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9" r:id="rId2"/>
    <p:sldId id="454" r:id="rId3"/>
    <p:sldId id="455" r:id="rId4"/>
    <p:sldId id="280" r:id="rId5"/>
    <p:sldId id="429" r:id="rId6"/>
    <p:sldId id="432" r:id="rId7"/>
    <p:sldId id="374" r:id="rId8"/>
    <p:sldId id="375" r:id="rId9"/>
    <p:sldId id="450" r:id="rId10"/>
    <p:sldId id="376" r:id="rId11"/>
    <p:sldId id="438" r:id="rId12"/>
    <p:sldId id="436" r:id="rId13"/>
    <p:sldId id="414" r:id="rId14"/>
    <p:sldId id="415" r:id="rId15"/>
    <p:sldId id="416" r:id="rId16"/>
    <p:sldId id="420" r:id="rId17"/>
    <p:sldId id="421" r:id="rId18"/>
    <p:sldId id="433" r:id="rId19"/>
    <p:sldId id="434" r:id="rId20"/>
    <p:sldId id="435" r:id="rId21"/>
    <p:sldId id="427" r:id="rId22"/>
    <p:sldId id="360" r:id="rId23"/>
    <p:sldId id="428" r:id="rId24"/>
    <p:sldId id="368" r:id="rId25"/>
    <p:sldId id="369" r:id="rId26"/>
    <p:sldId id="370" r:id="rId27"/>
    <p:sldId id="371" r:id="rId28"/>
    <p:sldId id="372" r:id="rId29"/>
    <p:sldId id="311" r:id="rId30"/>
    <p:sldId id="437" r:id="rId31"/>
    <p:sldId id="418" r:id="rId32"/>
    <p:sldId id="419" r:id="rId33"/>
    <p:sldId id="430" r:id="rId34"/>
    <p:sldId id="431" r:id="rId35"/>
    <p:sldId id="439" r:id="rId36"/>
    <p:sldId id="441" r:id="rId37"/>
    <p:sldId id="440" r:id="rId38"/>
    <p:sldId id="442" r:id="rId39"/>
    <p:sldId id="443" r:id="rId40"/>
    <p:sldId id="445" r:id="rId41"/>
    <p:sldId id="446" r:id="rId42"/>
    <p:sldId id="447" r:id="rId43"/>
    <p:sldId id="448" r:id="rId44"/>
    <p:sldId id="449" r:id="rId45"/>
    <p:sldId id="425" r:id="rId46"/>
    <p:sldId id="426" r:id="rId47"/>
    <p:sldId id="451" r:id="rId48"/>
    <p:sldId id="45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E3E0C49-5DE4-4408-A873-5AD7F3873BFF}" type="datetimeFigureOut">
              <a:rPr lang="en-IN" smtClean="0"/>
              <a:pPr/>
              <a:t>20-12-2019</a:t>
            </a:fld>
            <a:endParaRPr lang="en-IN"/>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IN"/>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BACCDAA-9CC8-461B-80EB-195948BA068D}" type="slidenum">
              <a:rPr lang="en-IN" smtClean="0"/>
              <a:pPr/>
              <a:t>‹#›</a:t>
            </a:fld>
            <a:endParaRPr lang="en-IN"/>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ACCDAA-9CC8-461B-80EB-195948BA068D}" type="slidenum">
              <a:rPr lang="en-IN" smtClean="0"/>
              <a:pPr/>
              <a:t>‹#›</a:t>
            </a:fld>
            <a:endParaRPr lang="en-IN"/>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7" name="Slide Number Placeholder 6"/>
          <p:cNvSpPr>
            <a:spLocks noGrp="1"/>
          </p:cNvSpPr>
          <p:nvPr>
            <p:ph type="sldNum" sz="quarter" idx="12"/>
          </p:nvPr>
        </p:nvSpPr>
        <p:spPr/>
        <p:txBody>
          <a:bodyPr/>
          <a:lstStyle/>
          <a:p>
            <a:fld id="{2BACCDAA-9CC8-461B-80EB-195948BA068D}" type="slidenum">
              <a:rPr lang="en-IN" smtClean="0"/>
              <a:pPr/>
              <a:t>‹#›</a:t>
            </a:fld>
            <a:endParaRPr lang="en-IN"/>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N"/>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E0C49-5DE4-4408-A873-5AD7F3873BFF}" type="datetimeFigureOut">
              <a:rPr lang="en-IN" smtClean="0"/>
              <a:pPr/>
              <a:t>20-12-2019</a:t>
            </a:fld>
            <a:endParaRPr lang="en-IN"/>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N"/>
          </a:p>
        </p:txBody>
      </p:sp>
      <p:sp>
        <p:nvSpPr>
          <p:cNvPr id="7" name="Slide Number Placeholder 6"/>
          <p:cNvSpPr>
            <a:spLocks noGrp="1"/>
          </p:cNvSpPr>
          <p:nvPr>
            <p:ph type="sldNum" sz="quarter" idx="12"/>
          </p:nvPr>
        </p:nvSpPr>
        <p:spPr/>
        <p:txBody>
          <a:bodyPr/>
          <a:lstStyle/>
          <a:p>
            <a:fld id="{2BACCDAA-9CC8-461B-80EB-195948BA068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E3E0C49-5DE4-4408-A873-5AD7F3873BFF}" type="datetimeFigureOut">
              <a:rPr lang="en-IN" smtClean="0"/>
              <a:pPr/>
              <a:t>20-12-2019</a:t>
            </a:fld>
            <a:endParaRPr lang="en-IN"/>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BACCDAA-9CC8-461B-80EB-195948BA068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5589240"/>
          </a:xfrm>
        </p:spPr>
        <p:txBody>
          <a:bodyPr>
            <a:normAutofit fontScale="47500" lnSpcReduction="20000"/>
          </a:bodyPr>
          <a:lstStyle/>
          <a:p>
            <a:pPr marL="0" indent="0" algn="ctr">
              <a:buNone/>
            </a:pPr>
            <a:endParaRPr lang="en-IN" b="1" dirty="0">
              <a:latin typeface="Bookman Old Style" pitchFamily="18" charset="0"/>
            </a:endParaRPr>
          </a:p>
          <a:p>
            <a:pPr marL="0" indent="0" algn="ctr">
              <a:buNone/>
            </a:pPr>
            <a:endParaRPr lang="en-IN" b="1" dirty="0">
              <a:latin typeface="Bookman Old Style" pitchFamily="18" charset="0"/>
            </a:endParaRPr>
          </a:p>
          <a:p>
            <a:pPr marL="0" indent="0" algn="ctr">
              <a:buNone/>
            </a:pPr>
            <a:endParaRPr lang="en-IN" b="1" dirty="0">
              <a:latin typeface="Bookman Old Style" pitchFamily="18" charset="0"/>
            </a:endParaRPr>
          </a:p>
          <a:p>
            <a:pPr marL="0" indent="0" algn="ctr">
              <a:buNone/>
            </a:pPr>
            <a:endParaRPr lang="en-IN" b="1" dirty="0">
              <a:latin typeface="Bookman Old Style" pitchFamily="18" charset="0"/>
            </a:endParaRPr>
          </a:p>
          <a:p>
            <a:pPr marL="0" indent="0" algn="ctr">
              <a:buNone/>
            </a:pPr>
            <a:endParaRPr lang="en-IN" b="1" dirty="0">
              <a:latin typeface="Bookman Old Style" pitchFamily="18" charset="0"/>
            </a:endParaRPr>
          </a:p>
          <a:p>
            <a:pPr marL="0" indent="0" algn="ctr">
              <a:buNone/>
            </a:pPr>
            <a:endParaRPr lang="en-IN" sz="7200" b="1" dirty="0">
              <a:latin typeface="Bookman Old Style" pitchFamily="18" charset="0"/>
            </a:endParaRPr>
          </a:p>
          <a:p>
            <a:pPr marL="0" indent="0" algn="ctr">
              <a:buNone/>
            </a:pPr>
            <a:endParaRPr lang="en-IN" sz="6400" b="1" u="sng" dirty="0">
              <a:latin typeface="Bell MT" pitchFamily="18" charset="0"/>
            </a:endParaRPr>
          </a:p>
          <a:p>
            <a:pPr marL="0" indent="0" algn="ctr">
              <a:buNone/>
            </a:pPr>
            <a:r>
              <a:rPr lang="en-IN" sz="6400" b="1" u="sng" dirty="0" smtClean="0">
                <a:solidFill>
                  <a:srgbClr val="C00000"/>
                </a:solidFill>
                <a:latin typeface="Bell MT" pitchFamily="18" charset="0"/>
              </a:rPr>
              <a:t>TRIBAL HEALTH CARE AND CHALLENGES IN INDIA </a:t>
            </a:r>
          </a:p>
          <a:p>
            <a:pPr marL="0" indent="0" algn="ctr">
              <a:buNone/>
            </a:pPr>
            <a:endParaRPr lang="en-IN" sz="4000" b="1" u="sng" dirty="0">
              <a:latin typeface="Bell MT" pitchFamily="18" charset="0"/>
            </a:endParaRPr>
          </a:p>
          <a:p>
            <a:pPr algn="ctr">
              <a:buNone/>
            </a:pPr>
            <a:endParaRPr lang="en-IN" sz="4000" b="1" dirty="0">
              <a:latin typeface="Bell MT" pitchFamily="18" charset="0"/>
            </a:endParaRPr>
          </a:p>
          <a:p>
            <a:pPr algn="ctr">
              <a:buNone/>
            </a:pPr>
            <a:endParaRPr lang="en-IN" sz="4000" b="1" dirty="0">
              <a:latin typeface="Bell MT" pitchFamily="18" charset="0"/>
            </a:endParaRPr>
          </a:p>
          <a:p>
            <a:pPr algn="ctr">
              <a:buNone/>
            </a:pPr>
            <a:r>
              <a:rPr lang="en-IN" sz="5100" b="1" u="sng" dirty="0" err="1">
                <a:solidFill>
                  <a:schemeClr val="tx1"/>
                </a:solidFill>
                <a:latin typeface="Bell MT" pitchFamily="18" charset="0"/>
              </a:rPr>
              <a:t>Dr.</a:t>
            </a:r>
            <a:r>
              <a:rPr lang="en-IN" sz="5100" b="1" u="sng" dirty="0">
                <a:solidFill>
                  <a:schemeClr val="tx1"/>
                </a:solidFill>
                <a:latin typeface="Bell MT" pitchFamily="18" charset="0"/>
              </a:rPr>
              <a:t> D. Ramkishan. M.S.</a:t>
            </a:r>
            <a:r>
              <a:rPr lang="en-IN" sz="5100" b="1" dirty="0">
                <a:solidFill>
                  <a:schemeClr val="tx1"/>
                </a:solidFill>
                <a:latin typeface="Bell MT" pitchFamily="18" charset="0"/>
              </a:rPr>
              <a:t>Ortho</a:t>
            </a:r>
          </a:p>
          <a:p>
            <a:pPr algn="ctr">
              <a:buNone/>
            </a:pPr>
            <a:r>
              <a:rPr lang="en-IN" sz="4200" b="1" dirty="0">
                <a:solidFill>
                  <a:schemeClr val="tx1"/>
                </a:solidFill>
                <a:latin typeface="Bell MT" pitchFamily="18" charset="0"/>
              </a:rPr>
              <a:t>Superintendent</a:t>
            </a:r>
          </a:p>
          <a:p>
            <a:pPr algn="ctr">
              <a:buNone/>
            </a:pPr>
            <a:r>
              <a:rPr lang="en-IN" sz="4200" b="1" dirty="0">
                <a:solidFill>
                  <a:schemeClr val="tx1"/>
                </a:solidFill>
                <a:latin typeface="Bell MT" pitchFamily="18" charset="0"/>
              </a:rPr>
              <a:t>Government General Hospital</a:t>
            </a:r>
          </a:p>
          <a:p>
            <a:pPr algn="ctr">
              <a:buNone/>
            </a:pPr>
            <a:r>
              <a:rPr lang="en-IN" sz="4200" b="1" dirty="0" err="1">
                <a:solidFill>
                  <a:schemeClr val="tx1"/>
                </a:solidFill>
                <a:latin typeface="Bell MT" pitchFamily="18" charset="0"/>
              </a:rPr>
              <a:t>Mahabubnagar</a:t>
            </a:r>
            <a:r>
              <a:rPr lang="en-IN" sz="4200" b="1" dirty="0">
                <a:solidFill>
                  <a:schemeClr val="tx1"/>
                </a:solidFill>
                <a:latin typeface="Bell MT" pitchFamily="18" charset="0"/>
              </a:rPr>
              <a:t>                </a:t>
            </a:r>
          </a:p>
          <a:p>
            <a:pPr algn="ctr">
              <a:buNone/>
            </a:pPr>
            <a:r>
              <a:rPr lang="en-IN" sz="4200" b="1" dirty="0" err="1">
                <a:solidFill>
                  <a:schemeClr val="tx1"/>
                </a:solidFill>
                <a:latin typeface="Bell MT" pitchFamily="18" charset="0"/>
              </a:rPr>
              <a:t>Hony</a:t>
            </a:r>
            <a:r>
              <a:rPr lang="en-IN" sz="4200" b="1" dirty="0">
                <a:solidFill>
                  <a:schemeClr val="tx1"/>
                </a:solidFill>
                <a:latin typeface="Bell MT" pitchFamily="18" charset="0"/>
              </a:rPr>
              <a:t>. President-Chenchu Lokam</a:t>
            </a:r>
            <a:endParaRPr lang="en-IN" sz="4200" dirty="0">
              <a:solidFill>
                <a:schemeClr val="tx1"/>
              </a:solidFill>
              <a:latin typeface="Bell MT" pitchFamily="18" charset="0"/>
            </a:endParaRPr>
          </a:p>
          <a:p>
            <a:pPr marL="0" indent="0" algn="ctr">
              <a:buNone/>
            </a:pPr>
            <a:endParaRPr lang="en-IN" sz="3800" b="1" u="sng" dirty="0">
              <a:latin typeface="Bell MT" pitchFamily="18" charset="0"/>
            </a:endParaRPr>
          </a:p>
          <a:p>
            <a:pPr marL="0" indent="0" algn="ctr">
              <a:buNone/>
            </a:pPr>
            <a:endParaRPr lang="en-IN" sz="2900" b="1" dirty="0">
              <a:latin typeface="Bookman Old Style" pitchFamily="18" charset="0"/>
            </a:endParaRPr>
          </a:p>
          <a:p>
            <a:pPr marL="0" indent="0" algn="ctr">
              <a:buNone/>
            </a:pPr>
            <a:endParaRPr lang="en-IN" b="1" dirty="0">
              <a:latin typeface="Bookman Old Style" pitchFamily="18" charset="0"/>
            </a:endParaRPr>
          </a:p>
          <a:p>
            <a:pPr marL="0" indent="0" algn="ctr">
              <a:buNone/>
            </a:pPr>
            <a:endParaRPr lang="en-IN" b="1" dirty="0">
              <a:latin typeface="Bookman Old Style" pitchFamily="18" charset="0"/>
            </a:endParaRPr>
          </a:p>
        </p:txBody>
      </p:sp>
    </p:spTree>
    <p:extLst>
      <p:ext uri="{BB962C8B-B14F-4D97-AF65-F5344CB8AC3E}">
        <p14:creationId xmlns:p14="http://schemas.microsoft.com/office/powerpoint/2010/main" val="3104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1" end="11"/>
                                            </p:txEl>
                                          </p:spTgt>
                                        </p:tgtEl>
                                        <p:attrNameLst>
                                          <p:attrName>style.visibility</p:attrName>
                                        </p:attrNameLst>
                                      </p:cBhvr>
                                      <p:to>
                                        <p:strVal val="visible"/>
                                      </p:to>
                                    </p:set>
                                    <p:anim calcmode="lin" valueType="num">
                                      <p:cBhvr additive="base">
                                        <p:cTn id="1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 calcmode="lin" valueType="num">
                                      <p:cBhvr additive="base">
                                        <p:cTn id="1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 calcmode="lin" valueType="num">
                                      <p:cBhvr additive="base">
                                        <p:cTn id="2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 calcmode="lin" valueType="num">
                                      <p:cBhvr additive="base">
                                        <p:cTn id="2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 calcmode="lin" valueType="num">
                                      <p:cBhvr additive="base">
                                        <p:cTn id="3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764704"/>
            <a:ext cx="7560840" cy="5472608"/>
          </a:xfrm>
        </p:spPr>
        <p:txBody>
          <a:bodyPr>
            <a:noAutofit/>
          </a:bodyPr>
          <a:lstStyle/>
          <a:p>
            <a:pPr>
              <a:buNone/>
            </a:pPr>
            <a:r>
              <a:rPr lang="en-US" sz="2000" b="1" u="sng" dirty="0">
                <a:solidFill>
                  <a:srgbClr val="C00000"/>
                </a:solidFill>
                <a:latin typeface="Calibri" pitchFamily="34" charset="0"/>
                <a:cs typeface="Calibri" pitchFamily="34" charset="0"/>
              </a:rPr>
              <a:t>The </a:t>
            </a:r>
            <a:r>
              <a:rPr lang="en-US" sz="2000" b="1" u="sng" dirty="0" smtClean="0">
                <a:solidFill>
                  <a:srgbClr val="C00000"/>
                </a:solidFill>
                <a:latin typeface="Calibri" pitchFamily="34" charset="0"/>
                <a:cs typeface="Calibri" pitchFamily="34" charset="0"/>
              </a:rPr>
              <a:t>Poor </a:t>
            </a:r>
            <a:r>
              <a:rPr lang="en-US" sz="2000" b="1" u="sng" dirty="0">
                <a:solidFill>
                  <a:srgbClr val="C00000"/>
                </a:solidFill>
                <a:latin typeface="Calibri" pitchFamily="34" charset="0"/>
                <a:cs typeface="Calibri" pitchFamily="34" charset="0"/>
              </a:rPr>
              <a:t>economic status : </a:t>
            </a:r>
          </a:p>
          <a:p>
            <a:pPr algn="just">
              <a:buNone/>
            </a:pPr>
            <a:r>
              <a:rPr lang="en-US" sz="2000" b="1" dirty="0">
                <a:latin typeface="Calibri" pitchFamily="34" charset="0"/>
                <a:cs typeface="Calibri" pitchFamily="34" charset="0"/>
              </a:rPr>
              <a:t>	 40.6% </a:t>
            </a:r>
            <a:r>
              <a:rPr lang="en-US" sz="2000" dirty="0">
                <a:latin typeface="Calibri" pitchFamily="34" charset="0"/>
                <a:cs typeface="Calibri" pitchFamily="34" charset="0"/>
              </a:rPr>
              <a:t>ST population lived </a:t>
            </a:r>
            <a:r>
              <a:rPr lang="en-US" sz="2000" b="1" dirty="0">
                <a:latin typeface="Calibri" pitchFamily="34" charset="0"/>
                <a:cs typeface="Calibri" pitchFamily="34" charset="0"/>
              </a:rPr>
              <a:t>below poverty </a:t>
            </a:r>
            <a:r>
              <a:rPr lang="en-US" sz="2000" dirty="0">
                <a:latin typeface="Calibri" pitchFamily="34" charset="0"/>
                <a:cs typeface="Calibri" pitchFamily="34" charset="0"/>
              </a:rPr>
              <a:t>line as against 20.5% of the non-tribal population in the country.</a:t>
            </a:r>
          </a:p>
          <a:p>
            <a:pPr algn="just">
              <a:buNone/>
            </a:pPr>
            <a:r>
              <a:rPr lang="en-US" sz="2000" b="1" u="sng" dirty="0">
                <a:solidFill>
                  <a:srgbClr val="C00000"/>
                </a:solidFill>
                <a:latin typeface="Calibri" pitchFamily="34" charset="0"/>
                <a:cs typeface="Calibri" pitchFamily="34" charset="0"/>
              </a:rPr>
              <a:t>Access to amenities</a:t>
            </a:r>
            <a:r>
              <a:rPr lang="en-US" sz="2000" u="sng" dirty="0">
                <a:solidFill>
                  <a:srgbClr val="C00000"/>
                </a:solidFill>
                <a:latin typeface="Calibri" pitchFamily="34" charset="0"/>
                <a:cs typeface="Calibri" pitchFamily="34" charset="0"/>
              </a:rPr>
              <a:t>:</a:t>
            </a:r>
          </a:p>
          <a:p>
            <a:pPr algn="just">
              <a:buNone/>
            </a:pPr>
            <a:r>
              <a:rPr lang="en-US" sz="2000" dirty="0">
                <a:latin typeface="Calibri" pitchFamily="34" charset="0"/>
                <a:cs typeface="Calibri" pitchFamily="34" charset="0"/>
              </a:rPr>
              <a:t>		 Only </a:t>
            </a:r>
            <a:r>
              <a:rPr lang="en-US" sz="2000" b="1" dirty="0">
                <a:latin typeface="Calibri" pitchFamily="34" charset="0"/>
                <a:cs typeface="Calibri" pitchFamily="34" charset="0"/>
              </a:rPr>
              <a:t>10.7%</a:t>
            </a:r>
            <a:r>
              <a:rPr lang="en-US" sz="2000" dirty="0">
                <a:latin typeface="Calibri" pitchFamily="34" charset="0"/>
                <a:cs typeface="Calibri" pitchFamily="34" charset="0"/>
              </a:rPr>
              <a:t> of the tribal population has access to </a:t>
            </a:r>
            <a:r>
              <a:rPr lang="en-US" sz="2000" b="1" dirty="0">
                <a:latin typeface="Calibri" pitchFamily="34" charset="0"/>
                <a:cs typeface="Calibri" pitchFamily="34" charset="0"/>
              </a:rPr>
              <a:t>tap water </a:t>
            </a:r>
            <a:r>
              <a:rPr lang="en-US" sz="2000" dirty="0">
                <a:latin typeface="Calibri" pitchFamily="34" charset="0"/>
                <a:cs typeface="Calibri" pitchFamily="34" charset="0"/>
              </a:rPr>
              <a:t>as against 28.5 % of the non-ST population. Three out of every four tribal (3/4) people </a:t>
            </a:r>
            <a:r>
              <a:rPr lang="en-US" sz="2000" b="1" dirty="0">
                <a:latin typeface="Calibri" pitchFamily="34" charset="0"/>
                <a:cs typeface="Calibri" pitchFamily="34" charset="0"/>
              </a:rPr>
              <a:t>(74.7%) </a:t>
            </a:r>
            <a:r>
              <a:rPr lang="en-US" sz="2000" dirty="0">
                <a:latin typeface="Calibri" pitchFamily="34" charset="0"/>
                <a:cs typeface="Calibri" pitchFamily="34" charset="0"/>
              </a:rPr>
              <a:t>continue to </a:t>
            </a:r>
            <a:r>
              <a:rPr lang="en-US" sz="2000" b="1" dirty="0">
                <a:latin typeface="Calibri" pitchFamily="34" charset="0"/>
                <a:cs typeface="Calibri" pitchFamily="34" charset="0"/>
              </a:rPr>
              <a:t>defecate in the open. </a:t>
            </a:r>
            <a:r>
              <a:rPr lang="en-US" sz="2000" dirty="0">
                <a:latin typeface="Calibri" pitchFamily="34" charset="0"/>
                <a:cs typeface="Calibri" pitchFamily="34" charset="0"/>
              </a:rPr>
              <a:t>Use of </a:t>
            </a:r>
            <a:r>
              <a:rPr lang="en-US" sz="2000" b="1" dirty="0">
                <a:latin typeface="Calibri" pitchFamily="34" charset="0"/>
                <a:cs typeface="Calibri" pitchFamily="34" charset="0"/>
              </a:rPr>
              <a:t>clean cooking fuels </a:t>
            </a:r>
            <a:r>
              <a:rPr lang="en-US" sz="2000" dirty="0">
                <a:latin typeface="Calibri" pitchFamily="34" charset="0"/>
                <a:cs typeface="Calibri" pitchFamily="34" charset="0"/>
              </a:rPr>
              <a:t>among non-ST's is more than three times compared to ST's.</a:t>
            </a:r>
          </a:p>
          <a:p>
            <a:pPr algn="just">
              <a:buNone/>
            </a:pPr>
            <a:r>
              <a:rPr lang="en-US" sz="2000" b="1" u="sng" dirty="0">
                <a:solidFill>
                  <a:srgbClr val="C00000"/>
                </a:solidFill>
                <a:latin typeface="Calibri" pitchFamily="34" charset="0"/>
                <a:cs typeface="Calibri" pitchFamily="34" charset="0"/>
              </a:rPr>
              <a:t>Education:</a:t>
            </a:r>
          </a:p>
          <a:p>
            <a:pPr algn="just">
              <a:buNone/>
            </a:pPr>
            <a:r>
              <a:rPr lang="en-US" sz="2000" b="1" dirty="0">
                <a:latin typeface="Calibri" pitchFamily="34" charset="0"/>
                <a:cs typeface="Calibri" pitchFamily="34" charset="0"/>
              </a:rPr>
              <a:t>		</a:t>
            </a:r>
            <a:r>
              <a:rPr lang="en-US" sz="2000" dirty="0">
                <a:latin typeface="Calibri" pitchFamily="34" charset="0"/>
                <a:cs typeface="Calibri" pitchFamily="34" charset="0"/>
              </a:rPr>
              <a:t> About </a:t>
            </a:r>
            <a:r>
              <a:rPr lang="en-US" sz="2000" b="1" dirty="0">
                <a:latin typeface="Calibri" pitchFamily="34" charset="0"/>
                <a:cs typeface="Calibri" pitchFamily="34" charset="0"/>
              </a:rPr>
              <a:t>41percent</a:t>
            </a:r>
            <a:r>
              <a:rPr lang="en-US" sz="2000" dirty="0">
                <a:latin typeface="Calibri" pitchFamily="34" charset="0"/>
                <a:cs typeface="Calibri" pitchFamily="34" charset="0"/>
              </a:rPr>
              <a:t> of the ST population in India is </a:t>
            </a:r>
            <a:r>
              <a:rPr lang="en-US" sz="2000" b="1" dirty="0">
                <a:latin typeface="Calibri" pitchFamily="34" charset="0"/>
                <a:cs typeface="Calibri" pitchFamily="34" charset="0"/>
              </a:rPr>
              <a:t>illiterate</a:t>
            </a:r>
            <a:r>
              <a:rPr lang="en-US" sz="2000" dirty="0">
                <a:latin typeface="Calibri" pitchFamily="34" charset="0"/>
                <a:cs typeface="Calibri" pitchFamily="34" charset="0"/>
              </a:rPr>
              <a:t> as compared to 31 percent of the non-ST population While </a:t>
            </a:r>
            <a:r>
              <a:rPr lang="en-US" sz="2000" b="1" dirty="0">
                <a:latin typeface="Calibri" pitchFamily="34" charset="0"/>
                <a:cs typeface="Calibri" pitchFamily="34" charset="0"/>
              </a:rPr>
              <a:t>35% </a:t>
            </a:r>
            <a:r>
              <a:rPr lang="en-US" sz="2000" dirty="0">
                <a:latin typeface="Calibri" pitchFamily="34" charset="0"/>
                <a:cs typeface="Calibri" pitchFamily="34" charset="0"/>
              </a:rPr>
              <a:t>tribal people had attained </a:t>
            </a:r>
            <a:r>
              <a:rPr lang="en-US" sz="2000" b="1" dirty="0">
                <a:latin typeface="Calibri" pitchFamily="34" charset="0"/>
                <a:cs typeface="Calibri" pitchFamily="34" charset="0"/>
              </a:rPr>
              <a:t>primary education</a:t>
            </a:r>
            <a:r>
              <a:rPr lang="en-US" sz="2000" dirty="0">
                <a:latin typeface="Calibri" pitchFamily="34" charset="0"/>
                <a:cs typeface="Calibri" pitchFamily="34" charset="0"/>
              </a:rPr>
              <a:t>, less than </a:t>
            </a:r>
            <a:r>
              <a:rPr lang="en-US" sz="2000" b="1" dirty="0">
                <a:latin typeface="Calibri" pitchFamily="34" charset="0"/>
                <a:cs typeface="Calibri" pitchFamily="34" charset="0"/>
              </a:rPr>
              <a:t>2%</a:t>
            </a:r>
            <a:r>
              <a:rPr lang="en-US" sz="2000" dirty="0">
                <a:latin typeface="Calibri" pitchFamily="34" charset="0"/>
                <a:cs typeface="Calibri" pitchFamily="34" charset="0"/>
              </a:rPr>
              <a:t> had received </a:t>
            </a:r>
            <a:r>
              <a:rPr lang="en-US" sz="2000" b="1" dirty="0">
                <a:latin typeface="Calibri" pitchFamily="34" charset="0"/>
                <a:cs typeface="Calibri" pitchFamily="34" charset="0"/>
              </a:rPr>
              <a:t>higher education. </a:t>
            </a:r>
            <a:r>
              <a:rPr lang="en-US" sz="2000" dirty="0">
                <a:latin typeface="Calibri" pitchFamily="34" charset="0"/>
                <a:cs typeface="Calibri" pitchFamily="34" charset="0"/>
              </a:rPr>
              <a:t>Nationally, only </a:t>
            </a:r>
            <a:r>
              <a:rPr lang="en-US" sz="2000" b="1" dirty="0">
                <a:latin typeface="Calibri" pitchFamily="34" charset="0"/>
                <a:cs typeface="Calibri" pitchFamily="34" charset="0"/>
              </a:rPr>
              <a:t>6.7% </a:t>
            </a:r>
            <a:r>
              <a:rPr lang="en-US" sz="2000" dirty="0">
                <a:latin typeface="Calibri" pitchFamily="34" charset="0"/>
                <a:cs typeface="Calibri" pitchFamily="34" charset="0"/>
              </a:rPr>
              <a:t>of ST population above 18 years of age have completed </a:t>
            </a:r>
            <a:r>
              <a:rPr lang="en-US" sz="2000" b="1" dirty="0">
                <a:latin typeface="Calibri" pitchFamily="34" charset="0"/>
                <a:cs typeface="Calibri" pitchFamily="34" charset="0"/>
              </a:rPr>
              <a:t>12 years of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7992888" cy="3508977"/>
          </a:xfrm>
        </p:spPr>
        <p:txBody>
          <a:bodyPr>
            <a:normAutofit/>
          </a:bodyPr>
          <a:lstStyle/>
          <a:p>
            <a:pPr marL="411480" lvl="2" indent="-342900" algn="just">
              <a:buClrTx/>
              <a:buFont typeface="Wingdings" pitchFamily="2" charset="2"/>
              <a:buChar char="v"/>
            </a:pPr>
            <a:r>
              <a:rPr lang="en-US" sz="2400" dirty="0">
                <a:latin typeface="Calibri" pitchFamily="34" charset="0"/>
                <a:cs typeface="Calibri" pitchFamily="34" charset="0"/>
              </a:rPr>
              <a:t>The </a:t>
            </a:r>
            <a:r>
              <a:rPr lang="en-US" sz="2400" b="1" dirty="0">
                <a:latin typeface="Calibri" pitchFamily="34" charset="0"/>
                <a:cs typeface="Calibri" pitchFamily="34" charset="0"/>
              </a:rPr>
              <a:t>S</a:t>
            </a:r>
            <a:r>
              <a:rPr lang="en-US" sz="2400" b="1" dirty="0" smtClean="0">
                <a:latin typeface="Calibri" pitchFamily="34" charset="0"/>
                <a:cs typeface="Calibri" pitchFamily="34" charset="0"/>
              </a:rPr>
              <a:t>ocial </a:t>
            </a:r>
            <a:r>
              <a:rPr lang="en-US" sz="2400" b="1" dirty="0">
                <a:latin typeface="Calibri" pitchFamily="34" charset="0"/>
                <a:cs typeface="Calibri" pitchFamily="34" charset="0"/>
              </a:rPr>
              <a:t>determinants </a:t>
            </a:r>
            <a:r>
              <a:rPr lang="en-US" sz="2400" dirty="0">
                <a:latin typeface="Calibri" pitchFamily="34" charset="0"/>
                <a:cs typeface="Calibri" pitchFamily="34" charset="0"/>
              </a:rPr>
              <a:t>of health are heavily pitted against the health of the Scheduled Tribe population. For example, the following differences are noted among Scheduled Tribes in comparison to the general population.</a:t>
            </a:r>
            <a:endParaRPr lang="en-IN" sz="2400" dirty="0">
              <a:latin typeface="Calibri" pitchFamily="34" charset="0"/>
              <a:cs typeface="Calibri" pitchFamily="34" charset="0"/>
            </a:endParaRPr>
          </a:p>
          <a:p>
            <a:pPr algn="just">
              <a:buClrTx/>
              <a:buFont typeface="Wingdings" pitchFamily="2" charset="2"/>
              <a:buChar char="v"/>
            </a:pPr>
            <a:endParaRPr lang="en-IN" sz="2800" dirty="0">
              <a:latin typeface="Calibri" pitchFamily="34" charset="0"/>
              <a:cs typeface="Calibri" pitchFamily="34" charset="0"/>
            </a:endParaRPr>
          </a:p>
        </p:txBody>
      </p:sp>
      <p:pic>
        <p:nvPicPr>
          <p:cNvPr id="12290" name="Picture 2" descr="C:\Users\Supdt\Desktop\PPT20.12.2019\Tribal Committee Report, May-June 2014-pages-deleted-pages-deleted_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73882"/>
            <a:ext cx="770485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024744" cy="1143000"/>
          </a:xfrm>
        </p:spPr>
        <p:txBody>
          <a:bodyPr>
            <a:normAutofit/>
          </a:bodyPr>
          <a:lstStyle/>
          <a:p>
            <a:pPr algn="ctr"/>
            <a:r>
              <a:rPr lang="en-US" sz="2800" b="1" u="sng" dirty="0">
                <a:solidFill>
                  <a:srgbClr val="C00000"/>
                </a:solidFill>
              </a:rPr>
              <a:t>THE MORTALITY INDICATORS </a:t>
            </a:r>
            <a:endParaRPr lang="en-IN" sz="2800" u="sng" dirty="0">
              <a:solidFill>
                <a:srgbClr val="C00000"/>
              </a:solidFill>
            </a:endParaRPr>
          </a:p>
        </p:txBody>
      </p:sp>
      <p:sp>
        <p:nvSpPr>
          <p:cNvPr id="3" name="Content Placeholder 2"/>
          <p:cNvSpPr>
            <a:spLocks noGrp="1"/>
          </p:cNvSpPr>
          <p:nvPr>
            <p:ph idx="1"/>
          </p:nvPr>
        </p:nvSpPr>
        <p:spPr>
          <a:xfrm>
            <a:off x="1043608" y="1412776"/>
            <a:ext cx="6777317" cy="3508977"/>
          </a:xfrm>
        </p:spPr>
        <p:txBody>
          <a:bodyPr>
            <a:normAutofit/>
          </a:bodyPr>
          <a:lstStyle/>
          <a:p>
            <a:pPr algn="just">
              <a:buClrTx/>
              <a:buFont typeface="Wingdings" pitchFamily="2" charset="2"/>
              <a:buChar char="v"/>
            </a:pPr>
            <a:r>
              <a:rPr lang="en-US" sz="3200" dirty="0">
                <a:latin typeface="Calibri" pitchFamily="34" charset="0"/>
                <a:cs typeface="Calibri" pitchFamily="34" charset="0"/>
              </a:rPr>
              <a:t> </a:t>
            </a:r>
            <a:r>
              <a:rPr lang="en-US" dirty="0">
                <a:latin typeface="Calibri" pitchFamily="34" charset="0"/>
                <a:cs typeface="Calibri" pitchFamily="34" charset="0"/>
              </a:rPr>
              <a:t>Scheduled Tribe population have certainly improved during the past decades. However, these are significantly worse than of the general population. A comparison on a few important child mortality indicators is as follows:</a:t>
            </a:r>
            <a:endParaRPr lang="en-IN" dirty="0">
              <a:latin typeface="Calibri" pitchFamily="34" charset="0"/>
              <a:cs typeface="Calibri" pitchFamily="34" charset="0"/>
            </a:endParaRPr>
          </a:p>
        </p:txBody>
      </p:sp>
      <p:graphicFrame>
        <p:nvGraphicFramePr>
          <p:cNvPr id="6" name="Table 5"/>
          <p:cNvGraphicFramePr>
            <a:graphicFrameLocks noGrp="1"/>
          </p:cNvGraphicFramePr>
          <p:nvPr/>
        </p:nvGraphicFramePr>
        <p:xfrm>
          <a:off x="1331640" y="3861048"/>
          <a:ext cx="6624735" cy="1971136"/>
        </p:xfrm>
        <a:graphic>
          <a:graphicData uri="http://schemas.openxmlformats.org/drawingml/2006/table">
            <a:tbl>
              <a:tblPr firstRow="1" bandRow="1">
                <a:tableStyleId>{073A0DAA-6AF3-43AB-8588-CEC1D06C72B9}</a:tableStyleId>
              </a:tblPr>
              <a:tblGrid>
                <a:gridCol w="1324947">
                  <a:extLst>
                    <a:ext uri="{9D8B030D-6E8A-4147-A177-3AD203B41FA5}">
                      <a16:colId xmlns="" xmlns:a16="http://schemas.microsoft.com/office/drawing/2014/main" val="20000"/>
                    </a:ext>
                  </a:extLst>
                </a:gridCol>
                <a:gridCol w="1324947">
                  <a:extLst>
                    <a:ext uri="{9D8B030D-6E8A-4147-A177-3AD203B41FA5}">
                      <a16:colId xmlns="" xmlns:a16="http://schemas.microsoft.com/office/drawing/2014/main" val="20001"/>
                    </a:ext>
                  </a:extLst>
                </a:gridCol>
                <a:gridCol w="1324947">
                  <a:extLst>
                    <a:ext uri="{9D8B030D-6E8A-4147-A177-3AD203B41FA5}">
                      <a16:colId xmlns="" xmlns:a16="http://schemas.microsoft.com/office/drawing/2014/main" val="20002"/>
                    </a:ext>
                  </a:extLst>
                </a:gridCol>
                <a:gridCol w="1324947">
                  <a:extLst>
                    <a:ext uri="{9D8B030D-6E8A-4147-A177-3AD203B41FA5}">
                      <a16:colId xmlns="" xmlns:a16="http://schemas.microsoft.com/office/drawing/2014/main" val="20003"/>
                    </a:ext>
                  </a:extLst>
                </a:gridCol>
                <a:gridCol w="1324947">
                  <a:extLst>
                    <a:ext uri="{9D8B030D-6E8A-4147-A177-3AD203B41FA5}">
                      <a16:colId xmlns="" xmlns:a16="http://schemas.microsoft.com/office/drawing/2014/main" val="20004"/>
                    </a:ext>
                  </a:extLst>
                </a:gridCol>
              </a:tblGrid>
              <a:tr h="504056">
                <a:tc>
                  <a:txBody>
                    <a:bodyPr/>
                    <a:lstStyle/>
                    <a:p>
                      <a:pPr algn="ctr"/>
                      <a:r>
                        <a:rPr lang="en-IN" sz="1400" dirty="0" err="1"/>
                        <a:t>S.No</a:t>
                      </a:r>
                      <a:endParaRPr lang="en-IN" sz="1400" dirty="0"/>
                    </a:p>
                  </a:txBody>
                  <a:tcPr/>
                </a:tc>
                <a:tc>
                  <a:txBody>
                    <a:bodyPr/>
                    <a:lstStyle/>
                    <a:p>
                      <a:pPr marL="64770" algn="ctr">
                        <a:lnSpc>
                          <a:spcPts val="1360"/>
                        </a:lnSpc>
                        <a:spcAft>
                          <a:spcPts val="0"/>
                        </a:spcAft>
                      </a:pPr>
                      <a:r>
                        <a:rPr lang="en-US" sz="1200" b="1" spc="-5" dirty="0">
                          <a:effectLst/>
                          <a:latin typeface="Times New Roman"/>
                          <a:ea typeface="Calibri"/>
                          <a:cs typeface="Times New Roman"/>
                        </a:rPr>
                        <a:t>Indicators</a:t>
                      </a:r>
                      <a:endParaRPr lang="en-IN" sz="1100" dirty="0">
                        <a:effectLst/>
                        <a:latin typeface="Calibri"/>
                        <a:ea typeface="Calibri"/>
                        <a:cs typeface="Times New Roman"/>
                      </a:endParaRPr>
                    </a:p>
                  </a:txBody>
                  <a:tcPr marL="0" marR="0" marT="0" marB="0"/>
                </a:tc>
                <a:tc>
                  <a:txBody>
                    <a:bodyPr/>
                    <a:lstStyle/>
                    <a:p>
                      <a:pPr algn="ctr">
                        <a:lnSpc>
                          <a:spcPts val="1360"/>
                        </a:lnSpc>
                        <a:spcAft>
                          <a:spcPts val="0"/>
                        </a:spcAft>
                      </a:pPr>
                      <a:r>
                        <a:rPr lang="en-US" sz="1200" b="1" dirty="0">
                          <a:effectLst/>
                          <a:latin typeface="Times New Roman"/>
                          <a:ea typeface="Calibri"/>
                          <a:cs typeface="Times New Roman"/>
                        </a:rPr>
                        <a:t>ST</a:t>
                      </a:r>
                      <a:endParaRPr lang="en-IN" sz="1100" dirty="0">
                        <a:effectLst/>
                        <a:latin typeface="Calibri"/>
                        <a:ea typeface="Calibri"/>
                        <a:cs typeface="Times New Roman"/>
                      </a:endParaRPr>
                    </a:p>
                  </a:txBody>
                  <a:tcPr marL="0" marR="0" marT="0" marB="0"/>
                </a:tc>
                <a:tc>
                  <a:txBody>
                    <a:bodyPr/>
                    <a:lstStyle/>
                    <a:p>
                      <a:pPr marL="201930" algn="ctr">
                        <a:lnSpc>
                          <a:spcPts val="1360"/>
                        </a:lnSpc>
                        <a:spcAft>
                          <a:spcPts val="0"/>
                        </a:spcAft>
                      </a:pPr>
                      <a:r>
                        <a:rPr lang="en-US" sz="1200" b="1" spc="-5">
                          <a:effectLst/>
                          <a:latin typeface="Times New Roman"/>
                          <a:ea typeface="Calibri"/>
                          <a:cs typeface="Times New Roman"/>
                        </a:rPr>
                        <a:t>Other</a:t>
                      </a:r>
                      <a:endParaRPr lang="en-IN" sz="1100">
                        <a:effectLst/>
                        <a:latin typeface="Calibri"/>
                        <a:ea typeface="Calibri"/>
                        <a:cs typeface="Times New Roman"/>
                      </a:endParaRPr>
                    </a:p>
                  </a:txBody>
                  <a:tcPr marL="0" marR="0" marT="0" marB="0"/>
                </a:tc>
                <a:tc>
                  <a:txBody>
                    <a:bodyPr/>
                    <a:lstStyle/>
                    <a:p>
                      <a:pPr marL="166370" algn="ctr">
                        <a:lnSpc>
                          <a:spcPts val="1360"/>
                        </a:lnSpc>
                        <a:spcAft>
                          <a:spcPts val="0"/>
                        </a:spcAft>
                      </a:pPr>
                      <a:r>
                        <a:rPr lang="en-US" sz="1200" b="1" dirty="0">
                          <a:effectLst/>
                          <a:latin typeface="Times New Roman"/>
                          <a:ea typeface="Calibri"/>
                          <a:cs typeface="Times New Roman"/>
                        </a:rPr>
                        <a:t>%</a:t>
                      </a:r>
                      <a:r>
                        <a:rPr lang="en-US" sz="1200" b="1" spc="10" dirty="0">
                          <a:effectLst/>
                          <a:latin typeface="Times New Roman"/>
                          <a:ea typeface="Calibri"/>
                          <a:cs typeface="Times New Roman"/>
                        </a:rPr>
                        <a:t> </a:t>
                      </a:r>
                      <a:r>
                        <a:rPr lang="en-US" sz="1200" b="1" spc="-5" dirty="0">
                          <a:effectLst/>
                          <a:latin typeface="Times New Roman"/>
                          <a:ea typeface="Calibri"/>
                          <a:cs typeface="Times New Roman"/>
                        </a:rPr>
                        <a:t>diff.</a:t>
                      </a:r>
                      <a:endParaRPr lang="en-IN" sz="1100" dirty="0">
                        <a:effectLst/>
                        <a:latin typeface="Calibri"/>
                        <a:ea typeface="Calibri"/>
                        <a:cs typeface="Times New Roman"/>
                      </a:endParaRPr>
                    </a:p>
                  </a:txBody>
                  <a:tcPr marL="0" marR="0" marT="0" marB="0"/>
                </a:tc>
                <a:extLst>
                  <a:ext uri="{0D108BD9-81ED-4DB2-BD59-A6C34878D82A}">
                    <a16:rowId xmlns="" xmlns:a16="http://schemas.microsoft.com/office/drawing/2014/main" val="10000"/>
                  </a:ext>
                </a:extLst>
              </a:tr>
              <a:tr h="549144">
                <a:tc>
                  <a:txBody>
                    <a:bodyPr/>
                    <a:lstStyle/>
                    <a:p>
                      <a:pPr algn="ctr"/>
                      <a:r>
                        <a:rPr lang="en-IN" sz="1600" dirty="0"/>
                        <a:t>1</a:t>
                      </a:r>
                    </a:p>
                  </a:txBody>
                  <a:tcPr/>
                </a:tc>
                <a:tc>
                  <a:txBody>
                    <a:bodyPr/>
                    <a:lstStyle/>
                    <a:p>
                      <a:pPr marL="64770" algn="ctr">
                        <a:lnSpc>
                          <a:spcPts val="1345"/>
                        </a:lnSpc>
                        <a:spcAft>
                          <a:spcPts val="0"/>
                        </a:spcAft>
                      </a:pPr>
                      <a:r>
                        <a:rPr lang="en-US" sz="1400" spc="-5" dirty="0">
                          <a:effectLst/>
                          <a:latin typeface="Times New Roman"/>
                          <a:ea typeface="Calibri"/>
                          <a:cs typeface="Times New Roman"/>
                        </a:rPr>
                        <a:t>Infant</a:t>
                      </a:r>
                      <a:r>
                        <a:rPr lang="en-US" sz="1400" dirty="0">
                          <a:effectLst/>
                          <a:latin typeface="Times New Roman"/>
                          <a:ea typeface="Calibri"/>
                          <a:cs typeface="Times New Roman"/>
                        </a:rPr>
                        <a:t> Mortality</a:t>
                      </a:r>
                      <a:r>
                        <a:rPr lang="en-US" sz="1400" spc="-25" dirty="0">
                          <a:effectLst/>
                          <a:latin typeface="Times New Roman"/>
                          <a:ea typeface="Calibri"/>
                          <a:cs typeface="Times New Roman"/>
                        </a:rPr>
                        <a:t> </a:t>
                      </a:r>
                      <a:r>
                        <a:rPr lang="en-US" sz="1400" spc="-5" dirty="0">
                          <a:effectLst/>
                          <a:latin typeface="Times New Roman"/>
                          <a:ea typeface="Calibri"/>
                          <a:cs typeface="Times New Roman"/>
                        </a:rPr>
                        <a:t>Rate</a:t>
                      </a:r>
                      <a:endParaRPr lang="en-IN" sz="1200" dirty="0">
                        <a:effectLst/>
                        <a:latin typeface="Calibri"/>
                        <a:ea typeface="Calibri"/>
                        <a:cs typeface="Times New Roman"/>
                      </a:endParaRPr>
                    </a:p>
                  </a:txBody>
                  <a:tcPr marL="0" marR="0" marT="0" marB="0"/>
                </a:tc>
                <a:tc>
                  <a:txBody>
                    <a:bodyPr/>
                    <a:lstStyle/>
                    <a:p>
                      <a:pPr algn="ctr">
                        <a:lnSpc>
                          <a:spcPts val="1345"/>
                        </a:lnSpc>
                        <a:spcAft>
                          <a:spcPts val="0"/>
                        </a:spcAft>
                      </a:pPr>
                      <a:r>
                        <a:rPr lang="en-US" sz="1400" dirty="0">
                          <a:effectLst/>
                          <a:latin typeface="Times New Roman"/>
                          <a:ea typeface="Calibri"/>
                          <a:cs typeface="Times New Roman"/>
                        </a:rPr>
                        <a:t>62</a:t>
                      </a:r>
                      <a:endParaRPr lang="en-IN" sz="1200" dirty="0">
                        <a:effectLst/>
                        <a:latin typeface="Calibri"/>
                        <a:ea typeface="Calibri"/>
                        <a:cs typeface="Times New Roman"/>
                      </a:endParaRPr>
                    </a:p>
                  </a:txBody>
                  <a:tcPr marL="0" marR="0" marT="0" marB="0"/>
                </a:tc>
                <a:tc>
                  <a:txBody>
                    <a:bodyPr/>
                    <a:lstStyle/>
                    <a:p>
                      <a:pPr marR="635" algn="ctr">
                        <a:lnSpc>
                          <a:spcPts val="1345"/>
                        </a:lnSpc>
                        <a:spcAft>
                          <a:spcPts val="0"/>
                        </a:spcAft>
                      </a:pPr>
                      <a:r>
                        <a:rPr lang="en-US" sz="1400">
                          <a:effectLst/>
                          <a:latin typeface="Times New Roman"/>
                          <a:ea typeface="Calibri"/>
                          <a:cs typeface="Times New Roman"/>
                        </a:rPr>
                        <a:t>49</a:t>
                      </a:r>
                      <a:endParaRPr lang="en-IN" sz="1200">
                        <a:effectLst/>
                        <a:latin typeface="Calibri"/>
                        <a:ea typeface="Calibri"/>
                        <a:cs typeface="Times New Roman"/>
                      </a:endParaRPr>
                    </a:p>
                  </a:txBody>
                  <a:tcPr marL="0" marR="0" marT="0" marB="0"/>
                </a:tc>
                <a:tc>
                  <a:txBody>
                    <a:bodyPr/>
                    <a:lstStyle/>
                    <a:p>
                      <a:pPr marL="256540" algn="ctr">
                        <a:lnSpc>
                          <a:spcPts val="1345"/>
                        </a:lnSpc>
                        <a:spcAft>
                          <a:spcPts val="0"/>
                        </a:spcAft>
                      </a:pPr>
                      <a:r>
                        <a:rPr lang="en-US" sz="1400">
                          <a:effectLst/>
                          <a:latin typeface="Times New Roman"/>
                          <a:ea typeface="Calibri"/>
                          <a:cs typeface="Times New Roman"/>
                        </a:rPr>
                        <a:t>27%</a:t>
                      </a:r>
                      <a:endParaRPr lang="en-IN" sz="1200">
                        <a:effectLst/>
                        <a:latin typeface="Calibri"/>
                        <a:ea typeface="Calibri"/>
                        <a:cs typeface="Times New Roman"/>
                      </a:endParaRPr>
                    </a:p>
                  </a:txBody>
                  <a:tcPr marL="0" marR="0" marT="0" marB="0"/>
                </a:tc>
                <a:extLst>
                  <a:ext uri="{0D108BD9-81ED-4DB2-BD59-A6C34878D82A}">
                    <a16:rowId xmlns="" xmlns:a16="http://schemas.microsoft.com/office/drawing/2014/main" val="10001"/>
                  </a:ext>
                </a:extLst>
              </a:tr>
              <a:tr h="917936">
                <a:tc>
                  <a:txBody>
                    <a:bodyPr/>
                    <a:lstStyle/>
                    <a:p>
                      <a:pPr algn="ctr"/>
                      <a:r>
                        <a:rPr lang="en-IN" sz="1600" dirty="0"/>
                        <a:t>2</a:t>
                      </a:r>
                    </a:p>
                  </a:txBody>
                  <a:tcPr/>
                </a:tc>
                <a:tc>
                  <a:txBody>
                    <a:bodyPr/>
                    <a:lstStyle/>
                    <a:p>
                      <a:pPr marL="64770" marR="64770" algn="ctr">
                        <a:lnSpc>
                          <a:spcPct val="113000"/>
                        </a:lnSpc>
                        <a:spcAft>
                          <a:spcPts val="0"/>
                        </a:spcAft>
                      </a:pPr>
                      <a:r>
                        <a:rPr lang="en-US" sz="1400" spc="-5" dirty="0">
                          <a:effectLst/>
                          <a:latin typeface="Times New Roman"/>
                          <a:ea typeface="Calibri"/>
                          <a:cs typeface="Times New Roman"/>
                        </a:rPr>
                        <a:t>Under</a:t>
                      </a:r>
                      <a:r>
                        <a:rPr lang="en-US" sz="1400" spc="90" dirty="0">
                          <a:effectLst/>
                          <a:latin typeface="Times New Roman"/>
                          <a:ea typeface="Calibri"/>
                          <a:cs typeface="Times New Roman"/>
                        </a:rPr>
                        <a:t> </a:t>
                      </a:r>
                      <a:r>
                        <a:rPr lang="en-US" sz="1400" dirty="0">
                          <a:effectLst/>
                          <a:latin typeface="Times New Roman"/>
                          <a:ea typeface="Calibri"/>
                          <a:cs typeface="Times New Roman"/>
                        </a:rPr>
                        <a:t>Five</a:t>
                      </a:r>
                      <a:r>
                        <a:rPr lang="en-US" sz="1400" spc="90" dirty="0">
                          <a:effectLst/>
                          <a:latin typeface="Times New Roman"/>
                          <a:ea typeface="Calibri"/>
                          <a:cs typeface="Times New Roman"/>
                        </a:rPr>
                        <a:t> </a:t>
                      </a:r>
                      <a:r>
                        <a:rPr lang="en-US" sz="1400" spc="-5" dirty="0">
                          <a:effectLst/>
                          <a:latin typeface="Times New Roman"/>
                          <a:ea typeface="Calibri"/>
                          <a:cs typeface="Times New Roman"/>
                        </a:rPr>
                        <a:t>Year</a:t>
                      </a:r>
                      <a:r>
                        <a:rPr lang="en-US" sz="1400" spc="90" dirty="0">
                          <a:effectLst/>
                          <a:latin typeface="Times New Roman"/>
                          <a:ea typeface="Calibri"/>
                          <a:cs typeface="Times New Roman"/>
                        </a:rPr>
                        <a:t> </a:t>
                      </a:r>
                      <a:r>
                        <a:rPr lang="en-US" sz="1400" dirty="0">
                          <a:effectLst/>
                          <a:latin typeface="Times New Roman"/>
                          <a:ea typeface="Calibri"/>
                          <a:cs typeface="Times New Roman"/>
                        </a:rPr>
                        <a:t>Child</a:t>
                      </a:r>
                      <a:r>
                        <a:rPr lang="en-US" sz="1400" spc="130" dirty="0">
                          <a:effectLst/>
                          <a:latin typeface="Times New Roman"/>
                          <a:ea typeface="Calibri"/>
                          <a:cs typeface="Times New Roman"/>
                        </a:rPr>
                        <a:t> </a:t>
                      </a:r>
                      <a:r>
                        <a:rPr lang="en-US" sz="1400" dirty="0">
                          <a:effectLst/>
                          <a:latin typeface="Times New Roman"/>
                          <a:ea typeface="Calibri"/>
                          <a:cs typeface="Times New Roman"/>
                        </a:rPr>
                        <a:t>Mortality</a:t>
                      </a:r>
                      <a:r>
                        <a:rPr lang="en-US" sz="1400" spc="-25" dirty="0">
                          <a:effectLst/>
                          <a:latin typeface="Times New Roman"/>
                          <a:ea typeface="Calibri"/>
                          <a:cs typeface="Times New Roman"/>
                        </a:rPr>
                        <a:t> </a:t>
                      </a:r>
                      <a:r>
                        <a:rPr lang="en-US" sz="1400" spc="-5" dirty="0">
                          <a:effectLst/>
                          <a:latin typeface="Times New Roman"/>
                          <a:ea typeface="Calibri"/>
                          <a:cs typeface="Times New Roman"/>
                        </a:rPr>
                        <a:t>Rate</a:t>
                      </a:r>
                      <a:endParaRPr lang="en-IN" sz="1200" dirty="0">
                        <a:effectLst/>
                        <a:latin typeface="Calibri"/>
                        <a:ea typeface="Calibri"/>
                        <a:cs typeface="Times New Roman"/>
                      </a:endParaRPr>
                    </a:p>
                  </a:txBody>
                  <a:tcPr marL="0" marR="0" marT="0" marB="0"/>
                </a:tc>
                <a:tc>
                  <a:txBody>
                    <a:bodyPr/>
                    <a:lstStyle/>
                    <a:p>
                      <a:pPr algn="ctr">
                        <a:lnSpc>
                          <a:spcPts val="1350"/>
                        </a:lnSpc>
                        <a:spcAft>
                          <a:spcPts val="0"/>
                        </a:spcAft>
                      </a:pPr>
                      <a:r>
                        <a:rPr lang="en-US" sz="1400" dirty="0">
                          <a:effectLst/>
                          <a:latin typeface="Times New Roman"/>
                          <a:ea typeface="Calibri"/>
                          <a:cs typeface="Times New Roman"/>
                        </a:rPr>
                        <a:t>96</a:t>
                      </a:r>
                      <a:endParaRPr lang="en-IN" sz="1200" dirty="0">
                        <a:effectLst/>
                        <a:latin typeface="Calibri"/>
                        <a:ea typeface="Calibri"/>
                        <a:cs typeface="Times New Roman"/>
                      </a:endParaRPr>
                    </a:p>
                  </a:txBody>
                  <a:tcPr marL="0" marR="0" marT="0" marB="0"/>
                </a:tc>
                <a:tc>
                  <a:txBody>
                    <a:bodyPr/>
                    <a:lstStyle/>
                    <a:p>
                      <a:pPr marR="635" algn="ctr">
                        <a:lnSpc>
                          <a:spcPts val="1350"/>
                        </a:lnSpc>
                        <a:spcAft>
                          <a:spcPts val="0"/>
                        </a:spcAft>
                      </a:pPr>
                      <a:r>
                        <a:rPr lang="en-US" sz="1400" dirty="0">
                          <a:effectLst/>
                          <a:latin typeface="Times New Roman"/>
                          <a:ea typeface="Calibri"/>
                          <a:cs typeface="Times New Roman"/>
                        </a:rPr>
                        <a:t>59</a:t>
                      </a:r>
                      <a:endParaRPr lang="en-IN" sz="1200" dirty="0">
                        <a:effectLst/>
                        <a:latin typeface="Calibri"/>
                        <a:ea typeface="Calibri"/>
                        <a:cs typeface="Times New Roman"/>
                      </a:endParaRPr>
                    </a:p>
                  </a:txBody>
                  <a:tcPr marL="0" marR="0" marT="0" marB="0"/>
                </a:tc>
                <a:tc>
                  <a:txBody>
                    <a:bodyPr/>
                    <a:lstStyle/>
                    <a:p>
                      <a:pPr marL="256540" algn="ctr">
                        <a:lnSpc>
                          <a:spcPts val="1350"/>
                        </a:lnSpc>
                        <a:spcAft>
                          <a:spcPts val="0"/>
                        </a:spcAft>
                      </a:pPr>
                      <a:r>
                        <a:rPr lang="en-US" sz="1400" dirty="0">
                          <a:effectLst/>
                          <a:latin typeface="Times New Roman"/>
                          <a:ea typeface="Calibri"/>
                          <a:cs typeface="Times New Roman"/>
                        </a:rPr>
                        <a:t>39%</a:t>
                      </a:r>
                      <a:endParaRPr lang="en-IN" sz="1200" dirty="0">
                        <a:effectLst/>
                        <a:latin typeface="Calibri"/>
                        <a:ea typeface="Calibri"/>
                        <a:cs typeface="Times New Roman"/>
                      </a:endParaRPr>
                    </a:p>
                  </a:txBody>
                  <a:tcPr marL="0" marR="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555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updt\Desktop\PPT20.12.2019\Tribal Committee Report, May-June 2014-pages-deleted-pages-deleted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5"/>
            <a:ext cx="792088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6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5" name="Picture 3" descr="C:\Users\Supdt\Desktop\PPT20.12.2019\Tribal Committee Report, May-June 2014-pages-deleted-pages-deleted_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7"/>
            <a:ext cx="8136905"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C:\Users\Supdt\Desktop\PPT20.12.20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6239"/>
            <a:ext cx="8280919" cy="607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C:\Users\Supdt\Desktop\PPT20.12.2019\Tribal Committee Report, May-June 2014-pages-deleted-pages-deleted_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40" y="404663"/>
            <a:ext cx="8192423" cy="605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C:\Users\Supdt\Desktop\PPT20.12.2019\Tribal Committee Report, May-June 2014-pages-deleted-pages-deleted_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9154"/>
            <a:ext cx="820891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0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descr="C:\Users\Supdt\Desktop\PPT20.12.2019\Tribal Committee Report, May-June 2014-pages-deleted-pages-deleted_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5423"/>
            <a:ext cx="8208912" cy="600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C:\Users\Supdt\Desktop\PPT20.12.2019\Tribal Committee Report, May-June 2014-pages-deleted-pages-deleted_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4162"/>
            <a:ext cx="8280920" cy="616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20" name="Picture 8" descr="C:\Users\Supdt\Desktop\PPT20.12.2019\Cap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1"/>
            <a:ext cx="8208912" cy="5969183"/>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C:\Users\Supdt\Desktop\PPT20.12.2019\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852936"/>
            <a:ext cx="655272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1000"/>
                                        <p:tgtEl>
                                          <p:spTgt spid="13320"/>
                                        </p:tgtEl>
                                      </p:cBhvr>
                                    </p:animEffect>
                                    <p:anim calcmode="lin" valueType="num">
                                      <p:cBhvr>
                                        <p:cTn id="8" dur="1000" fill="hold"/>
                                        <p:tgtEl>
                                          <p:spTgt spid="13320"/>
                                        </p:tgtEl>
                                        <p:attrNameLst>
                                          <p:attrName>ppt_x</p:attrName>
                                        </p:attrNameLst>
                                      </p:cBhvr>
                                      <p:tavLst>
                                        <p:tav tm="0">
                                          <p:val>
                                            <p:strVal val="#ppt_x"/>
                                          </p:val>
                                        </p:tav>
                                        <p:tav tm="100000">
                                          <p:val>
                                            <p:strVal val="#ppt_x"/>
                                          </p:val>
                                        </p:tav>
                                      </p:tavLst>
                                    </p:anim>
                                    <p:anim calcmode="lin" valueType="num">
                                      <p:cBhvr>
                                        <p:cTn id="9"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fade">
                                      <p:cBhvr>
                                        <p:cTn id="14" dur="1000"/>
                                        <p:tgtEl>
                                          <p:spTgt spid="13321"/>
                                        </p:tgtEl>
                                      </p:cBhvr>
                                    </p:animEffect>
                                    <p:anim calcmode="lin" valueType="num">
                                      <p:cBhvr>
                                        <p:cTn id="15" dur="1000" fill="hold"/>
                                        <p:tgtEl>
                                          <p:spTgt spid="13321"/>
                                        </p:tgtEl>
                                        <p:attrNameLst>
                                          <p:attrName>ppt_x</p:attrName>
                                        </p:attrNameLst>
                                      </p:cBhvr>
                                      <p:tavLst>
                                        <p:tav tm="0">
                                          <p:val>
                                            <p:strVal val="#ppt_x"/>
                                          </p:val>
                                        </p:tav>
                                        <p:tav tm="100000">
                                          <p:val>
                                            <p:strVal val="#ppt_x"/>
                                          </p:val>
                                        </p:tav>
                                      </p:tavLst>
                                    </p:anim>
                                    <p:anim calcmode="lin" valueType="num">
                                      <p:cBhvr>
                                        <p:cTn id="16" dur="1000" fill="hold"/>
                                        <p:tgtEl>
                                          <p:spTgt spid="13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C:\Users\Supdt\Desktop\PPT20.12.2019\Tribal Committee Report, May-June 2014-pages-deleted-pages-deleted_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pdt\Documents\01chenchu lokam\A\04.JPG">
            <a:extLst>
              <a:ext uri="{FF2B5EF4-FFF2-40B4-BE49-F238E27FC236}">
                <a16:creationId xmlns="" xmlns:a16="http://schemas.microsoft.com/office/drawing/2014/main" id="{4095D3CE-201D-4FD0-AA31-12013F1DB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7776864" cy="498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11560" y="1124944"/>
            <a:ext cx="7770248" cy="4292372"/>
            <a:chOff x="0" y="0"/>
            <a:chExt cx="9016" cy="4381"/>
          </a:xfrm>
        </p:grpSpPr>
        <p:pic>
          <p:nvPicPr>
            <p:cNvPr id="10371" name="Picture 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 y="192"/>
              <a:ext cx="252" cy="11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27"/>
            <p:cNvGrpSpPr>
              <a:grpSpLocks/>
            </p:cNvGrpSpPr>
            <p:nvPr/>
          </p:nvGrpSpPr>
          <p:grpSpPr bwMode="auto">
            <a:xfrm>
              <a:off x="664" y="543"/>
              <a:ext cx="67" cy="115"/>
              <a:chOff x="664" y="543"/>
              <a:chExt cx="67" cy="115"/>
            </a:xfrm>
          </p:grpSpPr>
          <p:sp>
            <p:nvSpPr>
              <p:cNvPr id="10322" name="Freeform 130"/>
              <p:cNvSpPr>
                <a:spLocks/>
              </p:cNvSpPr>
              <p:nvPr/>
            </p:nvSpPr>
            <p:spPr bwMode="auto">
              <a:xfrm>
                <a:off x="664" y="543"/>
                <a:ext cx="67" cy="115"/>
              </a:xfrm>
              <a:custGeom>
                <a:avLst/>
                <a:gdLst>
                  <a:gd name="T0" fmla="+- 0 727 664"/>
                  <a:gd name="T1" fmla="*/ T0 w 67"/>
                  <a:gd name="T2" fmla="+- 0 646 543"/>
                  <a:gd name="T3" fmla="*/ 646 h 115"/>
                  <a:gd name="T4" fmla="+- 0 667 664"/>
                  <a:gd name="T5" fmla="*/ T4 w 67"/>
                  <a:gd name="T6" fmla="+- 0 646 543"/>
                  <a:gd name="T7" fmla="*/ 646 h 115"/>
                  <a:gd name="T8" fmla="+- 0 666 664"/>
                  <a:gd name="T9" fmla="*/ T8 w 67"/>
                  <a:gd name="T10" fmla="+- 0 646 543"/>
                  <a:gd name="T11" fmla="*/ 646 h 115"/>
                  <a:gd name="T12" fmla="+- 0 664 664"/>
                  <a:gd name="T13" fmla="*/ T12 w 67"/>
                  <a:gd name="T14" fmla="+- 0 651 543"/>
                  <a:gd name="T15" fmla="*/ 651 h 115"/>
                  <a:gd name="T16" fmla="+- 0 664 664"/>
                  <a:gd name="T17" fmla="*/ T16 w 67"/>
                  <a:gd name="T18" fmla="+- 0 653 543"/>
                  <a:gd name="T19" fmla="*/ 653 h 115"/>
                  <a:gd name="T20" fmla="+- 0 667 664"/>
                  <a:gd name="T21" fmla="*/ T20 w 67"/>
                  <a:gd name="T22" fmla="+- 0 658 543"/>
                  <a:gd name="T23" fmla="*/ 658 h 115"/>
                  <a:gd name="T24" fmla="+- 0 727 664"/>
                  <a:gd name="T25" fmla="*/ T24 w 67"/>
                  <a:gd name="T26" fmla="+- 0 658 543"/>
                  <a:gd name="T27" fmla="*/ 658 h 115"/>
                  <a:gd name="T28" fmla="+- 0 729 664"/>
                  <a:gd name="T29" fmla="*/ T28 w 67"/>
                  <a:gd name="T30" fmla="+- 0 656 543"/>
                  <a:gd name="T31" fmla="*/ 656 h 115"/>
                  <a:gd name="T32" fmla="+- 0 729 664"/>
                  <a:gd name="T33" fmla="*/ T32 w 67"/>
                  <a:gd name="T34" fmla="+- 0 656 543"/>
                  <a:gd name="T35" fmla="*/ 656 h 115"/>
                  <a:gd name="T36" fmla="+- 0 729 664"/>
                  <a:gd name="T37" fmla="*/ T36 w 67"/>
                  <a:gd name="T38" fmla="+- 0 655 543"/>
                  <a:gd name="T39" fmla="*/ 655 h 115"/>
                  <a:gd name="T40" fmla="+- 0 730 664"/>
                  <a:gd name="T41" fmla="*/ T40 w 67"/>
                  <a:gd name="T42" fmla="+- 0 654 543"/>
                  <a:gd name="T43" fmla="*/ 654 h 115"/>
                  <a:gd name="T44" fmla="+- 0 730 664"/>
                  <a:gd name="T45" fmla="*/ T44 w 67"/>
                  <a:gd name="T46" fmla="+- 0 653 543"/>
                  <a:gd name="T47" fmla="*/ 653 h 115"/>
                  <a:gd name="T48" fmla="+- 0 730 664"/>
                  <a:gd name="T49" fmla="*/ T48 w 67"/>
                  <a:gd name="T50" fmla="+- 0 651 543"/>
                  <a:gd name="T51" fmla="*/ 651 h 115"/>
                  <a:gd name="T52" fmla="+- 0 728 664"/>
                  <a:gd name="T53" fmla="*/ T52 w 67"/>
                  <a:gd name="T54" fmla="+- 0 646 543"/>
                  <a:gd name="T55" fmla="*/ 646 h 115"/>
                  <a:gd name="T56" fmla="+- 0 727 664"/>
                  <a:gd name="T57" fmla="*/ T56 w 67"/>
                  <a:gd name="T58" fmla="+- 0 646 543"/>
                  <a:gd name="T59" fmla="*/ 646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7" h="115">
                    <a:moveTo>
                      <a:pt x="63" y="103"/>
                    </a:moveTo>
                    <a:lnTo>
                      <a:pt x="3" y="103"/>
                    </a:lnTo>
                    <a:lnTo>
                      <a:pt x="2" y="103"/>
                    </a:lnTo>
                    <a:lnTo>
                      <a:pt x="0" y="108"/>
                    </a:lnTo>
                    <a:lnTo>
                      <a:pt x="0" y="110"/>
                    </a:lnTo>
                    <a:lnTo>
                      <a:pt x="3" y="115"/>
                    </a:lnTo>
                    <a:lnTo>
                      <a:pt x="63" y="115"/>
                    </a:lnTo>
                    <a:lnTo>
                      <a:pt x="65" y="113"/>
                    </a:lnTo>
                    <a:lnTo>
                      <a:pt x="65" y="112"/>
                    </a:lnTo>
                    <a:lnTo>
                      <a:pt x="66" y="111"/>
                    </a:lnTo>
                    <a:lnTo>
                      <a:pt x="66" y="110"/>
                    </a:lnTo>
                    <a:lnTo>
                      <a:pt x="66" y="108"/>
                    </a:lnTo>
                    <a:lnTo>
                      <a:pt x="64" y="103"/>
                    </a:lnTo>
                    <a:lnTo>
                      <a:pt x="63" y="10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23" name="Freeform 129"/>
              <p:cNvSpPr>
                <a:spLocks/>
              </p:cNvSpPr>
              <p:nvPr/>
            </p:nvSpPr>
            <p:spPr bwMode="auto">
              <a:xfrm>
                <a:off x="664" y="543"/>
                <a:ext cx="67" cy="115"/>
              </a:xfrm>
              <a:custGeom>
                <a:avLst/>
                <a:gdLst>
                  <a:gd name="T0" fmla="+- 0 706 664"/>
                  <a:gd name="T1" fmla="*/ T0 w 67"/>
                  <a:gd name="T2" fmla="+- 0 559 543"/>
                  <a:gd name="T3" fmla="*/ 559 h 115"/>
                  <a:gd name="T4" fmla="+- 0 691 664"/>
                  <a:gd name="T5" fmla="*/ T4 w 67"/>
                  <a:gd name="T6" fmla="+- 0 559 543"/>
                  <a:gd name="T7" fmla="*/ 559 h 115"/>
                  <a:gd name="T8" fmla="+- 0 691 664"/>
                  <a:gd name="T9" fmla="*/ T8 w 67"/>
                  <a:gd name="T10" fmla="+- 0 646 543"/>
                  <a:gd name="T11" fmla="*/ 646 h 115"/>
                  <a:gd name="T12" fmla="+- 0 706 664"/>
                  <a:gd name="T13" fmla="*/ T12 w 67"/>
                  <a:gd name="T14" fmla="+- 0 646 543"/>
                  <a:gd name="T15" fmla="*/ 646 h 115"/>
                  <a:gd name="T16" fmla="+- 0 706 664"/>
                  <a:gd name="T17" fmla="*/ T16 w 67"/>
                  <a:gd name="T18" fmla="+- 0 559 543"/>
                  <a:gd name="T19" fmla="*/ 559 h 115"/>
                </a:gdLst>
                <a:ahLst/>
                <a:cxnLst>
                  <a:cxn ang="0">
                    <a:pos x="T1" y="T3"/>
                  </a:cxn>
                  <a:cxn ang="0">
                    <a:pos x="T5" y="T7"/>
                  </a:cxn>
                  <a:cxn ang="0">
                    <a:pos x="T9" y="T11"/>
                  </a:cxn>
                  <a:cxn ang="0">
                    <a:pos x="T13" y="T15"/>
                  </a:cxn>
                  <a:cxn ang="0">
                    <a:pos x="T17" y="T19"/>
                  </a:cxn>
                </a:cxnLst>
                <a:rect l="0" t="0" r="r" b="b"/>
                <a:pathLst>
                  <a:path w="67" h="115">
                    <a:moveTo>
                      <a:pt x="42" y="16"/>
                    </a:moveTo>
                    <a:lnTo>
                      <a:pt x="27" y="16"/>
                    </a:lnTo>
                    <a:lnTo>
                      <a:pt x="27" y="103"/>
                    </a:lnTo>
                    <a:lnTo>
                      <a:pt x="42" y="103"/>
                    </a:lnTo>
                    <a:lnTo>
                      <a:pt x="42"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24" name="Freeform 128"/>
              <p:cNvSpPr>
                <a:spLocks/>
              </p:cNvSpPr>
              <p:nvPr/>
            </p:nvSpPr>
            <p:spPr bwMode="auto">
              <a:xfrm>
                <a:off x="664" y="543"/>
                <a:ext cx="67" cy="115"/>
              </a:xfrm>
              <a:custGeom>
                <a:avLst/>
                <a:gdLst>
                  <a:gd name="T0" fmla="+- 0 702 664"/>
                  <a:gd name="T1" fmla="*/ T0 w 67"/>
                  <a:gd name="T2" fmla="+- 0 543 543"/>
                  <a:gd name="T3" fmla="*/ 543 h 115"/>
                  <a:gd name="T4" fmla="+- 0 696 664"/>
                  <a:gd name="T5" fmla="*/ T4 w 67"/>
                  <a:gd name="T6" fmla="+- 0 543 543"/>
                  <a:gd name="T7" fmla="*/ 543 h 115"/>
                  <a:gd name="T8" fmla="+- 0 695 664"/>
                  <a:gd name="T9" fmla="*/ T8 w 67"/>
                  <a:gd name="T10" fmla="+- 0 543 543"/>
                  <a:gd name="T11" fmla="*/ 543 h 115"/>
                  <a:gd name="T12" fmla="+- 0 695 664"/>
                  <a:gd name="T13" fmla="*/ T12 w 67"/>
                  <a:gd name="T14" fmla="+- 0 544 543"/>
                  <a:gd name="T15" fmla="*/ 544 h 115"/>
                  <a:gd name="T16" fmla="+- 0 694 664"/>
                  <a:gd name="T17" fmla="*/ T16 w 67"/>
                  <a:gd name="T18" fmla="+- 0 544 543"/>
                  <a:gd name="T19" fmla="*/ 544 h 115"/>
                  <a:gd name="T20" fmla="+- 0 694 664"/>
                  <a:gd name="T21" fmla="*/ T20 w 67"/>
                  <a:gd name="T22" fmla="+- 0 544 543"/>
                  <a:gd name="T23" fmla="*/ 544 h 115"/>
                  <a:gd name="T24" fmla="+- 0 693 664"/>
                  <a:gd name="T25" fmla="*/ T24 w 67"/>
                  <a:gd name="T26" fmla="+- 0 544 543"/>
                  <a:gd name="T27" fmla="*/ 544 h 115"/>
                  <a:gd name="T28" fmla="+- 0 693 664"/>
                  <a:gd name="T29" fmla="*/ T28 w 67"/>
                  <a:gd name="T30" fmla="+- 0 544 543"/>
                  <a:gd name="T31" fmla="*/ 544 h 115"/>
                  <a:gd name="T32" fmla="+- 0 664 664"/>
                  <a:gd name="T33" fmla="*/ T32 w 67"/>
                  <a:gd name="T34" fmla="+- 0 569 543"/>
                  <a:gd name="T35" fmla="*/ 569 h 115"/>
                  <a:gd name="T36" fmla="+- 0 664 664"/>
                  <a:gd name="T37" fmla="*/ T36 w 67"/>
                  <a:gd name="T38" fmla="+- 0 570 543"/>
                  <a:gd name="T39" fmla="*/ 570 h 115"/>
                  <a:gd name="T40" fmla="+- 0 664 664"/>
                  <a:gd name="T41" fmla="*/ T40 w 67"/>
                  <a:gd name="T42" fmla="+- 0 571 543"/>
                  <a:gd name="T43" fmla="*/ 571 h 115"/>
                  <a:gd name="T44" fmla="+- 0 664 664"/>
                  <a:gd name="T45" fmla="*/ T44 w 67"/>
                  <a:gd name="T46" fmla="+- 0 572 543"/>
                  <a:gd name="T47" fmla="*/ 572 h 115"/>
                  <a:gd name="T48" fmla="+- 0 664 664"/>
                  <a:gd name="T49" fmla="*/ T48 w 67"/>
                  <a:gd name="T50" fmla="+- 0 573 543"/>
                  <a:gd name="T51" fmla="*/ 573 h 115"/>
                  <a:gd name="T52" fmla="+- 0 665 664"/>
                  <a:gd name="T53" fmla="*/ T52 w 67"/>
                  <a:gd name="T54" fmla="+- 0 573 543"/>
                  <a:gd name="T55" fmla="*/ 573 h 115"/>
                  <a:gd name="T56" fmla="+- 0 665 664"/>
                  <a:gd name="T57" fmla="*/ T56 w 67"/>
                  <a:gd name="T58" fmla="+- 0 573 543"/>
                  <a:gd name="T59" fmla="*/ 573 h 115"/>
                  <a:gd name="T60" fmla="+- 0 666 664"/>
                  <a:gd name="T61" fmla="*/ T60 w 67"/>
                  <a:gd name="T62" fmla="+- 0 573 543"/>
                  <a:gd name="T63" fmla="*/ 573 h 115"/>
                  <a:gd name="T64" fmla="+- 0 666 664"/>
                  <a:gd name="T65" fmla="*/ T64 w 67"/>
                  <a:gd name="T66" fmla="+- 0 573 543"/>
                  <a:gd name="T67" fmla="*/ 573 h 115"/>
                  <a:gd name="T68" fmla="+- 0 667 664"/>
                  <a:gd name="T69" fmla="*/ T68 w 67"/>
                  <a:gd name="T70" fmla="+- 0 573 543"/>
                  <a:gd name="T71" fmla="*/ 573 h 115"/>
                  <a:gd name="T72" fmla="+- 0 668 664"/>
                  <a:gd name="T73" fmla="*/ T72 w 67"/>
                  <a:gd name="T74" fmla="+- 0 573 543"/>
                  <a:gd name="T75" fmla="*/ 573 h 115"/>
                  <a:gd name="T76" fmla="+- 0 669 664"/>
                  <a:gd name="T77" fmla="*/ T76 w 67"/>
                  <a:gd name="T78" fmla="+- 0 572 543"/>
                  <a:gd name="T79" fmla="*/ 572 h 115"/>
                  <a:gd name="T80" fmla="+- 0 691 664"/>
                  <a:gd name="T81" fmla="*/ T80 w 67"/>
                  <a:gd name="T82" fmla="+- 0 559 543"/>
                  <a:gd name="T83" fmla="*/ 559 h 115"/>
                  <a:gd name="T84" fmla="+- 0 706 664"/>
                  <a:gd name="T85" fmla="*/ T84 w 67"/>
                  <a:gd name="T86" fmla="+- 0 559 543"/>
                  <a:gd name="T87" fmla="*/ 559 h 115"/>
                  <a:gd name="T88" fmla="+- 0 706 664"/>
                  <a:gd name="T89" fmla="*/ T88 w 67"/>
                  <a:gd name="T90" fmla="+- 0 545 543"/>
                  <a:gd name="T91" fmla="*/ 545 h 115"/>
                  <a:gd name="T92" fmla="+- 0 706 664"/>
                  <a:gd name="T93" fmla="*/ T92 w 67"/>
                  <a:gd name="T94" fmla="+- 0 545 543"/>
                  <a:gd name="T95" fmla="*/ 545 h 115"/>
                  <a:gd name="T96" fmla="+- 0 706 664"/>
                  <a:gd name="T97" fmla="*/ T96 w 67"/>
                  <a:gd name="T98" fmla="+- 0 545 543"/>
                  <a:gd name="T99" fmla="*/ 545 h 115"/>
                  <a:gd name="T100" fmla="+- 0 706 664"/>
                  <a:gd name="T101" fmla="*/ T100 w 67"/>
                  <a:gd name="T102" fmla="+- 0 544 543"/>
                  <a:gd name="T103" fmla="*/ 544 h 115"/>
                  <a:gd name="T104" fmla="+- 0 705 664"/>
                  <a:gd name="T105" fmla="*/ T104 w 67"/>
                  <a:gd name="T106" fmla="+- 0 544 543"/>
                  <a:gd name="T107" fmla="*/ 544 h 115"/>
                  <a:gd name="T108" fmla="+- 0 705 664"/>
                  <a:gd name="T109" fmla="*/ T108 w 67"/>
                  <a:gd name="T110" fmla="+- 0 544 543"/>
                  <a:gd name="T111" fmla="*/ 544 h 115"/>
                  <a:gd name="T112" fmla="+- 0 704 664"/>
                  <a:gd name="T113" fmla="*/ T112 w 67"/>
                  <a:gd name="T114" fmla="+- 0 544 543"/>
                  <a:gd name="T115" fmla="*/ 544 h 115"/>
                  <a:gd name="T116" fmla="+- 0 703 664"/>
                  <a:gd name="T117" fmla="*/ T116 w 67"/>
                  <a:gd name="T118" fmla="+- 0 544 543"/>
                  <a:gd name="T119" fmla="*/ 544 h 115"/>
                  <a:gd name="T120" fmla="+- 0 703 664"/>
                  <a:gd name="T121" fmla="*/ T120 w 67"/>
                  <a:gd name="T122" fmla="+- 0 543 543"/>
                  <a:gd name="T123" fmla="*/ 543 h 115"/>
                  <a:gd name="T124" fmla="+- 0 702 664"/>
                  <a:gd name="T125" fmla="*/ T124 w 67"/>
                  <a:gd name="T126" fmla="+- 0 543 543"/>
                  <a:gd name="T127" fmla="*/ 543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7" h="115">
                    <a:moveTo>
                      <a:pt x="38" y="0"/>
                    </a:moveTo>
                    <a:lnTo>
                      <a:pt x="32" y="0"/>
                    </a:lnTo>
                    <a:lnTo>
                      <a:pt x="31" y="0"/>
                    </a:lnTo>
                    <a:lnTo>
                      <a:pt x="31" y="1"/>
                    </a:lnTo>
                    <a:lnTo>
                      <a:pt x="30" y="1"/>
                    </a:lnTo>
                    <a:lnTo>
                      <a:pt x="29" y="1"/>
                    </a:lnTo>
                    <a:lnTo>
                      <a:pt x="0" y="26"/>
                    </a:lnTo>
                    <a:lnTo>
                      <a:pt x="0" y="27"/>
                    </a:lnTo>
                    <a:lnTo>
                      <a:pt x="0" y="28"/>
                    </a:lnTo>
                    <a:lnTo>
                      <a:pt x="0" y="29"/>
                    </a:lnTo>
                    <a:lnTo>
                      <a:pt x="0" y="30"/>
                    </a:lnTo>
                    <a:lnTo>
                      <a:pt x="1" y="30"/>
                    </a:lnTo>
                    <a:lnTo>
                      <a:pt x="2" y="30"/>
                    </a:lnTo>
                    <a:lnTo>
                      <a:pt x="3" y="30"/>
                    </a:lnTo>
                    <a:lnTo>
                      <a:pt x="4" y="30"/>
                    </a:lnTo>
                    <a:lnTo>
                      <a:pt x="5" y="29"/>
                    </a:lnTo>
                    <a:lnTo>
                      <a:pt x="27" y="16"/>
                    </a:lnTo>
                    <a:lnTo>
                      <a:pt x="42" y="16"/>
                    </a:lnTo>
                    <a:lnTo>
                      <a:pt x="42" y="2"/>
                    </a:lnTo>
                    <a:lnTo>
                      <a:pt x="42" y="1"/>
                    </a:lnTo>
                    <a:lnTo>
                      <a:pt x="41" y="1"/>
                    </a:lnTo>
                    <a:lnTo>
                      <a:pt x="40" y="1"/>
                    </a:lnTo>
                    <a:lnTo>
                      <a:pt x="39" y="1"/>
                    </a:lnTo>
                    <a:lnTo>
                      <a:pt x="39" y="0"/>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 name="Group 123"/>
            <p:cNvGrpSpPr>
              <a:grpSpLocks/>
            </p:cNvGrpSpPr>
            <p:nvPr/>
          </p:nvGrpSpPr>
          <p:grpSpPr bwMode="auto">
            <a:xfrm>
              <a:off x="744" y="544"/>
              <a:ext cx="82" cy="115"/>
              <a:chOff x="744" y="544"/>
              <a:chExt cx="82" cy="115"/>
            </a:xfrm>
          </p:grpSpPr>
          <p:sp>
            <p:nvSpPr>
              <p:cNvPr id="10319" name="Freeform 126"/>
              <p:cNvSpPr>
                <a:spLocks/>
              </p:cNvSpPr>
              <p:nvPr/>
            </p:nvSpPr>
            <p:spPr bwMode="auto">
              <a:xfrm>
                <a:off x="744" y="544"/>
                <a:ext cx="82" cy="115"/>
              </a:xfrm>
              <a:custGeom>
                <a:avLst/>
                <a:gdLst>
                  <a:gd name="T0" fmla="+- 0 809 744"/>
                  <a:gd name="T1" fmla="*/ T0 w 82"/>
                  <a:gd name="T2" fmla="+- 0 632 544"/>
                  <a:gd name="T3" fmla="*/ 632 h 115"/>
                  <a:gd name="T4" fmla="+- 0 795 744"/>
                  <a:gd name="T5" fmla="*/ T4 w 82"/>
                  <a:gd name="T6" fmla="+- 0 632 544"/>
                  <a:gd name="T7" fmla="*/ 632 h 115"/>
                  <a:gd name="T8" fmla="+- 0 795 744"/>
                  <a:gd name="T9" fmla="*/ T8 w 82"/>
                  <a:gd name="T10" fmla="+- 0 656 544"/>
                  <a:gd name="T11" fmla="*/ 656 h 115"/>
                  <a:gd name="T12" fmla="+- 0 796 744"/>
                  <a:gd name="T13" fmla="*/ T12 w 82"/>
                  <a:gd name="T14" fmla="+- 0 658 544"/>
                  <a:gd name="T15" fmla="*/ 658 h 115"/>
                  <a:gd name="T16" fmla="+- 0 797 744"/>
                  <a:gd name="T17" fmla="*/ T16 w 82"/>
                  <a:gd name="T18" fmla="+- 0 658 544"/>
                  <a:gd name="T19" fmla="*/ 658 h 115"/>
                  <a:gd name="T20" fmla="+- 0 797 744"/>
                  <a:gd name="T21" fmla="*/ T20 w 82"/>
                  <a:gd name="T22" fmla="+- 0 658 544"/>
                  <a:gd name="T23" fmla="*/ 658 h 115"/>
                  <a:gd name="T24" fmla="+- 0 798 744"/>
                  <a:gd name="T25" fmla="*/ T24 w 82"/>
                  <a:gd name="T26" fmla="+- 0 658 544"/>
                  <a:gd name="T27" fmla="*/ 658 h 115"/>
                  <a:gd name="T28" fmla="+- 0 799 744"/>
                  <a:gd name="T29" fmla="*/ T28 w 82"/>
                  <a:gd name="T30" fmla="+- 0 658 544"/>
                  <a:gd name="T31" fmla="*/ 658 h 115"/>
                  <a:gd name="T32" fmla="+- 0 805 744"/>
                  <a:gd name="T33" fmla="*/ T32 w 82"/>
                  <a:gd name="T34" fmla="+- 0 658 544"/>
                  <a:gd name="T35" fmla="*/ 658 h 115"/>
                  <a:gd name="T36" fmla="+- 0 806 744"/>
                  <a:gd name="T37" fmla="*/ T36 w 82"/>
                  <a:gd name="T38" fmla="+- 0 658 544"/>
                  <a:gd name="T39" fmla="*/ 658 h 115"/>
                  <a:gd name="T40" fmla="+- 0 806 744"/>
                  <a:gd name="T41" fmla="*/ T40 w 82"/>
                  <a:gd name="T42" fmla="+- 0 658 544"/>
                  <a:gd name="T43" fmla="*/ 658 h 115"/>
                  <a:gd name="T44" fmla="+- 0 807 744"/>
                  <a:gd name="T45" fmla="*/ T44 w 82"/>
                  <a:gd name="T46" fmla="+- 0 658 544"/>
                  <a:gd name="T47" fmla="*/ 658 h 115"/>
                  <a:gd name="T48" fmla="+- 0 808 744"/>
                  <a:gd name="T49" fmla="*/ T48 w 82"/>
                  <a:gd name="T50" fmla="+- 0 658 544"/>
                  <a:gd name="T51" fmla="*/ 658 h 115"/>
                  <a:gd name="T52" fmla="+- 0 808 744"/>
                  <a:gd name="T53" fmla="*/ T52 w 82"/>
                  <a:gd name="T54" fmla="+- 0 657 544"/>
                  <a:gd name="T55" fmla="*/ 657 h 115"/>
                  <a:gd name="T56" fmla="+- 0 809 744"/>
                  <a:gd name="T57" fmla="*/ T56 w 82"/>
                  <a:gd name="T58" fmla="+- 0 657 544"/>
                  <a:gd name="T59" fmla="*/ 657 h 115"/>
                  <a:gd name="T60" fmla="+- 0 809 744"/>
                  <a:gd name="T61" fmla="*/ T60 w 82"/>
                  <a:gd name="T62" fmla="+- 0 656 544"/>
                  <a:gd name="T63" fmla="*/ 656 h 115"/>
                  <a:gd name="T64" fmla="+- 0 809 744"/>
                  <a:gd name="T65" fmla="*/ T64 w 82"/>
                  <a:gd name="T66" fmla="+- 0 656 544"/>
                  <a:gd name="T67" fmla="*/ 656 h 115"/>
                  <a:gd name="T68" fmla="+- 0 809 744"/>
                  <a:gd name="T69" fmla="*/ T68 w 82"/>
                  <a:gd name="T70" fmla="+- 0 632 544"/>
                  <a:gd name="T71" fmla="*/ 632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2" h="115">
                    <a:moveTo>
                      <a:pt x="65" y="88"/>
                    </a:moveTo>
                    <a:lnTo>
                      <a:pt x="51" y="88"/>
                    </a:lnTo>
                    <a:lnTo>
                      <a:pt x="51" y="112"/>
                    </a:lnTo>
                    <a:lnTo>
                      <a:pt x="52" y="114"/>
                    </a:lnTo>
                    <a:lnTo>
                      <a:pt x="53" y="114"/>
                    </a:lnTo>
                    <a:lnTo>
                      <a:pt x="54" y="114"/>
                    </a:lnTo>
                    <a:lnTo>
                      <a:pt x="55" y="114"/>
                    </a:lnTo>
                    <a:lnTo>
                      <a:pt x="61" y="114"/>
                    </a:lnTo>
                    <a:lnTo>
                      <a:pt x="62" y="114"/>
                    </a:lnTo>
                    <a:lnTo>
                      <a:pt x="63" y="114"/>
                    </a:lnTo>
                    <a:lnTo>
                      <a:pt x="64" y="114"/>
                    </a:lnTo>
                    <a:lnTo>
                      <a:pt x="64" y="113"/>
                    </a:lnTo>
                    <a:lnTo>
                      <a:pt x="65" y="113"/>
                    </a:lnTo>
                    <a:lnTo>
                      <a:pt x="65" y="112"/>
                    </a:lnTo>
                    <a:lnTo>
                      <a:pt x="65" y="8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20" name="Freeform 125"/>
              <p:cNvSpPr>
                <a:spLocks/>
              </p:cNvSpPr>
              <p:nvPr/>
            </p:nvSpPr>
            <p:spPr bwMode="auto">
              <a:xfrm>
                <a:off x="744" y="544"/>
                <a:ext cx="82" cy="115"/>
              </a:xfrm>
              <a:custGeom>
                <a:avLst/>
                <a:gdLst>
                  <a:gd name="T0" fmla="+- 0 795 744"/>
                  <a:gd name="T1" fmla="*/ T0 w 82"/>
                  <a:gd name="T2" fmla="+- 0 544 544"/>
                  <a:gd name="T3" fmla="*/ 544 h 115"/>
                  <a:gd name="T4" fmla="+- 0 792 744"/>
                  <a:gd name="T5" fmla="*/ T4 w 82"/>
                  <a:gd name="T6" fmla="+- 0 544 544"/>
                  <a:gd name="T7" fmla="*/ 544 h 115"/>
                  <a:gd name="T8" fmla="+- 0 791 744"/>
                  <a:gd name="T9" fmla="*/ T8 w 82"/>
                  <a:gd name="T10" fmla="+- 0 544 544"/>
                  <a:gd name="T11" fmla="*/ 544 h 115"/>
                  <a:gd name="T12" fmla="+- 0 790 744"/>
                  <a:gd name="T13" fmla="*/ T12 w 82"/>
                  <a:gd name="T14" fmla="+- 0 544 544"/>
                  <a:gd name="T15" fmla="*/ 544 h 115"/>
                  <a:gd name="T16" fmla="+- 0 789 744"/>
                  <a:gd name="T17" fmla="*/ T16 w 82"/>
                  <a:gd name="T18" fmla="+- 0 544 544"/>
                  <a:gd name="T19" fmla="*/ 544 h 115"/>
                  <a:gd name="T20" fmla="+- 0 746 744"/>
                  <a:gd name="T21" fmla="*/ T20 w 82"/>
                  <a:gd name="T22" fmla="+- 0 615 544"/>
                  <a:gd name="T23" fmla="*/ 615 h 115"/>
                  <a:gd name="T24" fmla="+- 0 744 744"/>
                  <a:gd name="T25" fmla="*/ T24 w 82"/>
                  <a:gd name="T26" fmla="+- 0 620 544"/>
                  <a:gd name="T27" fmla="*/ 620 h 115"/>
                  <a:gd name="T28" fmla="+- 0 744 744"/>
                  <a:gd name="T29" fmla="*/ T28 w 82"/>
                  <a:gd name="T30" fmla="+- 0 620 544"/>
                  <a:gd name="T31" fmla="*/ 620 h 115"/>
                  <a:gd name="T32" fmla="+- 0 744 744"/>
                  <a:gd name="T33" fmla="*/ T32 w 82"/>
                  <a:gd name="T34" fmla="+- 0 621 544"/>
                  <a:gd name="T35" fmla="*/ 621 h 115"/>
                  <a:gd name="T36" fmla="+- 0 744 744"/>
                  <a:gd name="T37" fmla="*/ T36 w 82"/>
                  <a:gd name="T38" fmla="+- 0 622 544"/>
                  <a:gd name="T39" fmla="*/ 622 h 115"/>
                  <a:gd name="T40" fmla="+- 0 744 744"/>
                  <a:gd name="T41" fmla="*/ T40 w 82"/>
                  <a:gd name="T42" fmla="+- 0 623 544"/>
                  <a:gd name="T43" fmla="*/ 623 h 115"/>
                  <a:gd name="T44" fmla="+- 0 745 744"/>
                  <a:gd name="T45" fmla="*/ T44 w 82"/>
                  <a:gd name="T46" fmla="+- 0 630 544"/>
                  <a:gd name="T47" fmla="*/ 630 h 115"/>
                  <a:gd name="T48" fmla="+- 0 745 744"/>
                  <a:gd name="T49" fmla="*/ T48 w 82"/>
                  <a:gd name="T50" fmla="+- 0 631 544"/>
                  <a:gd name="T51" fmla="*/ 631 h 115"/>
                  <a:gd name="T52" fmla="+- 0 746 744"/>
                  <a:gd name="T53" fmla="*/ T52 w 82"/>
                  <a:gd name="T54" fmla="+- 0 631 544"/>
                  <a:gd name="T55" fmla="*/ 631 h 115"/>
                  <a:gd name="T56" fmla="+- 0 746 744"/>
                  <a:gd name="T57" fmla="*/ T56 w 82"/>
                  <a:gd name="T58" fmla="+- 0 631 544"/>
                  <a:gd name="T59" fmla="*/ 631 h 115"/>
                  <a:gd name="T60" fmla="+- 0 747 744"/>
                  <a:gd name="T61" fmla="*/ T60 w 82"/>
                  <a:gd name="T62" fmla="+- 0 632 544"/>
                  <a:gd name="T63" fmla="*/ 632 h 115"/>
                  <a:gd name="T64" fmla="+- 0 747 744"/>
                  <a:gd name="T65" fmla="*/ T64 w 82"/>
                  <a:gd name="T66" fmla="+- 0 632 544"/>
                  <a:gd name="T67" fmla="*/ 632 h 115"/>
                  <a:gd name="T68" fmla="+- 0 823 744"/>
                  <a:gd name="T69" fmla="*/ T68 w 82"/>
                  <a:gd name="T70" fmla="+- 0 632 544"/>
                  <a:gd name="T71" fmla="*/ 632 h 115"/>
                  <a:gd name="T72" fmla="+- 0 826 744"/>
                  <a:gd name="T73" fmla="*/ T72 w 82"/>
                  <a:gd name="T74" fmla="+- 0 623 544"/>
                  <a:gd name="T75" fmla="*/ 623 h 115"/>
                  <a:gd name="T76" fmla="+- 0 825 744"/>
                  <a:gd name="T77" fmla="*/ T76 w 82"/>
                  <a:gd name="T78" fmla="+- 0 622 544"/>
                  <a:gd name="T79" fmla="*/ 622 h 115"/>
                  <a:gd name="T80" fmla="+- 0 825 744"/>
                  <a:gd name="T81" fmla="*/ T80 w 82"/>
                  <a:gd name="T82" fmla="+- 0 621 544"/>
                  <a:gd name="T83" fmla="*/ 621 h 115"/>
                  <a:gd name="T84" fmla="+- 0 824 744"/>
                  <a:gd name="T85" fmla="*/ T84 w 82"/>
                  <a:gd name="T86" fmla="+- 0 620 544"/>
                  <a:gd name="T87" fmla="*/ 620 h 115"/>
                  <a:gd name="T88" fmla="+- 0 823 744"/>
                  <a:gd name="T89" fmla="*/ T88 w 82"/>
                  <a:gd name="T90" fmla="+- 0 619 544"/>
                  <a:gd name="T91" fmla="*/ 619 h 115"/>
                  <a:gd name="T92" fmla="+- 0 758 744"/>
                  <a:gd name="T93" fmla="*/ T92 w 82"/>
                  <a:gd name="T94" fmla="+- 0 619 544"/>
                  <a:gd name="T95" fmla="*/ 619 h 115"/>
                  <a:gd name="T96" fmla="+- 0 795 744"/>
                  <a:gd name="T97" fmla="*/ T96 w 82"/>
                  <a:gd name="T98" fmla="+- 0 557 544"/>
                  <a:gd name="T99" fmla="*/ 557 h 115"/>
                  <a:gd name="T100" fmla="+- 0 809 744"/>
                  <a:gd name="T101" fmla="*/ T100 w 82"/>
                  <a:gd name="T102" fmla="+- 0 557 544"/>
                  <a:gd name="T103" fmla="*/ 557 h 115"/>
                  <a:gd name="T104" fmla="+- 0 809 744"/>
                  <a:gd name="T105" fmla="*/ T104 w 82"/>
                  <a:gd name="T106" fmla="+- 0 546 544"/>
                  <a:gd name="T107" fmla="*/ 546 h 115"/>
                  <a:gd name="T108" fmla="+- 0 802 744"/>
                  <a:gd name="T109" fmla="*/ T108 w 82"/>
                  <a:gd name="T110" fmla="+- 0 544 544"/>
                  <a:gd name="T111" fmla="*/ 544 h 115"/>
                  <a:gd name="T112" fmla="+- 0 795 744"/>
                  <a:gd name="T113" fmla="*/ T112 w 82"/>
                  <a:gd name="T114" fmla="+- 0 544 544"/>
                  <a:gd name="T115" fmla="*/ 544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82" h="115">
                    <a:moveTo>
                      <a:pt x="51" y="0"/>
                    </a:moveTo>
                    <a:lnTo>
                      <a:pt x="48" y="0"/>
                    </a:lnTo>
                    <a:lnTo>
                      <a:pt x="47" y="0"/>
                    </a:lnTo>
                    <a:lnTo>
                      <a:pt x="46" y="0"/>
                    </a:lnTo>
                    <a:lnTo>
                      <a:pt x="45" y="0"/>
                    </a:lnTo>
                    <a:lnTo>
                      <a:pt x="2" y="71"/>
                    </a:lnTo>
                    <a:lnTo>
                      <a:pt x="0" y="76"/>
                    </a:lnTo>
                    <a:lnTo>
                      <a:pt x="0" y="77"/>
                    </a:lnTo>
                    <a:lnTo>
                      <a:pt x="0" y="78"/>
                    </a:lnTo>
                    <a:lnTo>
                      <a:pt x="0" y="79"/>
                    </a:lnTo>
                    <a:lnTo>
                      <a:pt x="1" y="86"/>
                    </a:lnTo>
                    <a:lnTo>
                      <a:pt x="1" y="87"/>
                    </a:lnTo>
                    <a:lnTo>
                      <a:pt x="2" y="87"/>
                    </a:lnTo>
                    <a:lnTo>
                      <a:pt x="3" y="88"/>
                    </a:lnTo>
                    <a:lnTo>
                      <a:pt x="79" y="88"/>
                    </a:lnTo>
                    <a:lnTo>
                      <a:pt x="82" y="79"/>
                    </a:lnTo>
                    <a:lnTo>
                      <a:pt x="81" y="78"/>
                    </a:lnTo>
                    <a:lnTo>
                      <a:pt x="81" y="77"/>
                    </a:lnTo>
                    <a:lnTo>
                      <a:pt x="80" y="76"/>
                    </a:lnTo>
                    <a:lnTo>
                      <a:pt x="79" y="75"/>
                    </a:lnTo>
                    <a:lnTo>
                      <a:pt x="14" y="75"/>
                    </a:lnTo>
                    <a:lnTo>
                      <a:pt x="51" y="13"/>
                    </a:lnTo>
                    <a:lnTo>
                      <a:pt x="65" y="13"/>
                    </a:lnTo>
                    <a:lnTo>
                      <a:pt x="65" y="2"/>
                    </a:lnTo>
                    <a:lnTo>
                      <a:pt x="58" y="0"/>
                    </a:lnTo>
                    <a:lnTo>
                      <a:pt x="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21" name="Freeform 124"/>
              <p:cNvSpPr>
                <a:spLocks/>
              </p:cNvSpPr>
              <p:nvPr/>
            </p:nvSpPr>
            <p:spPr bwMode="auto">
              <a:xfrm>
                <a:off x="744" y="544"/>
                <a:ext cx="82" cy="115"/>
              </a:xfrm>
              <a:custGeom>
                <a:avLst/>
                <a:gdLst>
                  <a:gd name="T0" fmla="+- 0 809 744"/>
                  <a:gd name="T1" fmla="*/ T0 w 82"/>
                  <a:gd name="T2" fmla="+- 0 557 544"/>
                  <a:gd name="T3" fmla="*/ 557 h 115"/>
                  <a:gd name="T4" fmla="+- 0 795 744"/>
                  <a:gd name="T5" fmla="*/ T4 w 82"/>
                  <a:gd name="T6" fmla="+- 0 557 544"/>
                  <a:gd name="T7" fmla="*/ 557 h 115"/>
                  <a:gd name="T8" fmla="+- 0 795 744"/>
                  <a:gd name="T9" fmla="*/ T8 w 82"/>
                  <a:gd name="T10" fmla="+- 0 619 544"/>
                  <a:gd name="T11" fmla="*/ 619 h 115"/>
                  <a:gd name="T12" fmla="+- 0 809 744"/>
                  <a:gd name="T13" fmla="*/ T12 w 82"/>
                  <a:gd name="T14" fmla="+- 0 619 544"/>
                  <a:gd name="T15" fmla="*/ 619 h 115"/>
                  <a:gd name="T16" fmla="+- 0 809 744"/>
                  <a:gd name="T17" fmla="*/ T16 w 82"/>
                  <a:gd name="T18" fmla="+- 0 557 544"/>
                  <a:gd name="T19" fmla="*/ 557 h 115"/>
                </a:gdLst>
                <a:ahLst/>
                <a:cxnLst>
                  <a:cxn ang="0">
                    <a:pos x="T1" y="T3"/>
                  </a:cxn>
                  <a:cxn ang="0">
                    <a:pos x="T5" y="T7"/>
                  </a:cxn>
                  <a:cxn ang="0">
                    <a:pos x="T9" y="T11"/>
                  </a:cxn>
                  <a:cxn ang="0">
                    <a:pos x="T13" y="T15"/>
                  </a:cxn>
                  <a:cxn ang="0">
                    <a:pos x="T17" y="T19"/>
                  </a:cxn>
                </a:cxnLst>
                <a:rect l="0" t="0" r="r" b="b"/>
                <a:pathLst>
                  <a:path w="82" h="115">
                    <a:moveTo>
                      <a:pt x="65" y="13"/>
                    </a:moveTo>
                    <a:lnTo>
                      <a:pt x="51" y="13"/>
                    </a:lnTo>
                    <a:lnTo>
                      <a:pt x="51" y="75"/>
                    </a:lnTo>
                    <a:lnTo>
                      <a:pt x="65" y="75"/>
                    </a:lnTo>
                    <a:lnTo>
                      <a:pt x="65"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 name="Group 119"/>
            <p:cNvGrpSpPr>
              <a:grpSpLocks/>
            </p:cNvGrpSpPr>
            <p:nvPr/>
          </p:nvGrpSpPr>
          <p:grpSpPr bwMode="auto">
            <a:xfrm>
              <a:off x="837" y="542"/>
              <a:ext cx="79" cy="118"/>
              <a:chOff x="837" y="542"/>
              <a:chExt cx="79" cy="118"/>
            </a:xfrm>
          </p:grpSpPr>
          <p:sp>
            <p:nvSpPr>
              <p:cNvPr id="10316" name="Freeform 122"/>
              <p:cNvSpPr>
                <a:spLocks/>
              </p:cNvSpPr>
              <p:nvPr/>
            </p:nvSpPr>
            <p:spPr bwMode="auto">
              <a:xfrm>
                <a:off x="837" y="542"/>
                <a:ext cx="79" cy="118"/>
              </a:xfrm>
              <a:custGeom>
                <a:avLst/>
                <a:gdLst>
                  <a:gd name="T0" fmla="+- 0 885 837"/>
                  <a:gd name="T1" fmla="*/ T0 w 79"/>
                  <a:gd name="T2" fmla="+- 0 542 542"/>
                  <a:gd name="T3" fmla="*/ 542 h 118"/>
                  <a:gd name="T4" fmla="+- 0 870 837"/>
                  <a:gd name="T5" fmla="*/ T4 w 79"/>
                  <a:gd name="T6" fmla="+- 0 542 542"/>
                  <a:gd name="T7" fmla="*/ 542 h 118"/>
                  <a:gd name="T8" fmla="+- 0 864 837"/>
                  <a:gd name="T9" fmla="*/ T8 w 79"/>
                  <a:gd name="T10" fmla="+- 0 544 542"/>
                  <a:gd name="T11" fmla="*/ 544 h 118"/>
                  <a:gd name="T12" fmla="+- 0 837 837"/>
                  <a:gd name="T13" fmla="*/ T12 w 79"/>
                  <a:gd name="T14" fmla="+- 0 592 542"/>
                  <a:gd name="T15" fmla="*/ 592 h 118"/>
                  <a:gd name="T16" fmla="+- 0 837 837"/>
                  <a:gd name="T17" fmla="*/ T16 w 79"/>
                  <a:gd name="T18" fmla="+- 0 611 542"/>
                  <a:gd name="T19" fmla="*/ 611 h 118"/>
                  <a:gd name="T20" fmla="+- 0 845 837"/>
                  <a:gd name="T21" fmla="*/ T20 w 79"/>
                  <a:gd name="T22" fmla="+- 0 644 542"/>
                  <a:gd name="T23" fmla="*/ 644 h 118"/>
                  <a:gd name="T24" fmla="+- 0 848 837"/>
                  <a:gd name="T25" fmla="*/ T24 w 79"/>
                  <a:gd name="T26" fmla="+- 0 649 542"/>
                  <a:gd name="T27" fmla="*/ 649 h 118"/>
                  <a:gd name="T28" fmla="+- 0 852 837"/>
                  <a:gd name="T29" fmla="*/ T28 w 79"/>
                  <a:gd name="T30" fmla="+- 0 653 542"/>
                  <a:gd name="T31" fmla="*/ 653 h 118"/>
                  <a:gd name="T32" fmla="+- 0 862 837"/>
                  <a:gd name="T33" fmla="*/ T32 w 79"/>
                  <a:gd name="T34" fmla="+- 0 658 542"/>
                  <a:gd name="T35" fmla="*/ 658 h 118"/>
                  <a:gd name="T36" fmla="+- 0 868 837"/>
                  <a:gd name="T37" fmla="*/ T36 w 79"/>
                  <a:gd name="T38" fmla="+- 0 659 542"/>
                  <a:gd name="T39" fmla="*/ 659 h 118"/>
                  <a:gd name="T40" fmla="+- 0 883 837"/>
                  <a:gd name="T41" fmla="*/ T40 w 79"/>
                  <a:gd name="T42" fmla="+- 0 659 542"/>
                  <a:gd name="T43" fmla="*/ 659 h 118"/>
                  <a:gd name="T44" fmla="+- 0 889 837"/>
                  <a:gd name="T45" fmla="*/ T44 w 79"/>
                  <a:gd name="T46" fmla="+- 0 658 542"/>
                  <a:gd name="T47" fmla="*/ 658 h 118"/>
                  <a:gd name="T48" fmla="+- 0 900 837"/>
                  <a:gd name="T49" fmla="*/ T48 w 79"/>
                  <a:gd name="T50" fmla="+- 0 652 542"/>
                  <a:gd name="T51" fmla="*/ 652 h 118"/>
                  <a:gd name="T52" fmla="+- 0 904 837"/>
                  <a:gd name="T53" fmla="*/ T52 w 79"/>
                  <a:gd name="T54" fmla="+- 0 648 542"/>
                  <a:gd name="T55" fmla="*/ 648 h 118"/>
                  <a:gd name="T56" fmla="+- 0 904 837"/>
                  <a:gd name="T57" fmla="*/ T56 w 79"/>
                  <a:gd name="T58" fmla="+- 0 647 542"/>
                  <a:gd name="T59" fmla="*/ 647 h 118"/>
                  <a:gd name="T60" fmla="+- 0 872 837"/>
                  <a:gd name="T61" fmla="*/ T60 w 79"/>
                  <a:gd name="T62" fmla="+- 0 647 542"/>
                  <a:gd name="T63" fmla="*/ 647 h 118"/>
                  <a:gd name="T64" fmla="+- 0 868 837"/>
                  <a:gd name="T65" fmla="*/ T64 w 79"/>
                  <a:gd name="T66" fmla="+- 0 646 542"/>
                  <a:gd name="T67" fmla="*/ 646 h 118"/>
                  <a:gd name="T68" fmla="+- 0 865 837"/>
                  <a:gd name="T69" fmla="*/ T68 w 79"/>
                  <a:gd name="T70" fmla="+- 0 644 542"/>
                  <a:gd name="T71" fmla="*/ 644 h 118"/>
                  <a:gd name="T72" fmla="+- 0 862 837"/>
                  <a:gd name="T73" fmla="*/ T72 w 79"/>
                  <a:gd name="T74" fmla="+- 0 643 542"/>
                  <a:gd name="T75" fmla="*/ 643 h 118"/>
                  <a:gd name="T76" fmla="+- 0 860 837"/>
                  <a:gd name="T77" fmla="*/ T76 w 79"/>
                  <a:gd name="T78" fmla="+- 0 640 542"/>
                  <a:gd name="T79" fmla="*/ 640 h 118"/>
                  <a:gd name="T80" fmla="+- 0 853 837"/>
                  <a:gd name="T81" fmla="*/ T80 w 79"/>
                  <a:gd name="T82" fmla="+- 0 609 542"/>
                  <a:gd name="T83" fmla="*/ 609 h 118"/>
                  <a:gd name="T84" fmla="+- 0 853 837"/>
                  <a:gd name="T85" fmla="*/ T84 w 79"/>
                  <a:gd name="T86" fmla="+- 0 594 542"/>
                  <a:gd name="T87" fmla="*/ 594 h 118"/>
                  <a:gd name="T88" fmla="+- 0 853 837"/>
                  <a:gd name="T89" fmla="*/ T88 w 79"/>
                  <a:gd name="T90" fmla="+- 0 588 542"/>
                  <a:gd name="T91" fmla="*/ 588 h 118"/>
                  <a:gd name="T92" fmla="+- 0 854 837"/>
                  <a:gd name="T93" fmla="*/ T92 w 79"/>
                  <a:gd name="T94" fmla="+- 0 582 542"/>
                  <a:gd name="T95" fmla="*/ 582 h 118"/>
                  <a:gd name="T96" fmla="+- 0 854 837"/>
                  <a:gd name="T97" fmla="*/ T96 w 79"/>
                  <a:gd name="T98" fmla="+- 0 577 542"/>
                  <a:gd name="T99" fmla="*/ 577 h 118"/>
                  <a:gd name="T100" fmla="+- 0 872 837"/>
                  <a:gd name="T101" fmla="*/ T100 w 79"/>
                  <a:gd name="T102" fmla="+- 0 555 542"/>
                  <a:gd name="T103" fmla="*/ 555 h 118"/>
                  <a:gd name="T104" fmla="+- 0 906 837"/>
                  <a:gd name="T105" fmla="*/ T104 w 79"/>
                  <a:gd name="T106" fmla="+- 0 555 542"/>
                  <a:gd name="T107" fmla="*/ 555 h 118"/>
                  <a:gd name="T108" fmla="+- 0 905 837"/>
                  <a:gd name="T109" fmla="*/ T108 w 79"/>
                  <a:gd name="T110" fmla="+- 0 552 542"/>
                  <a:gd name="T111" fmla="*/ 552 h 118"/>
                  <a:gd name="T112" fmla="+- 0 901 837"/>
                  <a:gd name="T113" fmla="*/ T112 w 79"/>
                  <a:gd name="T114" fmla="+- 0 549 542"/>
                  <a:gd name="T115" fmla="*/ 549 h 118"/>
                  <a:gd name="T116" fmla="+- 0 896 837"/>
                  <a:gd name="T117" fmla="*/ T116 w 79"/>
                  <a:gd name="T118" fmla="+- 0 546 542"/>
                  <a:gd name="T119" fmla="*/ 546 h 118"/>
                  <a:gd name="T120" fmla="+- 0 891 837"/>
                  <a:gd name="T121" fmla="*/ T120 w 79"/>
                  <a:gd name="T122" fmla="+- 0 544 542"/>
                  <a:gd name="T123" fmla="*/ 544 h 118"/>
                  <a:gd name="T124" fmla="+- 0 885 837"/>
                  <a:gd name="T125" fmla="*/ T124 w 79"/>
                  <a:gd name="T126" fmla="+- 0 542 542"/>
                  <a:gd name="T127" fmla="*/ 5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9" h="118">
                    <a:moveTo>
                      <a:pt x="48" y="0"/>
                    </a:moveTo>
                    <a:lnTo>
                      <a:pt x="33" y="0"/>
                    </a:lnTo>
                    <a:lnTo>
                      <a:pt x="27" y="2"/>
                    </a:lnTo>
                    <a:lnTo>
                      <a:pt x="0" y="50"/>
                    </a:lnTo>
                    <a:lnTo>
                      <a:pt x="0" y="69"/>
                    </a:lnTo>
                    <a:lnTo>
                      <a:pt x="8" y="102"/>
                    </a:lnTo>
                    <a:lnTo>
                      <a:pt x="11" y="107"/>
                    </a:lnTo>
                    <a:lnTo>
                      <a:pt x="15" y="111"/>
                    </a:lnTo>
                    <a:lnTo>
                      <a:pt x="25" y="116"/>
                    </a:lnTo>
                    <a:lnTo>
                      <a:pt x="31" y="117"/>
                    </a:lnTo>
                    <a:lnTo>
                      <a:pt x="46" y="117"/>
                    </a:lnTo>
                    <a:lnTo>
                      <a:pt x="52" y="116"/>
                    </a:lnTo>
                    <a:lnTo>
                      <a:pt x="63" y="110"/>
                    </a:lnTo>
                    <a:lnTo>
                      <a:pt x="67" y="106"/>
                    </a:lnTo>
                    <a:lnTo>
                      <a:pt x="67" y="105"/>
                    </a:lnTo>
                    <a:lnTo>
                      <a:pt x="35" y="105"/>
                    </a:lnTo>
                    <a:lnTo>
                      <a:pt x="31" y="104"/>
                    </a:lnTo>
                    <a:lnTo>
                      <a:pt x="28" y="102"/>
                    </a:lnTo>
                    <a:lnTo>
                      <a:pt x="25" y="101"/>
                    </a:lnTo>
                    <a:lnTo>
                      <a:pt x="23" y="98"/>
                    </a:lnTo>
                    <a:lnTo>
                      <a:pt x="16" y="67"/>
                    </a:lnTo>
                    <a:lnTo>
                      <a:pt x="16" y="52"/>
                    </a:lnTo>
                    <a:lnTo>
                      <a:pt x="16" y="46"/>
                    </a:lnTo>
                    <a:lnTo>
                      <a:pt x="17" y="40"/>
                    </a:lnTo>
                    <a:lnTo>
                      <a:pt x="17" y="35"/>
                    </a:lnTo>
                    <a:lnTo>
                      <a:pt x="35" y="13"/>
                    </a:lnTo>
                    <a:lnTo>
                      <a:pt x="69" y="13"/>
                    </a:lnTo>
                    <a:lnTo>
                      <a:pt x="68" y="10"/>
                    </a:lnTo>
                    <a:lnTo>
                      <a:pt x="64" y="7"/>
                    </a:lnTo>
                    <a:lnTo>
                      <a:pt x="59" y="4"/>
                    </a:lnTo>
                    <a:lnTo>
                      <a:pt x="54" y="2"/>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7" name="Freeform 121"/>
              <p:cNvSpPr>
                <a:spLocks/>
              </p:cNvSpPr>
              <p:nvPr/>
            </p:nvSpPr>
            <p:spPr bwMode="auto">
              <a:xfrm>
                <a:off x="837" y="542"/>
                <a:ext cx="79" cy="118"/>
              </a:xfrm>
              <a:custGeom>
                <a:avLst/>
                <a:gdLst>
                  <a:gd name="T0" fmla="+- 0 906 837"/>
                  <a:gd name="T1" fmla="*/ T0 w 79"/>
                  <a:gd name="T2" fmla="+- 0 555 542"/>
                  <a:gd name="T3" fmla="*/ 555 h 118"/>
                  <a:gd name="T4" fmla="+- 0 880 837"/>
                  <a:gd name="T5" fmla="*/ T4 w 79"/>
                  <a:gd name="T6" fmla="+- 0 555 542"/>
                  <a:gd name="T7" fmla="*/ 555 h 118"/>
                  <a:gd name="T8" fmla="+- 0 882 837"/>
                  <a:gd name="T9" fmla="*/ T8 w 79"/>
                  <a:gd name="T10" fmla="+- 0 555 542"/>
                  <a:gd name="T11" fmla="*/ 555 h 118"/>
                  <a:gd name="T12" fmla="+- 0 884 837"/>
                  <a:gd name="T13" fmla="*/ T12 w 79"/>
                  <a:gd name="T14" fmla="+- 0 556 542"/>
                  <a:gd name="T15" fmla="*/ 556 h 118"/>
                  <a:gd name="T16" fmla="+- 0 887 837"/>
                  <a:gd name="T17" fmla="*/ T16 w 79"/>
                  <a:gd name="T18" fmla="+- 0 557 542"/>
                  <a:gd name="T19" fmla="*/ 557 h 118"/>
                  <a:gd name="T20" fmla="+- 0 889 837"/>
                  <a:gd name="T21" fmla="*/ T20 w 79"/>
                  <a:gd name="T22" fmla="+- 0 558 542"/>
                  <a:gd name="T23" fmla="*/ 558 h 118"/>
                  <a:gd name="T24" fmla="+- 0 890 837"/>
                  <a:gd name="T25" fmla="*/ T24 w 79"/>
                  <a:gd name="T26" fmla="+- 0 559 542"/>
                  <a:gd name="T27" fmla="*/ 559 h 118"/>
                  <a:gd name="T28" fmla="+- 0 892 837"/>
                  <a:gd name="T29" fmla="*/ T28 w 79"/>
                  <a:gd name="T30" fmla="+- 0 561 542"/>
                  <a:gd name="T31" fmla="*/ 561 h 118"/>
                  <a:gd name="T32" fmla="+- 0 900 837"/>
                  <a:gd name="T33" fmla="*/ T32 w 79"/>
                  <a:gd name="T34" fmla="+- 0 596 542"/>
                  <a:gd name="T35" fmla="*/ 596 h 118"/>
                  <a:gd name="T36" fmla="+- 0 900 837"/>
                  <a:gd name="T37" fmla="*/ T36 w 79"/>
                  <a:gd name="T38" fmla="+- 0 606 542"/>
                  <a:gd name="T39" fmla="*/ 606 h 118"/>
                  <a:gd name="T40" fmla="+- 0 900 837"/>
                  <a:gd name="T41" fmla="*/ T40 w 79"/>
                  <a:gd name="T42" fmla="+- 0 610 542"/>
                  <a:gd name="T43" fmla="*/ 610 h 118"/>
                  <a:gd name="T44" fmla="+- 0 900 837"/>
                  <a:gd name="T45" fmla="*/ T44 w 79"/>
                  <a:gd name="T46" fmla="+- 0 618 542"/>
                  <a:gd name="T47" fmla="*/ 618 h 118"/>
                  <a:gd name="T48" fmla="+- 0 899 837"/>
                  <a:gd name="T49" fmla="*/ T48 w 79"/>
                  <a:gd name="T50" fmla="+- 0 621 542"/>
                  <a:gd name="T51" fmla="*/ 621 h 118"/>
                  <a:gd name="T52" fmla="+- 0 898 837"/>
                  <a:gd name="T53" fmla="*/ T52 w 79"/>
                  <a:gd name="T54" fmla="+- 0 625 542"/>
                  <a:gd name="T55" fmla="*/ 625 h 118"/>
                  <a:gd name="T56" fmla="+- 0 898 837"/>
                  <a:gd name="T57" fmla="*/ T56 w 79"/>
                  <a:gd name="T58" fmla="+- 0 628 542"/>
                  <a:gd name="T59" fmla="*/ 628 h 118"/>
                  <a:gd name="T60" fmla="+- 0 879 837"/>
                  <a:gd name="T61" fmla="*/ T60 w 79"/>
                  <a:gd name="T62" fmla="+- 0 647 542"/>
                  <a:gd name="T63" fmla="*/ 647 h 118"/>
                  <a:gd name="T64" fmla="+- 0 904 837"/>
                  <a:gd name="T65" fmla="*/ T64 w 79"/>
                  <a:gd name="T66" fmla="+- 0 647 542"/>
                  <a:gd name="T67" fmla="*/ 647 h 118"/>
                  <a:gd name="T68" fmla="+- 0 916 837"/>
                  <a:gd name="T69" fmla="*/ T68 w 79"/>
                  <a:gd name="T70" fmla="+- 0 609 542"/>
                  <a:gd name="T71" fmla="*/ 609 h 118"/>
                  <a:gd name="T72" fmla="+- 0 916 837"/>
                  <a:gd name="T73" fmla="*/ T72 w 79"/>
                  <a:gd name="T74" fmla="+- 0 591 542"/>
                  <a:gd name="T75" fmla="*/ 591 h 118"/>
                  <a:gd name="T76" fmla="+- 0 915 837"/>
                  <a:gd name="T77" fmla="*/ T76 w 79"/>
                  <a:gd name="T78" fmla="+- 0 583 542"/>
                  <a:gd name="T79" fmla="*/ 583 h 118"/>
                  <a:gd name="T80" fmla="+- 0 913 837"/>
                  <a:gd name="T81" fmla="*/ T80 w 79"/>
                  <a:gd name="T82" fmla="+- 0 568 542"/>
                  <a:gd name="T83" fmla="*/ 568 h 118"/>
                  <a:gd name="T84" fmla="+- 0 911 837"/>
                  <a:gd name="T85" fmla="*/ T84 w 79"/>
                  <a:gd name="T86" fmla="+- 0 562 542"/>
                  <a:gd name="T87" fmla="*/ 562 h 118"/>
                  <a:gd name="T88" fmla="+- 0 906 837"/>
                  <a:gd name="T89" fmla="*/ T88 w 79"/>
                  <a:gd name="T90" fmla="+- 0 555 542"/>
                  <a:gd name="T91" fmla="*/ 55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9" h="118">
                    <a:moveTo>
                      <a:pt x="69" y="13"/>
                    </a:moveTo>
                    <a:lnTo>
                      <a:pt x="43" y="13"/>
                    </a:lnTo>
                    <a:lnTo>
                      <a:pt x="45" y="13"/>
                    </a:lnTo>
                    <a:lnTo>
                      <a:pt x="47" y="14"/>
                    </a:lnTo>
                    <a:lnTo>
                      <a:pt x="50" y="15"/>
                    </a:lnTo>
                    <a:lnTo>
                      <a:pt x="52" y="16"/>
                    </a:lnTo>
                    <a:lnTo>
                      <a:pt x="53" y="17"/>
                    </a:lnTo>
                    <a:lnTo>
                      <a:pt x="55" y="19"/>
                    </a:lnTo>
                    <a:lnTo>
                      <a:pt x="63" y="54"/>
                    </a:lnTo>
                    <a:lnTo>
                      <a:pt x="63" y="64"/>
                    </a:lnTo>
                    <a:lnTo>
                      <a:pt x="63" y="68"/>
                    </a:lnTo>
                    <a:lnTo>
                      <a:pt x="63" y="76"/>
                    </a:lnTo>
                    <a:lnTo>
                      <a:pt x="62" y="79"/>
                    </a:lnTo>
                    <a:lnTo>
                      <a:pt x="61" y="83"/>
                    </a:lnTo>
                    <a:lnTo>
                      <a:pt x="61" y="86"/>
                    </a:lnTo>
                    <a:lnTo>
                      <a:pt x="42" y="105"/>
                    </a:lnTo>
                    <a:lnTo>
                      <a:pt x="67" y="105"/>
                    </a:lnTo>
                    <a:lnTo>
                      <a:pt x="79" y="67"/>
                    </a:lnTo>
                    <a:lnTo>
                      <a:pt x="79" y="49"/>
                    </a:lnTo>
                    <a:lnTo>
                      <a:pt x="78" y="41"/>
                    </a:lnTo>
                    <a:lnTo>
                      <a:pt x="76" y="26"/>
                    </a:lnTo>
                    <a:lnTo>
                      <a:pt x="74" y="20"/>
                    </a:lnTo>
                    <a:lnTo>
                      <a:pt x="69"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360"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 y="892"/>
                <a:ext cx="252" cy="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15"/>
            <p:cNvGrpSpPr>
              <a:grpSpLocks/>
            </p:cNvGrpSpPr>
            <p:nvPr/>
          </p:nvGrpSpPr>
          <p:grpSpPr bwMode="auto">
            <a:xfrm>
              <a:off x="664" y="1243"/>
              <a:ext cx="67" cy="115"/>
              <a:chOff x="664" y="1243"/>
              <a:chExt cx="67" cy="115"/>
            </a:xfrm>
          </p:grpSpPr>
          <p:sp>
            <p:nvSpPr>
              <p:cNvPr id="10313" name="Freeform 118"/>
              <p:cNvSpPr>
                <a:spLocks/>
              </p:cNvSpPr>
              <p:nvPr/>
            </p:nvSpPr>
            <p:spPr bwMode="auto">
              <a:xfrm>
                <a:off x="664" y="1243"/>
                <a:ext cx="67" cy="115"/>
              </a:xfrm>
              <a:custGeom>
                <a:avLst/>
                <a:gdLst>
                  <a:gd name="T0" fmla="+- 0 727 664"/>
                  <a:gd name="T1" fmla="*/ T0 w 67"/>
                  <a:gd name="T2" fmla="+- 0 1345 1243"/>
                  <a:gd name="T3" fmla="*/ 1345 h 115"/>
                  <a:gd name="T4" fmla="+- 0 667 664"/>
                  <a:gd name="T5" fmla="*/ T4 w 67"/>
                  <a:gd name="T6" fmla="+- 0 1345 1243"/>
                  <a:gd name="T7" fmla="*/ 1345 h 115"/>
                  <a:gd name="T8" fmla="+- 0 666 664"/>
                  <a:gd name="T9" fmla="*/ T8 w 67"/>
                  <a:gd name="T10" fmla="+- 0 1346 1243"/>
                  <a:gd name="T11" fmla="*/ 1346 h 115"/>
                  <a:gd name="T12" fmla="+- 0 664 664"/>
                  <a:gd name="T13" fmla="*/ T12 w 67"/>
                  <a:gd name="T14" fmla="+- 0 1351 1243"/>
                  <a:gd name="T15" fmla="*/ 1351 h 115"/>
                  <a:gd name="T16" fmla="+- 0 664 664"/>
                  <a:gd name="T17" fmla="*/ T16 w 67"/>
                  <a:gd name="T18" fmla="+- 0 1353 1243"/>
                  <a:gd name="T19" fmla="*/ 1353 h 115"/>
                  <a:gd name="T20" fmla="+- 0 666 664"/>
                  <a:gd name="T21" fmla="*/ T20 w 67"/>
                  <a:gd name="T22" fmla="+- 0 1357 1243"/>
                  <a:gd name="T23" fmla="*/ 1357 h 115"/>
                  <a:gd name="T24" fmla="+- 0 666 664"/>
                  <a:gd name="T25" fmla="*/ T24 w 67"/>
                  <a:gd name="T26" fmla="+- 0 1357 1243"/>
                  <a:gd name="T27" fmla="*/ 1357 h 115"/>
                  <a:gd name="T28" fmla="+- 0 667 664"/>
                  <a:gd name="T29" fmla="*/ T28 w 67"/>
                  <a:gd name="T30" fmla="+- 0 1358 1243"/>
                  <a:gd name="T31" fmla="*/ 1358 h 115"/>
                  <a:gd name="T32" fmla="+- 0 727 664"/>
                  <a:gd name="T33" fmla="*/ T32 w 67"/>
                  <a:gd name="T34" fmla="+- 0 1358 1243"/>
                  <a:gd name="T35" fmla="*/ 1358 h 115"/>
                  <a:gd name="T36" fmla="+- 0 727 664"/>
                  <a:gd name="T37" fmla="*/ T36 w 67"/>
                  <a:gd name="T38" fmla="+- 0 1357 1243"/>
                  <a:gd name="T39" fmla="*/ 1357 h 115"/>
                  <a:gd name="T40" fmla="+- 0 728 664"/>
                  <a:gd name="T41" fmla="*/ T40 w 67"/>
                  <a:gd name="T42" fmla="+- 0 1357 1243"/>
                  <a:gd name="T43" fmla="*/ 1357 h 115"/>
                  <a:gd name="T44" fmla="+- 0 728 664"/>
                  <a:gd name="T45" fmla="*/ T44 w 67"/>
                  <a:gd name="T46" fmla="+- 0 1357 1243"/>
                  <a:gd name="T47" fmla="*/ 1357 h 115"/>
                  <a:gd name="T48" fmla="+- 0 730 664"/>
                  <a:gd name="T49" fmla="*/ T48 w 67"/>
                  <a:gd name="T50" fmla="+- 0 1353 1243"/>
                  <a:gd name="T51" fmla="*/ 1353 h 115"/>
                  <a:gd name="T52" fmla="+- 0 730 664"/>
                  <a:gd name="T53" fmla="*/ T52 w 67"/>
                  <a:gd name="T54" fmla="+- 0 1351 1243"/>
                  <a:gd name="T55" fmla="*/ 1351 h 115"/>
                  <a:gd name="T56" fmla="+- 0 728 664"/>
                  <a:gd name="T57" fmla="*/ T56 w 67"/>
                  <a:gd name="T58" fmla="+- 0 1346 1243"/>
                  <a:gd name="T59" fmla="*/ 1346 h 115"/>
                  <a:gd name="T60" fmla="+- 0 727 664"/>
                  <a:gd name="T61" fmla="*/ T60 w 67"/>
                  <a:gd name="T62" fmla="+- 0 1345 1243"/>
                  <a:gd name="T63" fmla="*/ 1345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7" h="115">
                    <a:moveTo>
                      <a:pt x="63" y="102"/>
                    </a:moveTo>
                    <a:lnTo>
                      <a:pt x="3" y="102"/>
                    </a:lnTo>
                    <a:lnTo>
                      <a:pt x="2" y="103"/>
                    </a:lnTo>
                    <a:lnTo>
                      <a:pt x="0" y="108"/>
                    </a:lnTo>
                    <a:lnTo>
                      <a:pt x="0" y="110"/>
                    </a:lnTo>
                    <a:lnTo>
                      <a:pt x="2" y="114"/>
                    </a:lnTo>
                    <a:lnTo>
                      <a:pt x="3" y="115"/>
                    </a:lnTo>
                    <a:lnTo>
                      <a:pt x="63" y="115"/>
                    </a:lnTo>
                    <a:lnTo>
                      <a:pt x="63" y="114"/>
                    </a:lnTo>
                    <a:lnTo>
                      <a:pt x="64" y="114"/>
                    </a:lnTo>
                    <a:lnTo>
                      <a:pt x="66" y="110"/>
                    </a:lnTo>
                    <a:lnTo>
                      <a:pt x="66" y="108"/>
                    </a:lnTo>
                    <a:lnTo>
                      <a:pt x="64" y="103"/>
                    </a:lnTo>
                    <a:lnTo>
                      <a:pt x="63" y="10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4" name="Freeform 117"/>
              <p:cNvSpPr>
                <a:spLocks/>
              </p:cNvSpPr>
              <p:nvPr/>
            </p:nvSpPr>
            <p:spPr bwMode="auto">
              <a:xfrm>
                <a:off x="664" y="1243"/>
                <a:ext cx="67" cy="115"/>
              </a:xfrm>
              <a:custGeom>
                <a:avLst/>
                <a:gdLst>
                  <a:gd name="T0" fmla="+- 0 706 664"/>
                  <a:gd name="T1" fmla="*/ T0 w 67"/>
                  <a:gd name="T2" fmla="+- 0 1259 1243"/>
                  <a:gd name="T3" fmla="*/ 1259 h 115"/>
                  <a:gd name="T4" fmla="+- 0 691 664"/>
                  <a:gd name="T5" fmla="*/ T4 w 67"/>
                  <a:gd name="T6" fmla="+- 0 1259 1243"/>
                  <a:gd name="T7" fmla="*/ 1259 h 115"/>
                  <a:gd name="T8" fmla="+- 0 691 664"/>
                  <a:gd name="T9" fmla="*/ T8 w 67"/>
                  <a:gd name="T10" fmla="+- 0 1345 1243"/>
                  <a:gd name="T11" fmla="*/ 1345 h 115"/>
                  <a:gd name="T12" fmla="+- 0 706 664"/>
                  <a:gd name="T13" fmla="*/ T12 w 67"/>
                  <a:gd name="T14" fmla="+- 0 1345 1243"/>
                  <a:gd name="T15" fmla="*/ 1345 h 115"/>
                  <a:gd name="T16" fmla="+- 0 706 664"/>
                  <a:gd name="T17" fmla="*/ T16 w 67"/>
                  <a:gd name="T18" fmla="+- 0 1259 1243"/>
                  <a:gd name="T19" fmla="*/ 1259 h 115"/>
                </a:gdLst>
                <a:ahLst/>
                <a:cxnLst>
                  <a:cxn ang="0">
                    <a:pos x="T1" y="T3"/>
                  </a:cxn>
                  <a:cxn ang="0">
                    <a:pos x="T5" y="T7"/>
                  </a:cxn>
                  <a:cxn ang="0">
                    <a:pos x="T9" y="T11"/>
                  </a:cxn>
                  <a:cxn ang="0">
                    <a:pos x="T13" y="T15"/>
                  </a:cxn>
                  <a:cxn ang="0">
                    <a:pos x="T17" y="T19"/>
                  </a:cxn>
                </a:cxnLst>
                <a:rect l="0" t="0" r="r" b="b"/>
                <a:pathLst>
                  <a:path w="67" h="115">
                    <a:moveTo>
                      <a:pt x="42" y="16"/>
                    </a:moveTo>
                    <a:lnTo>
                      <a:pt x="27" y="16"/>
                    </a:lnTo>
                    <a:lnTo>
                      <a:pt x="27" y="102"/>
                    </a:lnTo>
                    <a:lnTo>
                      <a:pt x="42" y="102"/>
                    </a:lnTo>
                    <a:lnTo>
                      <a:pt x="42"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5" name="Freeform 116"/>
              <p:cNvSpPr>
                <a:spLocks/>
              </p:cNvSpPr>
              <p:nvPr/>
            </p:nvSpPr>
            <p:spPr bwMode="auto">
              <a:xfrm>
                <a:off x="664" y="1243"/>
                <a:ext cx="67" cy="115"/>
              </a:xfrm>
              <a:custGeom>
                <a:avLst/>
                <a:gdLst>
                  <a:gd name="T0" fmla="+- 0 702 664"/>
                  <a:gd name="T1" fmla="*/ T0 w 67"/>
                  <a:gd name="T2" fmla="+- 0 1243 1243"/>
                  <a:gd name="T3" fmla="*/ 1243 h 115"/>
                  <a:gd name="T4" fmla="+- 0 696 664"/>
                  <a:gd name="T5" fmla="*/ T4 w 67"/>
                  <a:gd name="T6" fmla="+- 0 1243 1243"/>
                  <a:gd name="T7" fmla="*/ 1243 h 115"/>
                  <a:gd name="T8" fmla="+- 0 695 664"/>
                  <a:gd name="T9" fmla="*/ T8 w 67"/>
                  <a:gd name="T10" fmla="+- 0 1243 1243"/>
                  <a:gd name="T11" fmla="*/ 1243 h 115"/>
                  <a:gd name="T12" fmla="+- 0 695 664"/>
                  <a:gd name="T13" fmla="*/ T12 w 67"/>
                  <a:gd name="T14" fmla="+- 0 1243 1243"/>
                  <a:gd name="T15" fmla="*/ 1243 h 115"/>
                  <a:gd name="T16" fmla="+- 0 694 664"/>
                  <a:gd name="T17" fmla="*/ T16 w 67"/>
                  <a:gd name="T18" fmla="+- 0 1243 1243"/>
                  <a:gd name="T19" fmla="*/ 1243 h 115"/>
                  <a:gd name="T20" fmla="+- 0 694 664"/>
                  <a:gd name="T21" fmla="*/ T20 w 67"/>
                  <a:gd name="T22" fmla="+- 0 1244 1243"/>
                  <a:gd name="T23" fmla="*/ 1244 h 115"/>
                  <a:gd name="T24" fmla="+- 0 693 664"/>
                  <a:gd name="T25" fmla="*/ T24 w 67"/>
                  <a:gd name="T26" fmla="+- 0 1244 1243"/>
                  <a:gd name="T27" fmla="*/ 1244 h 115"/>
                  <a:gd name="T28" fmla="+- 0 693 664"/>
                  <a:gd name="T29" fmla="*/ T28 w 67"/>
                  <a:gd name="T30" fmla="+- 0 1244 1243"/>
                  <a:gd name="T31" fmla="*/ 1244 h 115"/>
                  <a:gd name="T32" fmla="+- 0 693 664"/>
                  <a:gd name="T33" fmla="*/ T32 w 67"/>
                  <a:gd name="T34" fmla="+- 0 1244 1243"/>
                  <a:gd name="T35" fmla="*/ 1244 h 115"/>
                  <a:gd name="T36" fmla="+- 0 692 664"/>
                  <a:gd name="T37" fmla="*/ T36 w 67"/>
                  <a:gd name="T38" fmla="+- 0 1244 1243"/>
                  <a:gd name="T39" fmla="*/ 1244 h 115"/>
                  <a:gd name="T40" fmla="+- 0 666 664"/>
                  <a:gd name="T41" fmla="*/ T40 w 67"/>
                  <a:gd name="T42" fmla="+- 0 1261 1243"/>
                  <a:gd name="T43" fmla="*/ 1261 h 115"/>
                  <a:gd name="T44" fmla="+- 0 665 664"/>
                  <a:gd name="T45" fmla="*/ T44 w 67"/>
                  <a:gd name="T46" fmla="+- 0 1262 1243"/>
                  <a:gd name="T47" fmla="*/ 1262 h 115"/>
                  <a:gd name="T48" fmla="+- 0 665 664"/>
                  <a:gd name="T49" fmla="*/ T48 w 67"/>
                  <a:gd name="T50" fmla="+- 0 1262 1243"/>
                  <a:gd name="T51" fmla="*/ 1262 h 115"/>
                  <a:gd name="T52" fmla="+- 0 665 664"/>
                  <a:gd name="T53" fmla="*/ T52 w 67"/>
                  <a:gd name="T54" fmla="+- 0 1262 1243"/>
                  <a:gd name="T55" fmla="*/ 1262 h 115"/>
                  <a:gd name="T56" fmla="+- 0 664 664"/>
                  <a:gd name="T57" fmla="*/ T56 w 67"/>
                  <a:gd name="T58" fmla="+- 0 1269 1243"/>
                  <a:gd name="T59" fmla="*/ 1269 h 115"/>
                  <a:gd name="T60" fmla="+- 0 664 664"/>
                  <a:gd name="T61" fmla="*/ T60 w 67"/>
                  <a:gd name="T62" fmla="+- 0 1270 1243"/>
                  <a:gd name="T63" fmla="*/ 1270 h 115"/>
                  <a:gd name="T64" fmla="+- 0 664 664"/>
                  <a:gd name="T65" fmla="*/ T64 w 67"/>
                  <a:gd name="T66" fmla="+- 0 1271 1243"/>
                  <a:gd name="T67" fmla="*/ 1271 h 115"/>
                  <a:gd name="T68" fmla="+- 0 664 664"/>
                  <a:gd name="T69" fmla="*/ T68 w 67"/>
                  <a:gd name="T70" fmla="+- 0 1272 1243"/>
                  <a:gd name="T71" fmla="*/ 1272 h 115"/>
                  <a:gd name="T72" fmla="+- 0 664 664"/>
                  <a:gd name="T73" fmla="*/ T72 w 67"/>
                  <a:gd name="T74" fmla="+- 0 1272 1243"/>
                  <a:gd name="T75" fmla="*/ 1272 h 115"/>
                  <a:gd name="T76" fmla="+- 0 665 664"/>
                  <a:gd name="T77" fmla="*/ T76 w 67"/>
                  <a:gd name="T78" fmla="+- 0 1273 1243"/>
                  <a:gd name="T79" fmla="*/ 1273 h 115"/>
                  <a:gd name="T80" fmla="+- 0 665 664"/>
                  <a:gd name="T81" fmla="*/ T80 w 67"/>
                  <a:gd name="T82" fmla="+- 0 1273 1243"/>
                  <a:gd name="T83" fmla="*/ 1273 h 115"/>
                  <a:gd name="T84" fmla="+- 0 666 664"/>
                  <a:gd name="T85" fmla="*/ T84 w 67"/>
                  <a:gd name="T86" fmla="+- 0 1273 1243"/>
                  <a:gd name="T87" fmla="*/ 1273 h 115"/>
                  <a:gd name="T88" fmla="+- 0 666 664"/>
                  <a:gd name="T89" fmla="*/ T88 w 67"/>
                  <a:gd name="T90" fmla="+- 0 1273 1243"/>
                  <a:gd name="T91" fmla="*/ 1273 h 115"/>
                  <a:gd name="T92" fmla="+- 0 667 664"/>
                  <a:gd name="T93" fmla="*/ T92 w 67"/>
                  <a:gd name="T94" fmla="+- 0 1273 1243"/>
                  <a:gd name="T95" fmla="*/ 1273 h 115"/>
                  <a:gd name="T96" fmla="+- 0 668 664"/>
                  <a:gd name="T97" fmla="*/ T96 w 67"/>
                  <a:gd name="T98" fmla="+- 0 1273 1243"/>
                  <a:gd name="T99" fmla="*/ 1273 h 115"/>
                  <a:gd name="T100" fmla="+- 0 669 664"/>
                  <a:gd name="T101" fmla="*/ T100 w 67"/>
                  <a:gd name="T102" fmla="+- 0 1272 1243"/>
                  <a:gd name="T103" fmla="*/ 1272 h 115"/>
                  <a:gd name="T104" fmla="+- 0 691 664"/>
                  <a:gd name="T105" fmla="*/ T104 w 67"/>
                  <a:gd name="T106" fmla="+- 0 1259 1243"/>
                  <a:gd name="T107" fmla="*/ 1259 h 115"/>
                  <a:gd name="T108" fmla="+- 0 706 664"/>
                  <a:gd name="T109" fmla="*/ T108 w 67"/>
                  <a:gd name="T110" fmla="+- 0 1259 1243"/>
                  <a:gd name="T111" fmla="*/ 1259 h 115"/>
                  <a:gd name="T112" fmla="+- 0 706 664"/>
                  <a:gd name="T113" fmla="*/ T112 w 67"/>
                  <a:gd name="T114" fmla="+- 0 1245 1243"/>
                  <a:gd name="T115" fmla="*/ 1245 h 115"/>
                  <a:gd name="T116" fmla="+- 0 706 664"/>
                  <a:gd name="T117" fmla="*/ T116 w 67"/>
                  <a:gd name="T118" fmla="+- 0 1245 1243"/>
                  <a:gd name="T119" fmla="*/ 1245 h 115"/>
                  <a:gd name="T120" fmla="+- 0 706 664"/>
                  <a:gd name="T121" fmla="*/ T120 w 67"/>
                  <a:gd name="T122" fmla="+- 0 1245 1243"/>
                  <a:gd name="T123" fmla="*/ 1245 h 115"/>
                  <a:gd name="T124" fmla="+- 0 706 664"/>
                  <a:gd name="T125" fmla="*/ T124 w 67"/>
                  <a:gd name="T126" fmla="+- 0 1244 1243"/>
                  <a:gd name="T127" fmla="*/ 1244 h 115"/>
                  <a:gd name="T128" fmla="+- 0 705 664"/>
                  <a:gd name="T129" fmla="*/ T128 w 67"/>
                  <a:gd name="T130" fmla="+- 0 1244 1243"/>
                  <a:gd name="T131" fmla="*/ 1244 h 115"/>
                  <a:gd name="T132" fmla="+- 0 705 664"/>
                  <a:gd name="T133" fmla="*/ T132 w 67"/>
                  <a:gd name="T134" fmla="+- 0 1244 1243"/>
                  <a:gd name="T135" fmla="*/ 1244 h 115"/>
                  <a:gd name="T136" fmla="+- 0 704 664"/>
                  <a:gd name="T137" fmla="*/ T136 w 67"/>
                  <a:gd name="T138" fmla="+- 0 1243 1243"/>
                  <a:gd name="T139" fmla="*/ 1243 h 115"/>
                  <a:gd name="T140" fmla="+- 0 703 664"/>
                  <a:gd name="T141" fmla="*/ T140 w 67"/>
                  <a:gd name="T142" fmla="+- 0 1243 1243"/>
                  <a:gd name="T143" fmla="*/ 1243 h 115"/>
                  <a:gd name="T144" fmla="+- 0 703 664"/>
                  <a:gd name="T145" fmla="*/ T144 w 67"/>
                  <a:gd name="T146" fmla="+- 0 1243 1243"/>
                  <a:gd name="T147" fmla="*/ 1243 h 115"/>
                  <a:gd name="T148" fmla="+- 0 702 664"/>
                  <a:gd name="T149" fmla="*/ T148 w 67"/>
                  <a:gd name="T150" fmla="+- 0 1243 1243"/>
                  <a:gd name="T151" fmla="*/ 1243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7" h="115">
                    <a:moveTo>
                      <a:pt x="38" y="0"/>
                    </a:moveTo>
                    <a:lnTo>
                      <a:pt x="32" y="0"/>
                    </a:lnTo>
                    <a:lnTo>
                      <a:pt x="31" y="0"/>
                    </a:lnTo>
                    <a:lnTo>
                      <a:pt x="30" y="0"/>
                    </a:lnTo>
                    <a:lnTo>
                      <a:pt x="30" y="1"/>
                    </a:lnTo>
                    <a:lnTo>
                      <a:pt x="29" y="1"/>
                    </a:lnTo>
                    <a:lnTo>
                      <a:pt x="28" y="1"/>
                    </a:lnTo>
                    <a:lnTo>
                      <a:pt x="2" y="18"/>
                    </a:lnTo>
                    <a:lnTo>
                      <a:pt x="1" y="19"/>
                    </a:lnTo>
                    <a:lnTo>
                      <a:pt x="0" y="26"/>
                    </a:lnTo>
                    <a:lnTo>
                      <a:pt x="0" y="27"/>
                    </a:lnTo>
                    <a:lnTo>
                      <a:pt x="0" y="28"/>
                    </a:lnTo>
                    <a:lnTo>
                      <a:pt x="0" y="29"/>
                    </a:lnTo>
                    <a:lnTo>
                      <a:pt x="1" y="30"/>
                    </a:lnTo>
                    <a:lnTo>
                      <a:pt x="2" y="30"/>
                    </a:lnTo>
                    <a:lnTo>
                      <a:pt x="3" y="30"/>
                    </a:lnTo>
                    <a:lnTo>
                      <a:pt x="4" y="30"/>
                    </a:lnTo>
                    <a:lnTo>
                      <a:pt x="5" y="29"/>
                    </a:lnTo>
                    <a:lnTo>
                      <a:pt x="27" y="16"/>
                    </a:lnTo>
                    <a:lnTo>
                      <a:pt x="42" y="16"/>
                    </a:lnTo>
                    <a:lnTo>
                      <a:pt x="42" y="2"/>
                    </a:lnTo>
                    <a:lnTo>
                      <a:pt x="42" y="1"/>
                    </a:lnTo>
                    <a:lnTo>
                      <a:pt x="41" y="1"/>
                    </a:lnTo>
                    <a:lnTo>
                      <a:pt x="40" y="0"/>
                    </a:lnTo>
                    <a:lnTo>
                      <a:pt x="39" y="0"/>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7" name="Group 112"/>
            <p:cNvGrpSpPr>
              <a:grpSpLocks/>
            </p:cNvGrpSpPr>
            <p:nvPr/>
          </p:nvGrpSpPr>
          <p:grpSpPr bwMode="auto">
            <a:xfrm>
              <a:off x="746" y="1242"/>
              <a:ext cx="79" cy="118"/>
              <a:chOff x="746" y="1242"/>
              <a:chExt cx="79" cy="118"/>
            </a:xfrm>
          </p:grpSpPr>
          <p:sp>
            <p:nvSpPr>
              <p:cNvPr id="10311" name="Freeform 114"/>
              <p:cNvSpPr>
                <a:spLocks/>
              </p:cNvSpPr>
              <p:nvPr/>
            </p:nvSpPr>
            <p:spPr bwMode="auto">
              <a:xfrm>
                <a:off x="746" y="1242"/>
                <a:ext cx="79" cy="118"/>
              </a:xfrm>
              <a:custGeom>
                <a:avLst/>
                <a:gdLst>
                  <a:gd name="T0" fmla="+- 0 794 746"/>
                  <a:gd name="T1" fmla="*/ T0 w 79"/>
                  <a:gd name="T2" fmla="+- 0 1242 1242"/>
                  <a:gd name="T3" fmla="*/ 1242 h 118"/>
                  <a:gd name="T4" fmla="+- 0 779 746"/>
                  <a:gd name="T5" fmla="*/ T4 w 79"/>
                  <a:gd name="T6" fmla="+- 0 1242 1242"/>
                  <a:gd name="T7" fmla="*/ 1242 h 118"/>
                  <a:gd name="T8" fmla="+- 0 772 746"/>
                  <a:gd name="T9" fmla="*/ T8 w 79"/>
                  <a:gd name="T10" fmla="+- 0 1244 1242"/>
                  <a:gd name="T11" fmla="*/ 1244 h 118"/>
                  <a:gd name="T12" fmla="+- 0 746 746"/>
                  <a:gd name="T13" fmla="*/ T12 w 79"/>
                  <a:gd name="T14" fmla="+- 0 1292 1242"/>
                  <a:gd name="T15" fmla="*/ 1292 h 118"/>
                  <a:gd name="T16" fmla="+- 0 746 746"/>
                  <a:gd name="T17" fmla="*/ T16 w 79"/>
                  <a:gd name="T18" fmla="+- 0 1310 1242"/>
                  <a:gd name="T19" fmla="*/ 1310 h 118"/>
                  <a:gd name="T20" fmla="+- 0 777 746"/>
                  <a:gd name="T21" fmla="*/ T20 w 79"/>
                  <a:gd name="T22" fmla="+- 0 1359 1242"/>
                  <a:gd name="T23" fmla="*/ 1359 h 118"/>
                  <a:gd name="T24" fmla="+- 0 792 746"/>
                  <a:gd name="T25" fmla="*/ T24 w 79"/>
                  <a:gd name="T26" fmla="+- 0 1359 1242"/>
                  <a:gd name="T27" fmla="*/ 1359 h 118"/>
                  <a:gd name="T28" fmla="+- 0 798 746"/>
                  <a:gd name="T29" fmla="*/ T28 w 79"/>
                  <a:gd name="T30" fmla="+- 0 1358 1242"/>
                  <a:gd name="T31" fmla="*/ 1358 h 118"/>
                  <a:gd name="T32" fmla="+- 0 808 746"/>
                  <a:gd name="T33" fmla="*/ T32 w 79"/>
                  <a:gd name="T34" fmla="+- 0 1352 1242"/>
                  <a:gd name="T35" fmla="*/ 1352 h 118"/>
                  <a:gd name="T36" fmla="+- 0 812 746"/>
                  <a:gd name="T37" fmla="*/ T36 w 79"/>
                  <a:gd name="T38" fmla="+- 0 1348 1242"/>
                  <a:gd name="T39" fmla="*/ 1348 h 118"/>
                  <a:gd name="T40" fmla="+- 0 813 746"/>
                  <a:gd name="T41" fmla="*/ T40 w 79"/>
                  <a:gd name="T42" fmla="+- 0 1347 1242"/>
                  <a:gd name="T43" fmla="*/ 1347 h 118"/>
                  <a:gd name="T44" fmla="+- 0 781 746"/>
                  <a:gd name="T45" fmla="*/ T44 w 79"/>
                  <a:gd name="T46" fmla="+- 0 1347 1242"/>
                  <a:gd name="T47" fmla="*/ 1347 h 118"/>
                  <a:gd name="T48" fmla="+- 0 777 746"/>
                  <a:gd name="T49" fmla="*/ T48 w 79"/>
                  <a:gd name="T50" fmla="+- 0 1346 1242"/>
                  <a:gd name="T51" fmla="*/ 1346 h 118"/>
                  <a:gd name="T52" fmla="+- 0 774 746"/>
                  <a:gd name="T53" fmla="*/ T52 w 79"/>
                  <a:gd name="T54" fmla="+- 0 1344 1242"/>
                  <a:gd name="T55" fmla="*/ 1344 h 118"/>
                  <a:gd name="T56" fmla="+- 0 771 746"/>
                  <a:gd name="T57" fmla="*/ T56 w 79"/>
                  <a:gd name="T58" fmla="+- 0 1343 1242"/>
                  <a:gd name="T59" fmla="*/ 1343 h 118"/>
                  <a:gd name="T60" fmla="+- 0 769 746"/>
                  <a:gd name="T61" fmla="*/ T60 w 79"/>
                  <a:gd name="T62" fmla="+- 0 1340 1242"/>
                  <a:gd name="T63" fmla="*/ 1340 h 118"/>
                  <a:gd name="T64" fmla="+- 0 761 746"/>
                  <a:gd name="T65" fmla="*/ T64 w 79"/>
                  <a:gd name="T66" fmla="+- 0 1308 1242"/>
                  <a:gd name="T67" fmla="*/ 1308 h 118"/>
                  <a:gd name="T68" fmla="+- 0 761 746"/>
                  <a:gd name="T69" fmla="*/ T68 w 79"/>
                  <a:gd name="T70" fmla="+- 0 1294 1242"/>
                  <a:gd name="T71" fmla="*/ 1294 h 118"/>
                  <a:gd name="T72" fmla="+- 0 762 746"/>
                  <a:gd name="T73" fmla="*/ T72 w 79"/>
                  <a:gd name="T74" fmla="+- 0 1288 1242"/>
                  <a:gd name="T75" fmla="*/ 1288 h 118"/>
                  <a:gd name="T76" fmla="+- 0 762 746"/>
                  <a:gd name="T77" fmla="*/ T76 w 79"/>
                  <a:gd name="T78" fmla="+- 0 1282 1242"/>
                  <a:gd name="T79" fmla="*/ 1282 h 118"/>
                  <a:gd name="T80" fmla="+- 0 763 746"/>
                  <a:gd name="T81" fmla="*/ T80 w 79"/>
                  <a:gd name="T82" fmla="+- 0 1277 1242"/>
                  <a:gd name="T83" fmla="*/ 1277 h 118"/>
                  <a:gd name="T84" fmla="+- 0 780 746"/>
                  <a:gd name="T85" fmla="*/ T84 w 79"/>
                  <a:gd name="T86" fmla="+- 0 1255 1242"/>
                  <a:gd name="T87" fmla="*/ 1255 h 118"/>
                  <a:gd name="T88" fmla="+- 0 815 746"/>
                  <a:gd name="T89" fmla="*/ T88 w 79"/>
                  <a:gd name="T90" fmla="+- 0 1255 1242"/>
                  <a:gd name="T91" fmla="*/ 1255 h 118"/>
                  <a:gd name="T92" fmla="+- 0 813 746"/>
                  <a:gd name="T93" fmla="*/ T92 w 79"/>
                  <a:gd name="T94" fmla="+- 0 1252 1242"/>
                  <a:gd name="T95" fmla="*/ 1252 h 118"/>
                  <a:gd name="T96" fmla="+- 0 809 746"/>
                  <a:gd name="T97" fmla="*/ T96 w 79"/>
                  <a:gd name="T98" fmla="+- 0 1249 1242"/>
                  <a:gd name="T99" fmla="*/ 1249 h 118"/>
                  <a:gd name="T100" fmla="+- 0 800 746"/>
                  <a:gd name="T101" fmla="*/ T100 w 79"/>
                  <a:gd name="T102" fmla="+- 0 1243 1242"/>
                  <a:gd name="T103" fmla="*/ 1243 h 118"/>
                  <a:gd name="T104" fmla="+- 0 794 746"/>
                  <a:gd name="T105" fmla="*/ T104 w 79"/>
                  <a:gd name="T106" fmla="+- 0 1242 1242"/>
                  <a:gd name="T107" fmla="*/ 12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9" h="118">
                    <a:moveTo>
                      <a:pt x="48" y="0"/>
                    </a:moveTo>
                    <a:lnTo>
                      <a:pt x="33" y="0"/>
                    </a:lnTo>
                    <a:lnTo>
                      <a:pt x="26" y="2"/>
                    </a:lnTo>
                    <a:lnTo>
                      <a:pt x="0" y="50"/>
                    </a:lnTo>
                    <a:lnTo>
                      <a:pt x="0" y="68"/>
                    </a:lnTo>
                    <a:lnTo>
                      <a:pt x="31" y="117"/>
                    </a:lnTo>
                    <a:lnTo>
                      <a:pt x="46" y="117"/>
                    </a:lnTo>
                    <a:lnTo>
                      <a:pt x="52" y="116"/>
                    </a:lnTo>
                    <a:lnTo>
                      <a:pt x="62" y="110"/>
                    </a:lnTo>
                    <a:lnTo>
                      <a:pt x="66" y="106"/>
                    </a:lnTo>
                    <a:lnTo>
                      <a:pt x="67" y="105"/>
                    </a:lnTo>
                    <a:lnTo>
                      <a:pt x="35" y="105"/>
                    </a:lnTo>
                    <a:lnTo>
                      <a:pt x="31" y="104"/>
                    </a:lnTo>
                    <a:lnTo>
                      <a:pt x="28" y="102"/>
                    </a:lnTo>
                    <a:lnTo>
                      <a:pt x="25" y="101"/>
                    </a:lnTo>
                    <a:lnTo>
                      <a:pt x="23" y="98"/>
                    </a:lnTo>
                    <a:lnTo>
                      <a:pt x="15" y="66"/>
                    </a:lnTo>
                    <a:lnTo>
                      <a:pt x="15" y="52"/>
                    </a:lnTo>
                    <a:lnTo>
                      <a:pt x="16" y="46"/>
                    </a:lnTo>
                    <a:lnTo>
                      <a:pt x="16" y="40"/>
                    </a:lnTo>
                    <a:lnTo>
                      <a:pt x="17" y="35"/>
                    </a:lnTo>
                    <a:lnTo>
                      <a:pt x="34" y="13"/>
                    </a:lnTo>
                    <a:lnTo>
                      <a:pt x="69" y="13"/>
                    </a:lnTo>
                    <a:lnTo>
                      <a:pt x="67" y="10"/>
                    </a:lnTo>
                    <a:lnTo>
                      <a:pt x="63" y="7"/>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2" name="Freeform 113"/>
              <p:cNvSpPr>
                <a:spLocks/>
              </p:cNvSpPr>
              <p:nvPr/>
            </p:nvSpPr>
            <p:spPr bwMode="auto">
              <a:xfrm>
                <a:off x="746" y="1242"/>
                <a:ext cx="79" cy="118"/>
              </a:xfrm>
              <a:custGeom>
                <a:avLst/>
                <a:gdLst>
                  <a:gd name="T0" fmla="+- 0 815 746"/>
                  <a:gd name="T1" fmla="*/ T0 w 79"/>
                  <a:gd name="T2" fmla="+- 0 1255 1242"/>
                  <a:gd name="T3" fmla="*/ 1255 h 118"/>
                  <a:gd name="T4" fmla="+- 0 788 746"/>
                  <a:gd name="T5" fmla="*/ T4 w 79"/>
                  <a:gd name="T6" fmla="+- 0 1255 1242"/>
                  <a:gd name="T7" fmla="*/ 1255 h 118"/>
                  <a:gd name="T8" fmla="+- 0 791 746"/>
                  <a:gd name="T9" fmla="*/ T8 w 79"/>
                  <a:gd name="T10" fmla="+- 0 1255 1242"/>
                  <a:gd name="T11" fmla="*/ 1255 h 118"/>
                  <a:gd name="T12" fmla="+- 0 793 746"/>
                  <a:gd name="T13" fmla="*/ T12 w 79"/>
                  <a:gd name="T14" fmla="+- 0 1256 1242"/>
                  <a:gd name="T15" fmla="*/ 1256 h 118"/>
                  <a:gd name="T16" fmla="+- 0 809 746"/>
                  <a:gd name="T17" fmla="*/ T16 w 79"/>
                  <a:gd name="T18" fmla="+- 0 1296 1242"/>
                  <a:gd name="T19" fmla="*/ 1296 h 118"/>
                  <a:gd name="T20" fmla="+- 0 809 746"/>
                  <a:gd name="T21" fmla="*/ T20 w 79"/>
                  <a:gd name="T22" fmla="+- 0 1306 1242"/>
                  <a:gd name="T23" fmla="*/ 1306 h 118"/>
                  <a:gd name="T24" fmla="+- 0 809 746"/>
                  <a:gd name="T25" fmla="*/ T24 w 79"/>
                  <a:gd name="T26" fmla="+- 0 1310 1242"/>
                  <a:gd name="T27" fmla="*/ 1310 h 118"/>
                  <a:gd name="T28" fmla="+- 0 808 746"/>
                  <a:gd name="T29" fmla="*/ T28 w 79"/>
                  <a:gd name="T30" fmla="+- 0 1318 1242"/>
                  <a:gd name="T31" fmla="*/ 1318 h 118"/>
                  <a:gd name="T32" fmla="+- 0 808 746"/>
                  <a:gd name="T33" fmla="*/ T32 w 79"/>
                  <a:gd name="T34" fmla="+- 0 1321 1242"/>
                  <a:gd name="T35" fmla="*/ 1321 h 118"/>
                  <a:gd name="T36" fmla="+- 0 807 746"/>
                  <a:gd name="T37" fmla="*/ T36 w 79"/>
                  <a:gd name="T38" fmla="+- 0 1325 1242"/>
                  <a:gd name="T39" fmla="*/ 1325 h 118"/>
                  <a:gd name="T40" fmla="+- 0 807 746"/>
                  <a:gd name="T41" fmla="*/ T40 w 79"/>
                  <a:gd name="T42" fmla="+- 0 1328 1242"/>
                  <a:gd name="T43" fmla="*/ 1328 h 118"/>
                  <a:gd name="T44" fmla="+- 0 788 746"/>
                  <a:gd name="T45" fmla="*/ T44 w 79"/>
                  <a:gd name="T46" fmla="+- 0 1347 1242"/>
                  <a:gd name="T47" fmla="*/ 1347 h 118"/>
                  <a:gd name="T48" fmla="+- 0 813 746"/>
                  <a:gd name="T49" fmla="*/ T48 w 79"/>
                  <a:gd name="T50" fmla="+- 0 1347 1242"/>
                  <a:gd name="T51" fmla="*/ 1347 h 118"/>
                  <a:gd name="T52" fmla="+- 0 825 746"/>
                  <a:gd name="T53" fmla="*/ T52 w 79"/>
                  <a:gd name="T54" fmla="+- 0 1309 1242"/>
                  <a:gd name="T55" fmla="*/ 1309 h 118"/>
                  <a:gd name="T56" fmla="+- 0 825 746"/>
                  <a:gd name="T57" fmla="*/ T56 w 79"/>
                  <a:gd name="T58" fmla="+- 0 1291 1242"/>
                  <a:gd name="T59" fmla="*/ 1291 h 118"/>
                  <a:gd name="T60" fmla="+- 0 824 746"/>
                  <a:gd name="T61" fmla="*/ T60 w 79"/>
                  <a:gd name="T62" fmla="+- 0 1283 1242"/>
                  <a:gd name="T63" fmla="*/ 1283 h 118"/>
                  <a:gd name="T64" fmla="+- 0 823 746"/>
                  <a:gd name="T65" fmla="*/ T64 w 79"/>
                  <a:gd name="T66" fmla="+- 0 1276 1242"/>
                  <a:gd name="T67" fmla="*/ 1276 h 118"/>
                  <a:gd name="T68" fmla="+- 0 821 746"/>
                  <a:gd name="T69" fmla="*/ T68 w 79"/>
                  <a:gd name="T70" fmla="+- 0 1268 1242"/>
                  <a:gd name="T71" fmla="*/ 1268 h 118"/>
                  <a:gd name="T72" fmla="+- 0 819 746"/>
                  <a:gd name="T73" fmla="*/ T72 w 79"/>
                  <a:gd name="T74" fmla="+- 0 1262 1242"/>
                  <a:gd name="T75" fmla="*/ 1262 h 118"/>
                  <a:gd name="T76" fmla="+- 0 816 746"/>
                  <a:gd name="T77" fmla="*/ T76 w 79"/>
                  <a:gd name="T78" fmla="+- 0 1257 1242"/>
                  <a:gd name="T79" fmla="*/ 1257 h 118"/>
                  <a:gd name="T80" fmla="+- 0 815 746"/>
                  <a:gd name="T81" fmla="*/ T80 w 79"/>
                  <a:gd name="T82" fmla="+- 0 1255 1242"/>
                  <a:gd name="T83" fmla="*/ 125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9" h="118">
                    <a:moveTo>
                      <a:pt x="69" y="13"/>
                    </a:moveTo>
                    <a:lnTo>
                      <a:pt x="42" y="13"/>
                    </a:lnTo>
                    <a:lnTo>
                      <a:pt x="45" y="13"/>
                    </a:lnTo>
                    <a:lnTo>
                      <a:pt x="47" y="14"/>
                    </a:lnTo>
                    <a:lnTo>
                      <a:pt x="63" y="54"/>
                    </a:lnTo>
                    <a:lnTo>
                      <a:pt x="63" y="64"/>
                    </a:lnTo>
                    <a:lnTo>
                      <a:pt x="63" y="68"/>
                    </a:lnTo>
                    <a:lnTo>
                      <a:pt x="62" y="76"/>
                    </a:lnTo>
                    <a:lnTo>
                      <a:pt x="62" y="79"/>
                    </a:lnTo>
                    <a:lnTo>
                      <a:pt x="61" y="83"/>
                    </a:lnTo>
                    <a:lnTo>
                      <a:pt x="61" y="86"/>
                    </a:lnTo>
                    <a:lnTo>
                      <a:pt x="42" y="105"/>
                    </a:lnTo>
                    <a:lnTo>
                      <a:pt x="67" y="105"/>
                    </a:lnTo>
                    <a:lnTo>
                      <a:pt x="79" y="67"/>
                    </a:lnTo>
                    <a:lnTo>
                      <a:pt x="79" y="49"/>
                    </a:lnTo>
                    <a:lnTo>
                      <a:pt x="78" y="41"/>
                    </a:lnTo>
                    <a:lnTo>
                      <a:pt x="77" y="34"/>
                    </a:lnTo>
                    <a:lnTo>
                      <a:pt x="75" y="26"/>
                    </a:lnTo>
                    <a:lnTo>
                      <a:pt x="73" y="20"/>
                    </a:lnTo>
                    <a:lnTo>
                      <a:pt x="70" y="15"/>
                    </a:lnTo>
                    <a:lnTo>
                      <a:pt x="69"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8" name="Group 109"/>
            <p:cNvGrpSpPr>
              <a:grpSpLocks/>
            </p:cNvGrpSpPr>
            <p:nvPr/>
          </p:nvGrpSpPr>
          <p:grpSpPr bwMode="auto">
            <a:xfrm>
              <a:off x="837" y="1242"/>
              <a:ext cx="79" cy="118"/>
              <a:chOff x="837" y="1242"/>
              <a:chExt cx="79" cy="118"/>
            </a:xfrm>
          </p:grpSpPr>
          <p:sp>
            <p:nvSpPr>
              <p:cNvPr id="10309" name="Freeform 111"/>
              <p:cNvSpPr>
                <a:spLocks/>
              </p:cNvSpPr>
              <p:nvPr/>
            </p:nvSpPr>
            <p:spPr bwMode="auto">
              <a:xfrm>
                <a:off x="837" y="1242"/>
                <a:ext cx="79" cy="118"/>
              </a:xfrm>
              <a:custGeom>
                <a:avLst/>
                <a:gdLst>
                  <a:gd name="T0" fmla="+- 0 885 837"/>
                  <a:gd name="T1" fmla="*/ T0 w 79"/>
                  <a:gd name="T2" fmla="+- 0 1242 1242"/>
                  <a:gd name="T3" fmla="*/ 1242 h 118"/>
                  <a:gd name="T4" fmla="+- 0 870 837"/>
                  <a:gd name="T5" fmla="*/ T4 w 79"/>
                  <a:gd name="T6" fmla="+- 0 1242 1242"/>
                  <a:gd name="T7" fmla="*/ 1242 h 118"/>
                  <a:gd name="T8" fmla="+- 0 864 837"/>
                  <a:gd name="T9" fmla="*/ T8 w 79"/>
                  <a:gd name="T10" fmla="+- 0 1244 1242"/>
                  <a:gd name="T11" fmla="*/ 1244 h 118"/>
                  <a:gd name="T12" fmla="+- 0 837 837"/>
                  <a:gd name="T13" fmla="*/ T12 w 79"/>
                  <a:gd name="T14" fmla="+- 0 1292 1242"/>
                  <a:gd name="T15" fmla="*/ 1292 h 118"/>
                  <a:gd name="T16" fmla="+- 0 837 837"/>
                  <a:gd name="T17" fmla="*/ T16 w 79"/>
                  <a:gd name="T18" fmla="+- 0 1310 1242"/>
                  <a:gd name="T19" fmla="*/ 1310 h 118"/>
                  <a:gd name="T20" fmla="+- 0 868 837"/>
                  <a:gd name="T21" fmla="*/ T20 w 79"/>
                  <a:gd name="T22" fmla="+- 0 1359 1242"/>
                  <a:gd name="T23" fmla="*/ 1359 h 118"/>
                  <a:gd name="T24" fmla="+- 0 883 837"/>
                  <a:gd name="T25" fmla="*/ T24 w 79"/>
                  <a:gd name="T26" fmla="+- 0 1359 1242"/>
                  <a:gd name="T27" fmla="*/ 1359 h 118"/>
                  <a:gd name="T28" fmla="+- 0 889 837"/>
                  <a:gd name="T29" fmla="*/ T28 w 79"/>
                  <a:gd name="T30" fmla="+- 0 1358 1242"/>
                  <a:gd name="T31" fmla="*/ 1358 h 118"/>
                  <a:gd name="T32" fmla="+- 0 900 837"/>
                  <a:gd name="T33" fmla="*/ T32 w 79"/>
                  <a:gd name="T34" fmla="+- 0 1352 1242"/>
                  <a:gd name="T35" fmla="*/ 1352 h 118"/>
                  <a:gd name="T36" fmla="+- 0 904 837"/>
                  <a:gd name="T37" fmla="*/ T36 w 79"/>
                  <a:gd name="T38" fmla="+- 0 1348 1242"/>
                  <a:gd name="T39" fmla="*/ 1348 h 118"/>
                  <a:gd name="T40" fmla="+- 0 904 837"/>
                  <a:gd name="T41" fmla="*/ T40 w 79"/>
                  <a:gd name="T42" fmla="+- 0 1347 1242"/>
                  <a:gd name="T43" fmla="*/ 1347 h 118"/>
                  <a:gd name="T44" fmla="+- 0 872 837"/>
                  <a:gd name="T45" fmla="*/ T44 w 79"/>
                  <a:gd name="T46" fmla="+- 0 1347 1242"/>
                  <a:gd name="T47" fmla="*/ 1347 h 118"/>
                  <a:gd name="T48" fmla="+- 0 868 837"/>
                  <a:gd name="T49" fmla="*/ T48 w 79"/>
                  <a:gd name="T50" fmla="+- 0 1346 1242"/>
                  <a:gd name="T51" fmla="*/ 1346 h 118"/>
                  <a:gd name="T52" fmla="+- 0 865 837"/>
                  <a:gd name="T53" fmla="*/ T52 w 79"/>
                  <a:gd name="T54" fmla="+- 0 1344 1242"/>
                  <a:gd name="T55" fmla="*/ 1344 h 118"/>
                  <a:gd name="T56" fmla="+- 0 862 837"/>
                  <a:gd name="T57" fmla="*/ T56 w 79"/>
                  <a:gd name="T58" fmla="+- 0 1343 1242"/>
                  <a:gd name="T59" fmla="*/ 1343 h 118"/>
                  <a:gd name="T60" fmla="+- 0 860 837"/>
                  <a:gd name="T61" fmla="*/ T60 w 79"/>
                  <a:gd name="T62" fmla="+- 0 1340 1242"/>
                  <a:gd name="T63" fmla="*/ 1340 h 118"/>
                  <a:gd name="T64" fmla="+- 0 853 837"/>
                  <a:gd name="T65" fmla="*/ T64 w 79"/>
                  <a:gd name="T66" fmla="+- 0 1308 1242"/>
                  <a:gd name="T67" fmla="*/ 1308 h 118"/>
                  <a:gd name="T68" fmla="+- 0 853 837"/>
                  <a:gd name="T69" fmla="*/ T68 w 79"/>
                  <a:gd name="T70" fmla="+- 0 1294 1242"/>
                  <a:gd name="T71" fmla="*/ 1294 h 118"/>
                  <a:gd name="T72" fmla="+- 0 853 837"/>
                  <a:gd name="T73" fmla="*/ T72 w 79"/>
                  <a:gd name="T74" fmla="+- 0 1288 1242"/>
                  <a:gd name="T75" fmla="*/ 1288 h 118"/>
                  <a:gd name="T76" fmla="+- 0 854 837"/>
                  <a:gd name="T77" fmla="*/ T76 w 79"/>
                  <a:gd name="T78" fmla="+- 0 1282 1242"/>
                  <a:gd name="T79" fmla="*/ 1282 h 118"/>
                  <a:gd name="T80" fmla="+- 0 854 837"/>
                  <a:gd name="T81" fmla="*/ T80 w 79"/>
                  <a:gd name="T82" fmla="+- 0 1277 1242"/>
                  <a:gd name="T83" fmla="*/ 1277 h 118"/>
                  <a:gd name="T84" fmla="+- 0 872 837"/>
                  <a:gd name="T85" fmla="*/ T84 w 79"/>
                  <a:gd name="T86" fmla="+- 0 1255 1242"/>
                  <a:gd name="T87" fmla="*/ 1255 h 118"/>
                  <a:gd name="T88" fmla="+- 0 906 837"/>
                  <a:gd name="T89" fmla="*/ T88 w 79"/>
                  <a:gd name="T90" fmla="+- 0 1255 1242"/>
                  <a:gd name="T91" fmla="*/ 1255 h 118"/>
                  <a:gd name="T92" fmla="+- 0 905 837"/>
                  <a:gd name="T93" fmla="*/ T92 w 79"/>
                  <a:gd name="T94" fmla="+- 0 1252 1242"/>
                  <a:gd name="T95" fmla="*/ 1252 h 118"/>
                  <a:gd name="T96" fmla="+- 0 901 837"/>
                  <a:gd name="T97" fmla="*/ T96 w 79"/>
                  <a:gd name="T98" fmla="+- 0 1249 1242"/>
                  <a:gd name="T99" fmla="*/ 1249 h 118"/>
                  <a:gd name="T100" fmla="+- 0 891 837"/>
                  <a:gd name="T101" fmla="*/ T100 w 79"/>
                  <a:gd name="T102" fmla="+- 0 1243 1242"/>
                  <a:gd name="T103" fmla="*/ 1243 h 118"/>
                  <a:gd name="T104" fmla="+- 0 885 837"/>
                  <a:gd name="T105" fmla="*/ T104 w 79"/>
                  <a:gd name="T106" fmla="+- 0 1242 1242"/>
                  <a:gd name="T107" fmla="*/ 12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9" h="118">
                    <a:moveTo>
                      <a:pt x="48" y="0"/>
                    </a:moveTo>
                    <a:lnTo>
                      <a:pt x="33" y="0"/>
                    </a:lnTo>
                    <a:lnTo>
                      <a:pt x="27" y="2"/>
                    </a:lnTo>
                    <a:lnTo>
                      <a:pt x="0" y="50"/>
                    </a:lnTo>
                    <a:lnTo>
                      <a:pt x="0" y="68"/>
                    </a:lnTo>
                    <a:lnTo>
                      <a:pt x="31" y="117"/>
                    </a:lnTo>
                    <a:lnTo>
                      <a:pt x="46" y="117"/>
                    </a:lnTo>
                    <a:lnTo>
                      <a:pt x="52" y="116"/>
                    </a:lnTo>
                    <a:lnTo>
                      <a:pt x="63" y="110"/>
                    </a:lnTo>
                    <a:lnTo>
                      <a:pt x="67" y="106"/>
                    </a:lnTo>
                    <a:lnTo>
                      <a:pt x="67" y="105"/>
                    </a:lnTo>
                    <a:lnTo>
                      <a:pt x="35" y="105"/>
                    </a:lnTo>
                    <a:lnTo>
                      <a:pt x="31" y="104"/>
                    </a:lnTo>
                    <a:lnTo>
                      <a:pt x="28" y="102"/>
                    </a:lnTo>
                    <a:lnTo>
                      <a:pt x="25" y="101"/>
                    </a:lnTo>
                    <a:lnTo>
                      <a:pt x="23" y="98"/>
                    </a:lnTo>
                    <a:lnTo>
                      <a:pt x="16" y="66"/>
                    </a:lnTo>
                    <a:lnTo>
                      <a:pt x="16" y="52"/>
                    </a:lnTo>
                    <a:lnTo>
                      <a:pt x="16" y="46"/>
                    </a:lnTo>
                    <a:lnTo>
                      <a:pt x="17" y="40"/>
                    </a:lnTo>
                    <a:lnTo>
                      <a:pt x="17" y="35"/>
                    </a:lnTo>
                    <a:lnTo>
                      <a:pt x="35" y="13"/>
                    </a:lnTo>
                    <a:lnTo>
                      <a:pt x="69" y="13"/>
                    </a:lnTo>
                    <a:lnTo>
                      <a:pt x="68" y="10"/>
                    </a:lnTo>
                    <a:lnTo>
                      <a:pt x="64" y="7"/>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0" name="Freeform 110"/>
              <p:cNvSpPr>
                <a:spLocks/>
              </p:cNvSpPr>
              <p:nvPr/>
            </p:nvSpPr>
            <p:spPr bwMode="auto">
              <a:xfrm>
                <a:off x="837" y="1242"/>
                <a:ext cx="79" cy="118"/>
              </a:xfrm>
              <a:custGeom>
                <a:avLst/>
                <a:gdLst>
                  <a:gd name="T0" fmla="+- 0 906 837"/>
                  <a:gd name="T1" fmla="*/ T0 w 79"/>
                  <a:gd name="T2" fmla="+- 0 1255 1242"/>
                  <a:gd name="T3" fmla="*/ 1255 h 118"/>
                  <a:gd name="T4" fmla="+- 0 880 837"/>
                  <a:gd name="T5" fmla="*/ T4 w 79"/>
                  <a:gd name="T6" fmla="+- 0 1255 1242"/>
                  <a:gd name="T7" fmla="*/ 1255 h 118"/>
                  <a:gd name="T8" fmla="+- 0 882 837"/>
                  <a:gd name="T9" fmla="*/ T8 w 79"/>
                  <a:gd name="T10" fmla="+- 0 1255 1242"/>
                  <a:gd name="T11" fmla="*/ 1255 h 118"/>
                  <a:gd name="T12" fmla="+- 0 884 837"/>
                  <a:gd name="T13" fmla="*/ T12 w 79"/>
                  <a:gd name="T14" fmla="+- 0 1256 1242"/>
                  <a:gd name="T15" fmla="*/ 1256 h 118"/>
                  <a:gd name="T16" fmla="+- 0 887 837"/>
                  <a:gd name="T17" fmla="*/ T16 w 79"/>
                  <a:gd name="T18" fmla="+- 0 1256 1242"/>
                  <a:gd name="T19" fmla="*/ 1256 h 118"/>
                  <a:gd name="T20" fmla="+- 0 889 837"/>
                  <a:gd name="T21" fmla="*/ T20 w 79"/>
                  <a:gd name="T22" fmla="+- 0 1258 1242"/>
                  <a:gd name="T23" fmla="*/ 1258 h 118"/>
                  <a:gd name="T24" fmla="+- 0 890 837"/>
                  <a:gd name="T25" fmla="*/ T24 w 79"/>
                  <a:gd name="T26" fmla="+- 0 1259 1242"/>
                  <a:gd name="T27" fmla="*/ 1259 h 118"/>
                  <a:gd name="T28" fmla="+- 0 892 837"/>
                  <a:gd name="T29" fmla="*/ T28 w 79"/>
                  <a:gd name="T30" fmla="+- 0 1261 1242"/>
                  <a:gd name="T31" fmla="*/ 1261 h 118"/>
                  <a:gd name="T32" fmla="+- 0 900 837"/>
                  <a:gd name="T33" fmla="*/ T32 w 79"/>
                  <a:gd name="T34" fmla="+- 0 1296 1242"/>
                  <a:gd name="T35" fmla="*/ 1296 h 118"/>
                  <a:gd name="T36" fmla="+- 0 900 837"/>
                  <a:gd name="T37" fmla="*/ T36 w 79"/>
                  <a:gd name="T38" fmla="+- 0 1306 1242"/>
                  <a:gd name="T39" fmla="*/ 1306 h 118"/>
                  <a:gd name="T40" fmla="+- 0 900 837"/>
                  <a:gd name="T41" fmla="*/ T40 w 79"/>
                  <a:gd name="T42" fmla="+- 0 1310 1242"/>
                  <a:gd name="T43" fmla="*/ 1310 h 118"/>
                  <a:gd name="T44" fmla="+- 0 900 837"/>
                  <a:gd name="T45" fmla="*/ T44 w 79"/>
                  <a:gd name="T46" fmla="+- 0 1318 1242"/>
                  <a:gd name="T47" fmla="*/ 1318 h 118"/>
                  <a:gd name="T48" fmla="+- 0 899 837"/>
                  <a:gd name="T49" fmla="*/ T48 w 79"/>
                  <a:gd name="T50" fmla="+- 0 1321 1242"/>
                  <a:gd name="T51" fmla="*/ 1321 h 118"/>
                  <a:gd name="T52" fmla="+- 0 898 837"/>
                  <a:gd name="T53" fmla="*/ T52 w 79"/>
                  <a:gd name="T54" fmla="+- 0 1325 1242"/>
                  <a:gd name="T55" fmla="*/ 1325 h 118"/>
                  <a:gd name="T56" fmla="+- 0 898 837"/>
                  <a:gd name="T57" fmla="*/ T56 w 79"/>
                  <a:gd name="T58" fmla="+- 0 1328 1242"/>
                  <a:gd name="T59" fmla="*/ 1328 h 118"/>
                  <a:gd name="T60" fmla="+- 0 879 837"/>
                  <a:gd name="T61" fmla="*/ T60 w 79"/>
                  <a:gd name="T62" fmla="+- 0 1347 1242"/>
                  <a:gd name="T63" fmla="*/ 1347 h 118"/>
                  <a:gd name="T64" fmla="+- 0 904 837"/>
                  <a:gd name="T65" fmla="*/ T64 w 79"/>
                  <a:gd name="T66" fmla="+- 0 1347 1242"/>
                  <a:gd name="T67" fmla="*/ 1347 h 118"/>
                  <a:gd name="T68" fmla="+- 0 916 837"/>
                  <a:gd name="T69" fmla="*/ T68 w 79"/>
                  <a:gd name="T70" fmla="+- 0 1309 1242"/>
                  <a:gd name="T71" fmla="*/ 1309 h 118"/>
                  <a:gd name="T72" fmla="+- 0 916 837"/>
                  <a:gd name="T73" fmla="*/ T72 w 79"/>
                  <a:gd name="T74" fmla="+- 0 1291 1242"/>
                  <a:gd name="T75" fmla="*/ 1291 h 118"/>
                  <a:gd name="T76" fmla="+- 0 915 837"/>
                  <a:gd name="T77" fmla="*/ T76 w 79"/>
                  <a:gd name="T78" fmla="+- 0 1283 1242"/>
                  <a:gd name="T79" fmla="*/ 1283 h 118"/>
                  <a:gd name="T80" fmla="+- 0 913 837"/>
                  <a:gd name="T81" fmla="*/ T80 w 79"/>
                  <a:gd name="T82" fmla="+- 0 1268 1242"/>
                  <a:gd name="T83" fmla="*/ 1268 h 118"/>
                  <a:gd name="T84" fmla="+- 0 911 837"/>
                  <a:gd name="T85" fmla="*/ T84 w 79"/>
                  <a:gd name="T86" fmla="+- 0 1262 1242"/>
                  <a:gd name="T87" fmla="*/ 1262 h 118"/>
                  <a:gd name="T88" fmla="+- 0 908 837"/>
                  <a:gd name="T89" fmla="*/ T88 w 79"/>
                  <a:gd name="T90" fmla="+- 0 1257 1242"/>
                  <a:gd name="T91" fmla="*/ 1257 h 118"/>
                  <a:gd name="T92" fmla="+- 0 906 837"/>
                  <a:gd name="T93" fmla="*/ T92 w 79"/>
                  <a:gd name="T94" fmla="+- 0 1255 1242"/>
                  <a:gd name="T95" fmla="*/ 125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9" h="118">
                    <a:moveTo>
                      <a:pt x="69" y="13"/>
                    </a:moveTo>
                    <a:lnTo>
                      <a:pt x="43" y="13"/>
                    </a:lnTo>
                    <a:lnTo>
                      <a:pt x="45" y="13"/>
                    </a:lnTo>
                    <a:lnTo>
                      <a:pt x="47" y="14"/>
                    </a:lnTo>
                    <a:lnTo>
                      <a:pt x="50" y="14"/>
                    </a:lnTo>
                    <a:lnTo>
                      <a:pt x="52" y="16"/>
                    </a:lnTo>
                    <a:lnTo>
                      <a:pt x="53" y="17"/>
                    </a:lnTo>
                    <a:lnTo>
                      <a:pt x="55" y="19"/>
                    </a:lnTo>
                    <a:lnTo>
                      <a:pt x="63" y="54"/>
                    </a:lnTo>
                    <a:lnTo>
                      <a:pt x="63" y="64"/>
                    </a:lnTo>
                    <a:lnTo>
                      <a:pt x="63" y="68"/>
                    </a:lnTo>
                    <a:lnTo>
                      <a:pt x="63" y="76"/>
                    </a:lnTo>
                    <a:lnTo>
                      <a:pt x="62" y="79"/>
                    </a:lnTo>
                    <a:lnTo>
                      <a:pt x="61" y="83"/>
                    </a:lnTo>
                    <a:lnTo>
                      <a:pt x="61" y="86"/>
                    </a:lnTo>
                    <a:lnTo>
                      <a:pt x="42" y="105"/>
                    </a:lnTo>
                    <a:lnTo>
                      <a:pt x="67" y="105"/>
                    </a:lnTo>
                    <a:lnTo>
                      <a:pt x="79" y="67"/>
                    </a:lnTo>
                    <a:lnTo>
                      <a:pt x="79" y="49"/>
                    </a:lnTo>
                    <a:lnTo>
                      <a:pt x="78" y="41"/>
                    </a:lnTo>
                    <a:lnTo>
                      <a:pt x="76" y="26"/>
                    </a:lnTo>
                    <a:lnTo>
                      <a:pt x="74" y="20"/>
                    </a:lnTo>
                    <a:lnTo>
                      <a:pt x="71" y="15"/>
                    </a:lnTo>
                    <a:lnTo>
                      <a:pt x="69"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9" name="Group 105"/>
            <p:cNvGrpSpPr>
              <a:grpSpLocks/>
            </p:cNvGrpSpPr>
            <p:nvPr/>
          </p:nvGrpSpPr>
          <p:grpSpPr bwMode="auto">
            <a:xfrm>
              <a:off x="747" y="1592"/>
              <a:ext cx="77" cy="118"/>
              <a:chOff x="747" y="1592"/>
              <a:chExt cx="77" cy="118"/>
            </a:xfrm>
          </p:grpSpPr>
          <p:sp>
            <p:nvSpPr>
              <p:cNvPr id="10306" name="Freeform 108"/>
              <p:cNvSpPr>
                <a:spLocks/>
              </p:cNvSpPr>
              <p:nvPr/>
            </p:nvSpPr>
            <p:spPr bwMode="auto">
              <a:xfrm>
                <a:off x="747" y="1592"/>
                <a:ext cx="77" cy="118"/>
              </a:xfrm>
              <a:custGeom>
                <a:avLst/>
                <a:gdLst>
                  <a:gd name="T0" fmla="+- 0 792 747"/>
                  <a:gd name="T1" fmla="*/ T0 w 77"/>
                  <a:gd name="T2" fmla="+- 0 1592 1592"/>
                  <a:gd name="T3" fmla="*/ 1592 h 118"/>
                  <a:gd name="T4" fmla="+- 0 780 747"/>
                  <a:gd name="T5" fmla="*/ T4 w 77"/>
                  <a:gd name="T6" fmla="+- 0 1592 1592"/>
                  <a:gd name="T7" fmla="*/ 1592 h 118"/>
                  <a:gd name="T8" fmla="+- 0 775 747"/>
                  <a:gd name="T9" fmla="*/ T8 w 77"/>
                  <a:gd name="T10" fmla="+- 0 1593 1592"/>
                  <a:gd name="T11" fmla="*/ 1593 h 118"/>
                  <a:gd name="T12" fmla="+- 0 770 747"/>
                  <a:gd name="T13" fmla="*/ T12 w 77"/>
                  <a:gd name="T14" fmla="+- 0 1594 1592"/>
                  <a:gd name="T15" fmla="*/ 1594 h 118"/>
                  <a:gd name="T16" fmla="+- 0 766 747"/>
                  <a:gd name="T17" fmla="*/ T16 w 77"/>
                  <a:gd name="T18" fmla="+- 0 1596 1592"/>
                  <a:gd name="T19" fmla="*/ 1596 h 118"/>
                  <a:gd name="T20" fmla="+- 0 751 747"/>
                  <a:gd name="T21" fmla="*/ T20 w 77"/>
                  <a:gd name="T22" fmla="+- 0 1617 1592"/>
                  <a:gd name="T23" fmla="*/ 1617 h 118"/>
                  <a:gd name="T24" fmla="+- 0 751 747"/>
                  <a:gd name="T25" fmla="*/ T24 w 77"/>
                  <a:gd name="T26" fmla="+- 0 1624 1592"/>
                  <a:gd name="T27" fmla="*/ 1624 h 118"/>
                  <a:gd name="T28" fmla="+- 0 773 747"/>
                  <a:gd name="T29" fmla="*/ T28 w 77"/>
                  <a:gd name="T30" fmla="+- 0 1650 1592"/>
                  <a:gd name="T31" fmla="*/ 1650 h 118"/>
                  <a:gd name="T32" fmla="+- 0 769 747"/>
                  <a:gd name="T33" fmla="*/ T32 w 77"/>
                  <a:gd name="T34" fmla="+- 0 1651 1592"/>
                  <a:gd name="T35" fmla="*/ 1651 h 118"/>
                  <a:gd name="T36" fmla="+- 0 765 747"/>
                  <a:gd name="T37" fmla="*/ T36 w 77"/>
                  <a:gd name="T38" fmla="+- 0 1654 1592"/>
                  <a:gd name="T39" fmla="*/ 1654 h 118"/>
                  <a:gd name="T40" fmla="+- 0 758 747"/>
                  <a:gd name="T41" fmla="*/ T40 w 77"/>
                  <a:gd name="T42" fmla="+- 0 1658 1592"/>
                  <a:gd name="T43" fmla="*/ 1658 h 118"/>
                  <a:gd name="T44" fmla="+- 0 756 747"/>
                  <a:gd name="T45" fmla="*/ T44 w 77"/>
                  <a:gd name="T46" fmla="+- 0 1660 1592"/>
                  <a:gd name="T47" fmla="*/ 1660 h 118"/>
                  <a:gd name="T48" fmla="+- 0 754 747"/>
                  <a:gd name="T49" fmla="*/ T48 w 77"/>
                  <a:gd name="T50" fmla="+- 0 1663 1592"/>
                  <a:gd name="T51" fmla="*/ 1663 h 118"/>
                  <a:gd name="T52" fmla="+- 0 751 747"/>
                  <a:gd name="T53" fmla="*/ T52 w 77"/>
                  <a:gd name="T54" fmla="+- 0 1665 1592"/>
                  <a:gd name="T55" fmla="*/ 1665 h 118"/>
                  <a:gd name="T56" fmla="+- 0 750 747"/>
                  <a:gd name="T57" fmla="*/ T56 w 77"/>
                  <a:gd name="T58" fmla="+- 0 1668 1592"/>
                  <a:gd name="T59" fmla="*/ 1668 h 118"/>
                  <a:gd name="T60" fmla="+- 0 749 747"/>
                  <a:gd name="T61" fmla="*/ T60 w 77"/>
                  <a:gd name="T62" fmla="+- 0 1671 1592"/>
                  <a:gd name="T63" fmla="*/ 1671 h 118"/>
                  <a:gd name="T64" fmla="+- 0 747 747"/>
                  <a:gd name="T65" fmla="*/ T64 w 77"/>
                  <a:gd name="T66" fmla="+- 0 1674 1592"/>
                  <a:gd name="T67" fmla="*/ 1674 h 118"/>
                  <a:gd name="T68" fmla="+- 0 747 747"/>
                  <a:gd name="T69" fmla="*/ T68 w 77"/>
                  <a:gd name="T70" fmla="+- 0 1677 1592"/>
                  <a:gd name="T71" fmla="*/ 1677 h 118"/>
                  <a:gd name="T72" fmla="+- 0 747 747"/>
                  <a:gd name="T73" fmla="*/ T72 w 77"/>
                  <a:gd name="T74" fmla="+- 0 1685 1592"/>
                  <a:gd name="T75" fmla="*/ 1685 h 118"/>
                  <a:gd name="T76" fmla="+- 0 748 747"/>
                  <a:gd name="T77" fmla="*/ T76 w 77"/>
                  <a:gd name="T78" fmla="+- 0 1689 1592"/>
                  <a:gd name="T79" fmla="*/ 1689 h 118"/>
                  <a:gd name="T80" fmla="+- 0 749 747"/>
                  <a:gd name="T81" fmla="*/ T80 w 77"/>
                  <a:gd name="T82" fmla="+- 0 1693 1592"/>
                  <a:gd name="T83" fmla="*/ 1693 h 118"/>
                  <a:gd name="T84" fmla="+- 0 751 747"/>
                  <a:gd name="T85" fmla="*/ T84 w 77"/>
                  <a:gd name="T86" fmla="+- 0 1697 1592"/>
                  <a:gd name="T87" fmla="*/ 1697 h 118"/>
                  <a:gd name="T88" fmla="+- 0 778 747"/>
                  <a:gd name="T89" fmla="*/ T88 w 77"/>
                  <a:gd name="T90" fmla="+- 0 1709 1592"/>
                  <a:gd name="T91" fmla="*/ 1709 h 118"/>
                  <a:gd name="T92" fmla="+- 0 790 747"/>
                  <a:gd name="T93" fmla="*/ T92 w 77"/>
                  <a:gd name="T94" fmla="+- 0 1709 1592"/>
                  <a:gd name="T95" fmla="*/ 1709 h 118"/>
                  <a:gd name="T96" fmla="+- 0 817 747"/>
                  <a:gd name="T97" fmla="*/ T96 w 77"/>
                  <a:gd name="T98" fmla="+- 0 1697 1592"/>
                  <a:gd name="T99" fmla="*/ 1697 h 118"/>
                  <a:gd name="T100" fmla="+- 0 778 747"/>
                  <a:gd name="T101" fmla="*/ T100 w 77"/>
                  <a:gd name="T102" fmla="+- 0 1697 1592"/>
                  <a:gd name="T103" fmla="*/ 1697 h 118"/>
                  <a:gd name="T104" fmla="+- 0 772 747"/>
                  <a:gd name="T105" fmla="*/ T104 w 77"/>
                  <a:gd name="T106" fmla="+- 0 1696 1592"/>
                  <a:gd name="T107" fmla="*/ 1696 h 118"/>
                  <a:gd name="T108" fmla="+- 0 768 747"/>
                  <a:gd name="T109" fmla="*/ T108 w 77"/>
                  <a:gd name="T110" fmla="+- 0 1693 1592"/>
                  <a:gd name="T111" fmla="*/ 1693 h 118"/>
                  <a:gd name="T112" fmla="+- 0 764 747"/>
                  <a:gd name="T113" fmla="*/ T112 w 77"/>
                  <a:gd name="T114" fmla="+- 0 1690 1592"/>
                  <a:gd name="T115" fmla="*/ 1690 h 118"/>
                  <a:gd name="T116" fmla="+- 0 762 747"/>
                  <a:gd name="T117" fmla="*/ T116 w 77"/>
                  <a:gd name="T118" fmla="+- 0 1685 1592"/>
                  <a:gd name="T119" fmla="*/ 1685 h 118"/>
                  <a:gd name="T120" fmla="+- 0 762 747"/>
                  <a:gd name="T121" fmla="*/ T120 w 77"/>
                  <a:gd name="T122" fmla="+- 0 1677 1592"/>
                  <a:gd name="T123" fmla="*/ 1677 h 118"/>
                  <a:gd name="T124" fmla="+- 0 763 747"/>
                  <a:gd name="T125" fmla="*/ T124 w 77"/>
                  <a:gd name="T126" fmla="+- 0 1675 1592"/>
                  <a:gd name="T127" fmla="*/ 1675 h 118"/>
                  <a:gd name="T128" fmla="+- 0 763 747"/>
                  <a:gd name="T129" fmla="*/ T128 w 77"/>
                  <a:gd name="T130" fmla="+- 0 1672 1592"/>
                  <a:gd name="T131" fmla="*/ 1672 h 118"/>
                  <a:gd name="T132" fmla="+- 0 764 747"/>
                  <a:gd name="T133" fmla="*/ T132 w 77"/>
                  <a:gd name="T134" fmla="+- 0 1670 1592"/>
                  <a:gd name="T135" fmla="*/ 1670 h 118"/>
                  <a:gd name="T136" fmla="+- 0 784 747"/>
                  <a:gd name="T137" fmla="*/ T136 w 77"/>
                  <a:gd name="T138" fmla="+- 0 1655 1592"/>
                  <a:gd name="T139" fmla="*/ 1655 h 118"/>
                  <a:gd name="T140" fmla="+- 0 810 747"/>
                  <a:gd name="T141" fmla="*/ T140 w 77"/>
                  <a:gd name="T142" fmla="+- 0 1655 1592"/>
                  <a:gd name="T143" fmla="*/ 1655 h 118"/>
                  <a:gd name="T144" fmla="+- 0 805 747"/>
                  <a:gd name="T145" fmla="*/ T144 w 77"/>
                  <a:gd name="T146" fmla="+- 0 1652 1592"/>
                  <a:gd name="T147" fmla="*/ 1652 h 118"/>
                  <a:gd name="T148" fmla="+- 0 802 747"/>
                  <a:gd name="T149" fmla="*/ T148 w 77"/>
                  <a:gd name="T150" fmla="+- 0 1650 1592"/>
                  <a:gd name="T151" fmla="*/ 1650 h 118"/>
                  <a:gd name="T152" fmla="+- 0 797 747"/>
                  <a:gd name="T153" fmla="*/ T152 w 77"/>
                  <a:gd name="T154" fmla="+- 0 1648 1592"/>
                  <a:gd name="T155" fmla="*/ 1648 h 118"/>
                  <a:gd name="T156" fmla="+- 0 801 747"/>
                  <a:gd name="T157" fmla="*/ T156 w 77"/>
                  <a:gd name="T158" fmla="+- 0 1646 1592"/>
                  <a:gd name="T159" fmla="*/ 1646 h 118"/>
                  <a:gd name="T160" fmla="+- 0 804 747"/>
                  <a:gd name="T161" fmla="*/ T160 w 77"/>
                  <a:gd name="T162" fmla="+- 0 1644 1592"/>
                  <a:gd name="T163" fmla="*/ 1644 h 118"/>
                  <a:gd name="T164" fmla="+- 0 806 747"/>
                  <a:gd name="T165" fmla="*/ T164 w 77"/>
                  <a:gd name="T166" fmla="+- 0 1642 1592"/>
                  <a:gd name="T167" fmla="*/ 1642 h 118"/>
                  <a:gd name="T168" fmla="+- 0 786 747"/>
                  <a:gd name="T169" fmla="*/ T168 w 77"/>
                  <a:gd name="T170" fmla="+- 0 1642 1592"/>
                  <a:gd name="T171" fmla="*/ 1642 h 118"/>
                  <a:gd name="T172" fmla="+- 0 783 747"/>
                  <a:gd name="T173" fmla="*/ T172 w 77"/>
                  <a:gd name="T174" fmla="+- 0 1640 1592"/>
                  <a:gd name="T175" fmla="*/ 1640 h 118"/>
                  <a:gd name="T176" fmla="+- 0 767 747"/>
                  <a:gd name="T177" fmla="*/ T176 w 77"/>
                  <a:gd name="T178" fmla="+- 0 1626 1592"/>
                  <a:gd name="T179" fmla="*/ 1626 h 118"/>
                  <a:gd name="T180" fmla="+- 0 766 747"/>
                  <a:gd name="T181" fmla="*/ T180 w 77"/>
                  <a:gd name="T182" fmla="+- 0 1624 1592"/>
                  <a:gd name="T183" fmla="*/ 1624 h 118"/>
                  <a:gd name="T184" fmla="+- 0 766 747"/>
                  <a:gd name="T185" fmla="*/ T184 w 77"/>
                  <a:gd name="T186" fmla="+- 0 1622 1592"/>
                  <a:gd name="T187" fmla="*/ 1622 h 118"/>
                  <a:gd name="T188" fmla="+- 0 766 747"/>
                  <a:gd name="T189" fmla="*/ T188 w 77"/>
                  <a:gd name="T190" fmla="+- 0 1615 1592"/>
                  <a:gd name="T191" fmla="*/ 1615 h 118"/>
                  <a:gd name="T192" fmla="+- 0 767 747"/>
                  <a:gd name="T193" fmla="*/ T192 w 77"/>
                  <a:gd name="T194" fmla="+- 0 1611 1592"/>
                  <a:gd name="T195" fmla="*/ 1611 h 118"/>
                  <a:gd name="T196" fmla="+- 0 774 747"/>
                  <a:gd name="T197" fmla="*/ T196 w 77"/>
                  <a:gd name="T198" fmla="+- 0 1605 1592"/>
                  <a:gd name="T199" fmla="*/ 1605 h 118"/>
                  <a:gd name="T200" fmla="+- 0 779 747"/>
                  <a:gd name="T201" fmla="*/ T200 w 77"/>
                  <a:gd name="T202" fmla="+- 0 1604 1592"/>
                  <a:gd name="T203" fmla="*/ 1604 h 118"/>
                  <a:gd name="T204" fmla="+- 0 815 747"/>
                  <a:gd name="T205" fmla="*/ T204 w 77"/>
                  <a:gd name="T206" fmla="+- 0 1604 1592"/>
                  <a:gd name="T207" fmla="*/ 1604 h 118"/>
                  <a:gd name="T208" fmla="+- 0 814 747"/>
                  <a:gd name="T209" fmla="*/ T208 w 77"/>
                  <a:gd name="T210" fmla="+- 0 1602 1592"/>
                  <a:gd name="T211" fmla="*/ 1602 h 118"/>
                  <a:gd name="T212" fmla="+- 0 809 747"/>
                  <a:gd name="T213" fmla="*/ T212 w 77"/>
                  <a:gd name="T214" fmla="+- 0 1597 1592"/>
                  <a:gd name="T215" fmla="*/ 1597 h 118"/>
                  <a:gd name="T216" fmla="+- 0 805 747"/>
                  <a:gd name="T217" fmla="*/ T216 w 77"/>
                  <a:gd name="T218" fmla="+- 0 1596 1592"/>
                  <a:gd name="T219" fmla="*/ 1596 h 118"/>
                  <a:gd name="T220" fmla="+- 0 797 747"/>
                  <a:gd name="T221" fmla="*/ T220 w 77"/>
                  <a:gd name="T222" fmla="+- 0 1593 1592"/>
                  <a:gd name="T223" fmla="*/ 1593 h 118"/>
                  <a:gd name="T224" fmla="+- 0 792 747"/>
                  <a:gd name="T225" fmla="*/ T224 w 77"/>
                  <a:gd name="T226" fmla="+- 0 1592 1592"/>
                  <a:gd name="T227" fmla="*/ 159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7" h="118">
                    <a:moveTo>
                      <a:pt x="45" y="0"/>
                    </a:moveTo>
                    <a:lnTo>
                      <a:pt x="33" y="0"/>
                    </a:lnTo>
                    <a:lnTo>
                      <a:pt x="28" y="1"/>
                    </a:lnTo>
                    <a:lnTo>
                      <a:pt x="23" y="2"/>
                    </a:lnTo>
                    <a:lnTo>
                      <a:pt x="19" y="4"/>
                    </a:lnTo>
                    <a:lnTo>
                      <a:pt x="4" y="25"/>
                    </a:lnTo>
                    <a:lnTo>
                      <a:pt x="4" y="32"/>
                    </a:lnTo>
                    <a:lnTo>
                      <a:pt x="26" y="58"/>
                    </a:lnTo>
                    <a:lnTo>
                      <a:pt x="22" y="59"/>
                    </a:lnTo>
                    <a:lnTo>
                      <a:pt x="18" y="62"/>
                    </a:lnTo>
                    <a:lnTo>
                      <a:pt x="11" y="66"/>
                    </a:lnTo>
                    <a:lnTo>
                      <a:pt x="9" y="68"/>
                    </a:lnTo>
                    <a:lnTo>
                      <a:pt x="7" y="71"/>
                    </a:lnTo>
                    <a:lnTo>
                      <a:pt x="4" y="73"/>
                    </a:lnTo>
                    <a:lnTo>
                      <a:pt x="3" y="76"/>
                    </a:lnTo>
                    <a:lnTo>
                      <a:pt x="2" y="79"/>
                    </a:lnTo>
                    <a:lnTo>
                      <a:pt x="0" y="82"/>
                    </a:lnTo>
                    <a:lnTo>
                      <a:pt x="0" y="85"/>
                    </a:lnTo>
                    <a:lnTo>
                      <a:pt x="0" y="93"/>
                    </a:lnTo>
                    <a:lnTo>
                      <a:pt x="1" y="97"/>
                    </a:lnTo>
                    <a:lnTo>
                      <a:pt x="2" y="101"/>
                    </a:lnTo>
                    <a:lnTo>
                      <a:pt x="4" y="105"/>
                    </a:lnTo>
                    <a:lnTo>
                      <a:pt x="31" y="117"/>
                    </a:lnTo>
                    <a:lnTo>
                      <a:pt x="43" y="117"/>
                    </a:lnTo>
                    <a:lnTo>
                      <a:pt x="70" y="105"/>
                    </a:lnTo>
                    <a:lnTo>
                      <a:pt x="31" y="105"/>
                    </a:lnTo>
                    <a:lnTo>
                      <a:pt x="25" y="104"/>
                    </a:lnTo>
                    <a:lnTo>
                      <a:pt x="21" y="101"/>
                    </a:lnTo>
                    <a:lnTo>
                      <a:pt x="17" y="98"/>
                    </a:lnTo>
                    <a:lnTo>
                      <a:pt x="15" y="93"/>
                    </a:lnTo>
                    <a:lnTo>
                      <a:pt x="15" y="85"/>
                    </a:lnTo>
                    <a:lnTo>
                      <a:pt x="16" y="83"/>
                    </a:lnTo>
                    <a:lnTo>
                      <a:pt x="16" y="80"/>
                    </a:lnTo>
                    <a:lnTo>
                      <a:pt x="17" y="78"/>
                    </a:lnTo>
                    <a:lnTo>
                      <a:pt x="37" y="63"/>
                    </a:lnTo>
                    <a:lnTo>
                      <a:pt x="63" y="63"/>
                    </a:lnTo>
                    <a:lnTo>
                      <a:pt x="58" y="60"/>
                    </a:lnTo>
                    <a:lnTo>
                      <a:pt x="55" y="58"/>
                    </a:lnTo>
                    <a:lnTo>
                      <a:pt x="50" y="56"/>
                    </a:lnTo>
                    <a:lnTo>
                      <a:pt x="54" y="54"/>
                    </a:lnTo>
                    <a:lnTo>
                      <a:pt x="57" y="52"/>
                    </a:lnTo>
                    <a:lnTo>
                      <a:pt x="59" y="50"/>
                    </a:lnTo>
                    <a:lnTo>
                      <a:pt x="39" y="50"/>
                    </a:lnTo>
                    <a:lnTo>
                      <a:pt x="36" y="48"/>
                    </a:lnTo>
                    <a:lnTo>
                      <a:pt x="20" y="34"/>
                    </a:lnTo>
                    <a:lnTo>
                      <a:pt x="19" y="32"/>
                    </a:lnTo>
                    <a:lnTo>
                      <a:pt x="19" y="30"/>
                    </a:lnTo>
                    <a:lnTo>
                      <a:pt x="19" y="23"/>
                    </a:lnTo>
                    <a:lnTo>
                      <a:pt x="20" y="19"/>
                    </a:lnTo>
                    <a:lnTo>
                      <a:pt x="27" y="13"/>
                    </a:lnTo>
                    <a:lnTo>
                      <a:pt x="32" y="12"/>
                    </a:lnTo>
                    <a:lnTo>
                      <a:pt x="68" y="12"/>
                    </a:lnTo>
                    <a:lnTo>
                      <a:pt x="67" y="10"/>
                    </a:lnTo>
                    <a:lnTo>
                      <a:pt x="62" y="5"/>
                    </a:lnTo>
                    <a:lnTo>
                      <a:pt x="58" y="4"/>
                    </a:lnTo>
                    <a:lnTo>
                      <a:pt x="50" y="1"/>
                    </a:lnTo>
                    <a:lnTo>
                      <a:pt x="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07" name="Freeform 107"/>
              <p:cNvSpPr>
                <a:spLocks/>
              </p:cNvSpPr>
              <p:nvPr/>
            </p:nvSpPr>
            <p:spPr bwMode="auto">
              <a:xfrm>
                <a:off x="747" y="1592"/>
                <a:ext cx="77" cy="118"/>
              </a:xfrm>
              <a:custGeom>
                <a:avLst/>
                <a:gdLst>
                  <a:gd name="T0" fmla="+- 0 810 747"/>
                  <a:gd name="T1" fmla="*/ T0 w 77"/>
                  <a:gd name="T2" fmla="+- 0 1655 1592"/>
                  <a:gd name="T3" fmla="*/ 1655 h 118"/>
                  <a:gd name="T4" fmla="+- 0 784 747"/>
                  <a:gd name="T5" fmla="*/ T4 w 77"/>
                  <a:gd name="T6" fmla="+- 0 1655 1592"/>
                  <a:gd name="T7" fmla="*/ 1655 h 118"/>
                  <a:gd name="T8" fmla="+- 0 788 747"/>
                  <a:gd name="T9" fmla="*/ T8 w 77"/>
                  <a:gd name="T10" fmla="+- 0 1657 1592"/>
                  <a:gd name="T11" fmla="*/ 1657 h 118"/>
                  <a:gd name="T12" fmla="+- 0 792 747"/>
                  <a:gd name="T13" fmla="*/ T12 w 77"/>
                  <a:gd name="T14" fmla="+- 0 1659 1592"/>
                  <a:gd name="T15" fmla="*/ 1659 h 118"/>
                  <a:gd name="T16" fmla="+- 0 795 747"/>
                  <a:gd name="T17" fmla="*/ T16 w 77"/>
                  <a:gd name="T18" fmla="+- 0 1661 1592"/>
                  <a:gd name="T19" fmla="*/ 1661 h 118"/>
                  <a:gd name="T20" fmla="+- 0 798 747"/>
                  <a:gd name="T21" fmla="*/ T20 w 77"/>
                  <a:gd name="T22" fmla="+- 0 1663 1592"/>
                  <a:gd name="T23" fmla="*/ 1663 h 118"/>
                  <a:gd name="T24" fmla="+- 0 800 747"/>
                  <a:gd name="T25" fmla="*/ T24 w 77"/>
                  <a:gd name="T26" fmla="+- 0 1665 1592"/>
                  <a:gd name="T27" fmla="*/ 1665 h 118"/>
                  <a:gd name="T28" fmla="+- 0 808 747"/>
                  <a:gd name="T29" fmla="*/ T28 w 77"/>
                  <a:gd name="T30" fmla="+- 0 1685 1592"/>
                  <a:gd name="T31" fmla="*/ 1685 h 118"/>
                  <a:gd name="T32" fmla="+- 0 806 747"/>
                  <a:gd name="T33" fmla="*/ T32 w 77"/>
                  <a:gd name="T34" fmla="+- 0 1690 1592"/>
                  <a:gd name="T35" fmla="*/ 1690 h 118"/>
                  <a:gd name="T36" fmla="+- 0 799 747"/>
                  <a:gd name="T37" fmla="*/ T36 w 77"/>
                  <a:gd name="T38" fmla="+- 0 1696 1592"/>
                  <a:gd name="T39" fmla="*/ 1696 h 118"/>
                  <a:gd name="T40" fmla="+- 0 793 747"/>
                  <a:gd name="T41" fmla="*/ T40 w 77"/>
                  <a:gd name="T42" fmla="+- 0 1697 1592"/>
                  <a:gd name="T43" fmla="*/ 1697 h 118"/>
                  <a:gd name="T44" fmla="+- 0 817 747"/>
                  <a:gd name="T45" fmla="*/ T44 w 77"/>
                  <a:gd name="T46" fmla="+- 0 1697 1592"/>
                  <a:gd name="T47" fmla="*/ 1697 h 118"/>
                  <a:gd name="T48" fmla="+- 0 819 747"/>
                  <a:gd name="T49" fmla="*/ T48 w 77"/>
                  <a:gd name="T50" fmla="+- 0 1695 1592"/>
                  <a:gd name="T51" fmla="*/ 1695 h 118"/>
                  <a:gd name="T52" fmla="+- 0 823 747"/>
                  <a:gd name="T53" fmla="*/ T52 w 77"/>
                  <a:gd name="T54" fmla="+- 0 1688 1592"/>
                  <a:gd name="T55" fmla="*/ 1688 h 118"/>
                  <a:gd name="T56" fmla="+- 0 823 747"/>
                  <a:gd name="T57" fmla="*/ T56 w 77"/>
                  <a:gd name="T58" fmla="+- 0 1683 1592"/>
                  <a:gd name="T59" fmla="*/ 1683 h 118"/>
                  <a:gd name="T60" fmla="+- 0 823 747"/>
                  <a:gd name="T61" fmla="*/ T60 w 77"/>
                  <a:gd name="T62" fmla="+- 0 1675 1592"/>
                  <a:gd name="T63" fmla="*/ 1675 h 118"/>
                  <a:gd name="T64" fmla="+- 0 812 747"/>
                  <a:gd name="T65" fmla="*/ T64 w 77"/>
                  <a:gd name="T66" fmla="+- 0 1656 1592"/>
                  <a:gd name="T67" fmla="*/ 1656 h 118"/>
                  <a:gd name="T68" fmla="+- 0 810 747"/>
                  <a:gd name="T69" fmla="*/ T68 w 77"/>
                  <a:gd name="T70" fmla="+- 0 1655 1592"/>
                  <a:gd name="T71" fmla="*/ 165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77" h="118">
                    <a:moveTo>
                      <a:pt x="63" y="63"/>
                    </a:moveTo>
                    <a:lnTo>
                      <a:pt x="37" y="63"/>
                    </a:lnTo>
                    <a:lnTo>
                      <a:pt x="41" y="65"/>
                    </a:lnTo>
                    <a:lnTo>
                      <a:pt x="45" y="67"/>
                    </a:lnTo>
                    <a:lnTo>
                      <a:pt x="48" y="69"/>
                    </a:lnTo>
                    <a:lnTo>
                      <a:pt x="51" y="71"/>
                    </a:lnTo>
                    <a:lnTo>
                      <a:pt x="53" y="73"/>
                    </a:lnTo>
                    <a:lnTo>
                      <a:pt x="61" y="93"/>
                    </a:lnTo>
                    <a:lnTo>
                      <a:pt x="59" y="98"/>
                    </a:lnTo>
                    <a:lnTo>
                      <a:pt x="52" y="104"/>
                    </a:lnTo>
                    <a:lnTo>
                      <a:pt x="46" y="105"/>
                    </a:lnTo>
                    <a:lnTo>
                      <a:pt x="70" y="105"/>
                    </a:lnTo>
                    <a:lnTo>
                      <a:pt x="72" y="103"/>
                    </a:lnTo>
                    <a:lnTo>
                      <a:pt x="76" y="96"/>
                    </a:lnTo>
                    <a:lnTo>
                      <a:pt x="76" y="91"/>
                    </a:lnTo>
                    <a:lnTo>
                      <a:pt x="76" y="83"/>
                    </a:lnTo>
                    <a:lnTo>
                      <a:pt x="65" y="64"/>
                    </a:lnTo>
                    <a:lnTo>
                      <a:pt x="63" y="6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08" name="Freeform 106"/>
              <p:cNvSpPr>
                <a:spLocks/>
              </p:cNvSpPr>
              <p:nvPr/>
            </p:nvSpPr>
            <p:spPr bwMode="auto">
              <a:xfrm>
                <a:off x="747" y="1592"/>
                <a:ext cx="77" cy="118"/>
              </a:xfrm>
              <a:custGeom>
                <a:avLst/>
                <a:gdLst>
                  <a:gd name="T0" fmla="+- 0 815 747"/>
                  <a:gd name="T1" fmla="*/ T0 w 77"/>
                  <a:gd name="T2" fmla="+- 0 1604 1592"/>
                  <a:gd name="T3" fmla="*/ 1604 h 118"/>
                  <a:gd name="T4" fmla="+- 0 788 747"/>
                  <a:gd name="T5" fmla="*/ T4 w 77"/>
                  <a:gd name="T6" fmla="+- 0 1604 1592"/>
                  <a:gd name="T7" fmla="*/ 1604 h 118"/>
                  <a:gd name="T8" fmla="+- 0 791 747"/>
                  <a:gd name="T9" fmla="*/ T8 w 77"/>
                  <a:gd name="T10" fmla="+- 0 1604 1592"/>
                  <a:gd name="T11" fmla="*/ 1604 h 118"/>
                  <a:gd name="T12" fmla="+- 0 796 747"/>
                  <a:gd name="T13" fmla="*/ T12 w 77"/>
                  <a:gd name="T14" fmla="+- 0 1606 1592"/>
                  <a:gd name="T15" fmla="*/ 1606 h 118"/>
                  <a:gd name="T16" fmla="+- 0 798 747"/>
                  <a:gd name="T17" fmla="*/ T16 w 77"/>
                  <a:gd name="T18" fmla="+- 0 1607 1592"/>
                  <a:gd name="T19" fmla="*/ 1607 h 118"/>
                  <a:gd name="T20" fmla="+- 0 801 747"/>
                  <a:gd name="T21" fmla="*/ T20 w 77"/>
                  <a:gd name="T22" fmla="+- 0 1610 1592"/>
                  <a:gd name="T23" fmla="*/ 1610 h 118"/>
                  <a:gd name="T24" fmla="+- 0 802 747"/>
                  <a:gd name="T25" fmla="*/ T24 w 77"/>
                  <a:gd name="T26" fmla="+- 0 1611 1592"/>
                  <a:gd name="T27" fmla="*/ 1611 h 118"/>
                  <a:gd name="T28" fmla="+- 0 803 747"/>
                  <a:gd name="T29" fmla="*/ T28 w 77"/>
                  <a:gd name="T30" fmla="+- 0 1613 1592"/>
                  <a:gd name="T31" fmla="*/ 1613 h 118"/>
                  <a:gd name="T32" fmla="+- 0 804 747"/>
                  <a:gd name="T33" fmla="*/ T32 w 77"/>
                  <a:gd name="T34" fmla="+- 0 1615 1592"/>
                  <a:gd name="T35" fmla="*/ 1615 h 118"/>
                  <a:gd name="T36" fmla="+- 0 804 747"/>
                  <a:gd name="T37" fmla="*/ T36 w 77"/>
                  <a:gd name="T38" fmla="+- 0 1618 1592"/>
                  <a:gd name="T39" fmla="*/ 1618 h 118"/>
                  <a:gd name="T40" fmla="+- 0 804 747"/>
                  <a:gd name="T41" fmla="*/ T40 w 77"/>
                  <a:gd name="T42" fmla="+- 0 1624 1592"/>
                  <a:gd name="T43" fmla="*/ 1624 h 118"/>
                  <a:gd name="T44" fmla="+- 0 786 747"/>
                  <a:gd name="T45" fmla="*/ T44 w 77"/>
                  <a:gd name="T46" fmla="+- 0 1642 1592"/>
                  <a:gd name="T47" fmla="*/ 1642 h 118"/>
                  <a:gd name="T48" fmla="+- 0 806 747"/>
                  <a:gd name="T49" fmla="*/ T48 w 77"/>
                  <a:gd name="T50" fmla="+- 0 1642 1592"/>
                  <a:gd name="T51" fmla="*/ 1642 h 118"/>
                  <a:gd name="T52" fmla="+- 0 809 747"/>
                  <a:gd name="T53" fmla="*/ T52 w 77"/>
                  <a:gd name="T54" fmla="+- 0 1640 1592"/>
                  <a:gd name="T55" fmla="*/ 1640 h 118"/>
                  <a:gd name="T56" fmla="+- 0 812 747"/>
                  <a:gd name="T57" fmla="*/ T56 w 77"/>
                  <a:gd name="T58" fmla="+- 0 1637 1592"/>
                  <a:gd name="T59" fmla="*/ 1637 h 118"/>
                  <a:gd name="T60" fmla="+- 0 814 747"/>
                  <a:gd name="T61" fmla="*/ T60 w 77"/>
                  <a:gd name="T62" fmla="+- 0 1635 1592"/>
                  <a:gd name="T63" fmla="*/ 1635 h 118"/>
                  <a:gd name="T64" fmla="+- 0 816 747"/>
                  <a:gd name="T65" fmla="*/ T64 w 77"/>
                  <a:gd name="T66" fmla="+- 0 1633 1592"/>
                  <a:gd name="T67" fmla="*/ 1633 h 118"/>
                  <a:gd name="T68" fmla="+- 0 817 747"/>
                  <a:gd name="T69" fmla="*/ T68 w 77"/>
                  <a:gd name="T70" fmla="+- 0 1630 1592"/>
                  <a:gd name="T71" fmla="*/ 1630 h 118"/>
                  <a:gd name="T72" fmla="+- 0 818 747"/>
                  <a:gd name="T73" fmla="*/ T72 w 77"/>
                  <a:gd name="T74" fmla="+- 0 1627 1592"/>
                  <a:gd name="T75" fmla="*/ 1627 h 118"/>
                  <a:gd name="T76" fmla="+- 0 819 747"/>
                  <a:gd name="T77" fmla="*/ T76 w 77"/>
                  <a:gd name="T78" fmla="+- 0 1624 1592"/>
                  <a:gd name="T79" fmla="*/ 1624 h 118"/>
                  <a:gd name="T80" fmla="+- 0 819 747"/>
                  <a:gd name="T81" fmla="*/ T80 w 77"/>
                  <a:gd name="T82" fmla="+- 0 1622 1592"/>
                  <a:gd name="T83" fmla="*/ 1622 h 118"/>
                  <a:gd name="T84" fmla="+- 0 819 747"/>
                  <a:gd name="T85" fmla="*/ T84 w 77"/>
                  <a:gd name="T86" fmla="+- 0 1615 1592"/>
                  <a:gd name="T87" fmla="*/ 1615 h 118"/>
                  <a:gd name="T88" fmla="+- 0 819 747"/>
                  <a:gd name="T89" fmla="*/ T88 w 77"/>
                  <a:gd name="T90" fmla="+- 0 1611 1592"/>
                  <a:gd name="T91" fmla="*/ 1611 h 118"/>
                  <a:gd name="T92" fmla="+- 0 817 747"/>
                  <a:gd name="T93" fmla="*/ T92 w 77"/>
                  <a:gd name="T94" fmla="+- 0 1608 1592"/>
                  <a:gd name="T95" fmla="*/ 1608 h 118"/>
                  <a:gd name="T96" fmla="+- 0 816 747"/>
                  <a:gd name="T97" fmla="*/ T96 w 77"/>
                  <a:gd name="T98" fmla="+- 0 1605 1592"/>
                  <a:gd name="T99" fmla="*/ 1605 h 118"/>
                  <a:gd name="T100" fmla="+- 0 815 747"/>
                  <a:gd name="T101" fmla="*/ T100 w 77"/>
                  <a:gd name="T102" fmla="+- 0 1604 1592"/>
                  <a:gd name="T103" fmla="*/ 160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77" h="118">
                    <a:moveTo>
                      <a:pt x="68" y="12"/>
                    </a:moveTo>
                    <a:lnTo>
                      <a:pt x="41" y="12"/>
                    </a:lnTo>
                    <a:lnTo>
                      <a:pt x="44" y="12"/>
                    </a:lnTo>
                    <a:lnTo>
                      <a:pt x="49" y="14"/>
                    </a:lnTo>
                    <a:lnTo>
                      <a:pt x="51" y="15"/>
                    </a:lnTo>
                    <a:lnTo>
                      <a:pt x="54" y="18"/>
                    </a:lnTo>
                    <a:lnTo>
                      <a:pt x="55" y="19"/>
                    </a:lnTo>
                    <a:lnTo>
                      <a:pt x="56" y="21"/>
                    </a:lnTo>
                    <a:lnTo>
                      <a:pt x="57" y="23"/>
                    </a:lnTo>
                    <a:lnTo>
                      <a:pt x="57" y="26"/>
                    </a:lnTo>
                    <a:lnTo>
                      <a:pt x="57" y="32"/>
                    </a:lnTo>
                    <a:lnTo>
                      <a:pt x="39" y="50"/>
                    </a:lnTo>
                    <a:lnTo>
                      <a:pt x="59" y="50"/>
                    </a:lnTo>
                    <a:lnTo>
                      <a:pt x="62" y="48"/>
                    </a:lnTo>
                    <a:lnTo>
                      <a:pt x="65" y="45"/>
                    </a:lnTo>
                    <a:lnTo>
                      <a:pt x="67" y="43"/>
                    </a:lnTo>
                    <a:lnTo>
                      <a:pt x="69" y="41"/>
                    </a:lnTo>
                    <a:lnTo>
                      <a:pt x="70" y="38"/>
                    </a:lnTo>
                    <a:lnTo>
                      <a:pt x="71" y="35"/>
                    </a:lnTo>
                    <a:lnTo>
                      <a:pt x="72" y="32"/>
                    </a:lnTo>
                    <a:lnTo>
                      <a:pt x="72" y="30"/>
                    </a:lnTo>
                    <a:lnTo>
                      <a:pt x="72" y="23"/>
                    </a:lnTo>
                    <a:lnTo>
                      <a:pt x="72" y="19"/>
                    </a:lnTo>
                    <a:lnTo>
                      <a:pt x="70" y="16"/>
                    </a:lnTo>
                    <a:lnTo>
                      <a:pt x="69" y="13"/>
                    </a:lnTo>
                    <a:lnTo>
                      <a:pt x="68"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 name="Group 102"/>
            <p:cNvGrpSpPr>
              <a:grpSpLocks/>
            </p:cNvGrpSpPr>
            <p:nvPr/>
          </p:nvGrpSpPr>
          <p:grpSpPr bwMode="auto">
            <a:xfrm>
              <a:off x="837" y="1592"/>
              <a:ext cx="79" cy="118"/>
              <a:chOff x="837" y="1592"/>
              <a:chExt cx="79" cy="118"/>
            </a:xfrm>
          </p:grpSpPr>
          <p:sp>
            <p:nvSpPr>
              <p:cNvPr id="10304" name="Freeform 104"/>
              <p:cNvSpPr>
                <a:spLocks/>
              </p:cNvSpPr>
              <p:nvPr/>
            </p:nvSpPr>
            <p:spPr bwMode="auto">
              <a:xfrm>
                <a:off x="837" y="1592"/>
                <a:ext cx="79" cy="118"/>
              </a:xfrm>
              <a:custGeom>
                <a:avLst/>
                <a:gdLst>
                  <a:gd name="T0" fmla="+- 0 885 837"/>
                  <a:gd name="T1" fmla="*/ T0 w 79"/>
                  <a:gd name="T2" fmla="+- 0 1592 1592"/>
                  <a:gd name="T3" fmla="*/ 1592 h 118"/>
                  <a:gd name="T4" fmla="+- 0 870 837"/>
                  <a:gd name="T5" fmla="*/ T4 w 79"/>
                  <a:gd name="T6" fmla="+- 0 1592 1592"/>
                  <a:gd name="T7" fmla="*/ 1592 h 118"/>
                  <a:gd name="T8" fmla="+- 0 864 837"/>
                  <a:gd name="T9" fmla="*/ T8 w 79"/>
                  <a:gd name="T10" fmla="+- 0 1594 1592"/>
                  <a:gd name="T11" fmla="*/ 1594 h 118"/>
                  <a:gd name="T12" fmla="+- 0 837 837"/>
                  <a:gd name="T13" fmla="*/ T12 w 79"/>
                  <a:gd name="T14" fmla="+- 0 1642 1592"/>
                  <a:gd name="T15" fmla="*/ 1642 h 118"/>
                  <a:gd name="T16" fmla="+- 0 837 837"/>
                  <a:gd name="T17" fmla="*/ T16 w 79"/>
                  <a:gd name="T18" fmla="+- 0 1660 1592"/>
                  <a:gd name="T19" fmla="*/ 1660 h 118"/>
                  <a:gd name="T20" fmla="+- 0 838 837"/>
                  <a:gd name="T21" fmla="*/ T20 w 79"/>
                  <a:gd name="T22" fmla="+- 0 1669 1592"/>
                  <a:gd name="T23" fmla="*/ 1669 h 118"/>
                  <a:gd name="T24" fmla="+- 0 840 837"/>
                  <a:gd name="T25" fmla="*/ T24 w 79"/>
                  <a:gd name="T26" fmla="+- 0 1683 1592"/>
                  <a:gd name="T27" fmla="*/ 1683 h 118"/>
                  <a:gd name="T28" fmla="+- 0 842 837"/>
                  <a:gd name="T29" fmla="*/ T28 w 79"/>
                  <a:gd name="T30" fmla="+- 0 1689 1592"/>
                  <a:gd name="T31" fmla="*/ 1689 h 118"/>
                  <a:gd name="T32" fmla="+- 0 845 837"/>
                  <a:gd name="T33" fmla="*/ T32 w 79"/>
                  <a:gd name="T34" fmla="+- 0 1694 1592"/>
                  <a:gd name="T35" fmla="*/ 1694 h 118"/>
                  <a:gd name="T36" fmla="+- 0 848 837"/>
                  <a:gd name="T37" fmla="*/ T36 w 79"/>
                  <a:gd name="T38" fmla="+- 0 1699 1592"/>
                  <a:gd name="T39" fmla="*/ 1699 h 118"/>
                  <a:gd name="T40" fmla="+- 0 852 837"/>
                  <a:gd name="T41" fmla="*/ T40 w 79"/>
                  <a:gd name="T42" fmla="+- 0 1703 1592"/>
                  <a:gd name="T43" fmla="*/ 1703 h 118"/>
                  <a:gd name="T44" fmla="+- 0 857 837"/>
                  <a:gd name="T45" fmla="*/ T44 w 79"/>
                  <a:gd name="T46" fmla="+- 0 1705 1592"/>
                  <a:gd name="T47" fmla="*/ 1705 h 118"/>
                  <a:gd name="T48" fmla="+- 0 862 837"/>
                  <a:gd name="T49" fmla="*/ T48 w 79"/>
                  <a:gd name="T50" fmla="+- 0 1708 1592"/>
                  <a:gd name="T51" fmla="*/ 1708 h 118"/>
                  <a:gd name="T52" fmla="+- 0 868 837"/>
                  <a:gd name="T53" fmla="*/ T52 w 79"/>
                  <a:gd name="T54" fmla="+- 0 1709 1592"/>
                  <a:gd name="T55" fmla="*/ 1709 h 118"/>
                  <a:gd name="T56" fmla="+- 0 883 837"/>
                  <a:gd name="T57" fmla="*/ T56 w 79"/>
                  <a:gd name="T58" fmla="+- 0 1709 1592"/>
                  <a:gd name="T59" fmla="*/ 1709 h 118"/>
                  <a:gd name="T60" fmla="+- 0 889 837"/>
                  <a:gd name="T61" fmla="*/ T60 w 79"/>
                  <a:gd name="T62" fmla="+- 0 1708 1592"/>
                  <a:gd name="T63" fmla="*/ 1708 h 118"/>
                  <a:gd name="T64" fmla="+- 0 900 837"/>
                  <a:gd name="T65" fmla="*/ T64 w 79"/>
                  <a:gd name="T66" fmla="+- 0 1702 1592"/>
                  <a:gd name="T67" fmla="*/ 1702 h 118"/>
                  <a:gd name="T68" fmla="+- 0 904 837"/>
                  <a:gd name="T69" fmla="*/ T68 w 79"/>
                  <a:gd name="T70" fmla="+- 0 1698 1592"/>
                  <a:gd name="T71" fmla="*/ 1698 h 118"/>
                  <a:gd name="T72" fmla="+- 0 904 837"/>
                  <a:gd name="T73" fmla="*/ T72 w 79"/>
                  <a:gd name="T74" fmla="+- 0 1697 1592"/>
                  <a:gd name="T75" fmla="*/ 1697 h 118"/>
                  <a:gd name="T76" fmla="+- 0 872 837"/>
                  <a:gd name="T77" fmla="*/ T76 w 79"/>
                  <a:gd name="T78" fmla="+- 0 1697 1592"/>
                  <a:gd name="T79" fmla="*/ 1697 h 118"/>
                  <a:gd name="T80" fmla="+- 0 868 837"/>
                  <a:gd name="T81" fmla="*/ T80 w 79"/>
                  <a:gd name="T82" fmla="+- 0 1696 1592"/>
                  <a:gd name="T83" fmla="*/ 1696 h 118"/>
                  <a:gd name="T84" fmla="+- 0 853 837"/>
                  <a:gd name="T85" fmla="*/ T84 w 79"/>
                  <a:gd name="T86" fmla="+- 0 1644 1592"/>
                  <a:gd name="T87" fmla="*/ 1644 h 118"/>
                  <a:gd name="T88" fmla="+- 0 853 837"/>
                  <a:gd name="T89" fmla="*/ T88 w 79"/>
                  <a:gd name="T90" fmla="+- 0 1638 1592"/>
                  <a:gd name="T91" fmla="*/ 1638 h 118"/>
                  <a:gd name="T92" fmla="+- 0 854 837"/>
                  <a:gd name="T93" fmla="*/ T92 w 79"/>
                  <a:gd name="T94" fmla="+- 0 1632 1592"/>
                  <a:gd name="T95" fmla="*/ 1632 h 118"/>
                  <a:gd name="T96" fmla="+- 0 854 837"/>
                  <a:gd name="T97" fmla="*/ T96 w 79"/>
                  <a:gd name="T98" fmla="+- 0 1627 1592"/>
                  <a:gd name="T99" fmla="*/ 1627 h 118"/>
                  <a:gd name="T100" fmla="+- 0 872 837"/>
                  <a:gd name="T101" fmla="*/ T100 w 79"/>
                  <a:gd name="T102" fmla="+- 0 1604 1592"/>
                  <a:gd name="T103" fmla="*/ 1604 h 118"/>
                  <a:gd name="T104" fmla="+- 0 906 837"/>
                  <a:gd name="T105" fmla="*/ T104 w 79"/>
                  <a:gd name="T106" fmla="+- 0 1604 1592"/>
                  <a:gd name="T107" fmla="*/ 1604 h 118"/>
                  <a:gd name="T108" fmla="+- 0 905 837"/>
                  <a:gd name="T109" fmla="*/ T108 w 79"/>
                  <a:gd name="T110" fmla="+- 0 1602 1592"/>
                  <a:gd name="T111" fmla="*/ 1602 h 118"/>
                  <a:gd name="T112" fmla="+- 0 901 837"/>
                  <a:gd name="T113" fmla="*/ T112 w 79"/>
                  <a:gd name="T114" fmla="+- 0 1598 1592"/>
                  <a:gd name="T115" fmla="*/ 1598 h 118"/>
                  <a:gd name="T116" fmla="+- 0 891 837"/>
                  <a:gd name="T117" fmla="*/ T116 w 79"/>
                  <a:gd name="T118" fmla="+- 0 1593 1592"/>
                  <a:gd name="T119" fmla="*/ 1593 h 118"/>
                  <a:gd name="T120" fmla="+- 0 885 837"/>
                  <a:gd name="T121" fmla="*/ T120 w 79"/>
                  <a:gd name="T122" fmla="+- 0 1592 1592"/>
                  <a:gd name="T123" fmla="*/ 159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79" h="118">
                    <a:moveTo>
                      <a:pt x="48" y="0"/>
                    </a:moveTo>
                    <a:lnTo>
                      <a:pt x="33" y="0"/>
                    </a:lnTo>
                    <a:lnTo>
                      <a:pt x="27" y="2"/>
                    </a:lnTo>
                    <a:lnTo>
                      <a:pt x="0" y="50"/>
                    </a:lnTo>
                    <a:lnTo>
                      <a:pt x="0" y="68"/>
                    </a:lnTo>
                    <a:lnTo>
                      <a:pt x="1" y="77"/>
                    </a:lnTo>
                    <a:lnTo>
                      <a:pt x="3" y="91"/>
                    </a:lnTo>
                    <a:lnTo>
                      <a:pt x="5" y="97"/>
                    </a:lnTo>
                    <a:lnTo>
                      <a:pt x="8" y="102"/>
                    </a:lnTo>
                    <a:lnTo>
                      <a:pt x="11" y="107"/>
                    </a:lnTo>
                    <a:lnTo>
                      <a:pt x="15" y="111"/>
                    </a:lnTo>
                    <a:lnTo>
                      <a:pt x="20" y="113"/>
                    </a:lnTo>
                    <a:lnTo>
                      <a:pt x="25" y="116"/>
                    </a:lnTo>
                    <a:lnTo>
                      <a:pt x="31" y="117"/>
                    </a:lnTo>
                    <a:lnTo>
                      <a:pt x="46" y="117"/>
                    </a:lnTo>
                    <a:lnTo>
                      <a:pt x="52" y="116"/>
                    </a:lnTo>
                    <a:lnTo>
                      <a:pt x="63" y="110"/>
                    </a:lnTo>
                    <a:lnTo>
                      <a:pt x="67" y="106"/>
                    </a:lnTo>
                    <a:lnTo>
                      <a:pt x="67" y="105"/>
                    </a:lnTo>
                    <a:lnTo>
                      <a:pt x="35" y="105"/>
                    </a:lnTo>
                    <a:lnTo>
                      <a:pt x="31" y="104"/>
                    </a:lnTo>
                    <a:lnTo>
                      <a:pt x="16" y="52"/>
                    </a:lnTo>
                    <a:lnTo>
                      <a:pt x="16" y="46"/>
                    </a:lnTo>
                    <a:lnTo>
                      <a:pt x="17" y="40"/>
                    </a:lnTo>
                    <a:lnTo>
                      <a:pt x="17" y="35"/>
                    </a:lnTo>
                    <a:lnTo>
                      <a:pt x="35" y="12"/>
                    </a:lnTo>
                    <a:lnTo>
                      <a:pt x="69" y="12"/>
                    </a:lnTo>
                    <a:lnTo>
                      <a:pt x="68" y="10"/>
                    </a:lnTo>
                    <a:lnTo>
                      <a:pt x="64"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05" name="Freeform 103"/>
              <p:cNvSpPr>
                <a:spLocks/>
              </p:cNvSpPr>
              <p:nvPr/>
            </p:nvSpPr>
            <p:spPr bwMode="auto">
              <a:xfrm>
                <a:off x="837" y="1592"/>
                <a:ext cx="79" cy="118"/>
              </a:xfrm>
              <a:custGeom>
                <a:avLst/>
                <a:gdLst>
                  <a:gd name="T0" fmla="+- 0 906 837"/>
                  <a:gd name="T1" fmla="*/ T0 w 79"/>
                  <a:gd name="T2" fmla="+- 0 1604 1592"/>
                  <a:gd name="T3" fmla="*/ 1604 h 118"/>
                  <a:gd name="T4" fmla="+- 0 880 837"/>
                  <a:gd name="T5" fmla="*/ T4 w 79"/>
                  <a:gd name="T6" fmla="+- 0 1604 1592"/>
                  <a:gd name="T7" fmla="*/ 1604 h 118"/>
                  <a:gd name="T8" fmla="+- 0 882 837"/>
                  <a:gd name="T9" fmla="*/ T8 w 79"/>
                  <a:gd name="T10" fmla="+- 0 1605 1592"/>
                  <a:gd name="T11" fmla="*/ 1605 h 118"/>
                  <a:gd name="T12" fmla="+- 0 884 837"/>
                  <a:gd name="T13" fmla="*/ T12 w 79"/>
                  <a:gd name="T14" fmla="+- 0 1606 1592"/>
                  <a:gd name="T15" fmla="*/ 1606 h 118"/>
                  <a:gd name="T16" fmla="+- 0 887 837"/>
                  <a:gd name="T17" fmla="*/ T16 w 79"/>
                  <a:gd name="T18" fmla="+- 0 1606 1592"/>
                  <a:gd name="T19" fmla="*/ 1606 h 118"/>
                  <a:gd name="T20" fmla="+- 0 889 837"/>
                  <a:gd name="T21" fmla="*/ T20 w 79"/>
                  <a:gd name="T22" fmla="+- 0 1607 1592"/>
                  <a:gd name="T23" fmla="*/ 1607 h 118"/>
                  <a:gd name="T24" fmla="+- 0 890 837"/>
                  <a:gd name="T25" fmla="*/ T24 w 79"/>
                  <a:gd name="T26" fmla="+- 0 1609 1592"/>
                  <a:gd name="T27" fmla="*/ 1609 h 118"/>
                  <a:gd name="T28" fmla="+- 0 892 837"/>
                  <a:gd name="T29" fmla="*/ T28 w 79"/>
                  <a:gd name="T30" fmla="+- 0 1611 1592"/>
                  <a:gd name="T31" fmla="*/ 1611 h 118"/>
                  <a:gd name="T32" fmla="+- 0 900 837"/>
                  <a:gd name="T33" fmla="*/ T32 w 79"/>
                  <a:gd name="T34" fmla="+- 0 1646 1592"/>
                  <a:gd name="T35" fmla="*/ 1646 h 118"/>
                  <a:gd name="T36" fmla="+- 0 900 837"/>
                  <a:gd name="T37" fmla="*/ T36 w 79"/>
                  <a:gd name="T38" fmla="+- 0 1656 1592"/>
                  <a:gd name="T39" fmla="*/ 1656 h 118"/>
                  <a:gd name="T40" fmla="+- 0 879 837"/>
                  <a:gd name="T41" fmla="*/ T40 w 79"/>
                  <a:gd name="T42" fmla="+- 0 1697 1592"/>
                  <a:gd name="T43" fmla="*/ 1697 h 118"/>
                  <a:gd name="T44" fmla="+- 0 904 837"/>
                  <a:gd name="T45" fmla="*/ T44 w 79"/>
                  <a:gd name="T46" fmla="+- 0 1697 1592"/>
                  <a:gd name="T47" fmla="*/ 1697 h 118"/>
                  <a:gd name="T48" fmla="+- 0 916 837"/>
                  <a:gd name="T49" fmla="*/ T48 w 79"/>
                  <a:gd name="T50" fmla="+- 0 1659 1592"/>
                  <a:gd name="T51" fmla="*/ 1659 h 118"/>
                  <a:gd name="T52" fmla="+- 0 916 837"/>
                  <a:gd name="T53" fmla="*/ T52 w 79"/>
                  <a:gd name="T54" fmla="+- 0 1641 1592"/>
                  <a:gd name="T55" fmla="*/ 1641 h 118"/>
                  <a:gd name="T56" fmla="+- 0 915 837"/>
                  <a:gd name="T57" fmla="*/ T56 w 79"/>
                  <a:gd name="T58" fmla="+- 0 1633 1592"/>
                  <a:gd name="T59" fmla="*/ 1633 h 118"/>
                  <a:gd name="T60" fmla="+- 0 914 837"/>
                  <a:gd name="T61" fmla="*/ T60 w 79"/>
                  <a:gd name="T62" fmla="+- 0 1625 1592"/>
                  <a:gd name="T63" fmla="*/ 1625 h 118"/>
                  <a:gd name="T64" fmla="+- 0 913 837"/>
                  <a:gd name="T65" fmla="*/ T64 w 79"/>
                  <a:gd name="T66" fmla="+- 0 1618 1592"/>
                  <a:gd name="T67" fmla="*/ 1618 h 118"/>
                  <a:gd name="T68" fmla="+- 0 911 837"/>
                  <a:gd name="T69" fmla="*/ T68 w 79"/>
                  <a:gd name="T70" fmla="+- 0 1612 1592"/>
                  <a:gd name="T71" fmla="*/ 1612 h 118"/>
                  <a:gd name="T72" fmla="+- 0 906 837"/>
                  <a:gd name="T73" fmla="*/ T72 w 79"/>
                  <a:gd name="T74" fmla="+- 0 1604 1592"/>
                  <a:gd name="T75" fmla="*/ 160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9" h="118">
                    <a:moveTo>
                      <a:pt x="69" y="12"/>
                    </a:moveTo>
                    <a:lnTo>
                      <a:pt x="43" y="12"/>
                    </a:lnTo>
                    <a:lnTo>
                      <a:pt x="45" y="13"/>
                    </a:lnTo>
                    <a:lnTo>
                      <a:pt x="47" y="14"/>
                    </a:lnTo>
                    <a:lnTo>
                      <a:pt x="50" y="14"/>
                    </a:lnTo>
                    <a:lnTo>
                      <a:pt x="52" y="15"/>
                    </a:lnTo>
                    <a:lnTo>
                      <a:pt x="53" y="17"/>
                    </a:lnTo>
                    <a:lnTo>
                      <a:pt x="55" y="19"/>
                    </a:lnTo>
                    <a:lnTo>
                      <a:pt x="63" y="54"/>
                    </a:lnTo>
                    <a:lnTo>
                      <a:pt x="63" y="64"/>
                    </a:lnTo>
                    <a:lnTo>
                      <a:pt x="42" y="105"/>
                    </a:lnTo>
                    <a:lnTo>
                      <a:pt x="67" y="105"/>
                    </a:lnTo>
                    <a:lnTo>
                      <a:pt x="79" y="67"/>
                    </a:lnTo>
                    <a:lnTo>
                      <a:pt x="79" y="49"/>
                    </a:lnTo>
                    <a:lnTo>
                      <a:pt x="78" y="41"/>
                    </a:lnTo>
                    <a:lnTo>
                      <a:pt x="77" y="33"/>
                    </a:lnTo>
                    <a:lnTo>
                      <a:pt x="76" y="26"/>
                    </a:lnTo>
                    <a:lnTo>
                      <a:pt x="74"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1" name="Group 97"/>
            <p:cNvGrpSpPr>
              <a:grpSpLocks/>
            </p:cNvGrpSpPr>
            <p:nvPr/>
          </p:nvGrpSpPr>
          <p:grpSpPr bwMode="auto">
            <a:xfrm>
              <a:off x="749" y="1942"/>
              <a:ext cx="75" cy="117"/>
              <a:chOff x="749" y="1942"/>
              <a:chExt cx="75" cy="117"/>
            </a:xfrm>
          </p:grpSpPr>
          <p:sp>
            <p:nvSpPr>
              <p:cNvPr id="3100" name="Freeform 101"/>
              <p:cNvSpPr>
                <a:spLocks/>
              </p:cNvSpPr>
              <p:nvPr/>
            </p:nvSpPr>
            <p:spPr bwMode="auto">
              <a:xfrm>
                <a:off x="749" y="1942"/>
                <a:ext cx="75" cy="117"/>
              </a:xfrm>
              <a:custGeom>
                <a:avLst/>
                <a:gdLst>
                  <a:gd name="T0" fmla="+- 0 798 749"/>
                  <a:gd name="T1" fmla="*/ T0 w 75"/>
                  <a:gd name="T2" fmla="+- 0 1942 1942"/>
                  <a:gd name="T3" fmla="*/ 1942 h 117"/>
                  <a:gd name="T4" fmla="+- 0 790 749"/>
                  <a:gd name="T5" fmla="*/ T4 w 75"/>
                  <a:gd name="T6" fmla="+- 0 1942 1942"/>
                  <a:gd name="T7" fmla="*/ 1942 h 117"/>
                  <a:gd name="T8" fmla="+- 0 784 749"/>
                  <a:gd name="T9" fmla="*/ T8 w 75"/>
                  <a:gd name="T10" fmla="+- 0 1943 1942"/>
                  <a:gd name="T11" fmla="*/ 1943 h 117"/>
                  <a:gd name="T12" fmla="+- 0 774 749"/>
                  <a:gd name="T13" fmla="*/ T12 w 75"/>
                  <a:gd name="T14" fmla="+- 0 1947 1942"/>
                  <a:gd name="T15" fmla="*/ 1947 h 117"/>
                  <a:gd name="T16" fmla="+- 0 770 749"/>
                  <a:gd name="T17" fmla="*/ T16 w 75"/>
                  <a:gd name="T18" fmla="+- 0 1949 1942"/>
                  <a:gd name="T19" fmla="*/ 1949 h 117"/>
                  <a:gd name="T20" fmla="+- 0 767 749"/>
                  <a:gd name="T21" fmla="*/ T20 w 75"/>
                  <a:gd name="T22" fmla="+- 0 1952 1942"/>
                  <a:gd name="T23" fmla="*/ 1952 h 117"/>
                  <a:gd name="T24" fmla="+- 0 763 749"/>
                  <a:gd name="T25" fmla="*/ T24 w 75"/>
                  <a:gd name="T26" fmla="+- 0 1955 1942"/>
                  <a:gd name="T27" fmla="*/ 1955 h 117"/>
                  <a:gd name="T28" fmla="+- 0 753 749"/>
                  <a:gd name="T29" fmla="*/ T28 w 75"/>
                  <a:gd name="T30" fmla="+- 0 1976 1942"/>
                  <a:gd name="T31" fmla="*/ 1976 h 117"/>
                  <a:gd name="T32" fmla="+- 0 751 749"/>
                  <a:gd name="T33" fmla="*/ T32 w 75"/>
                  <a:gd name="T34" fmla="+- 0 1980 1942"/>
                  <a:gd name="T35" fmla="*/ 1980 h 117"/>
                  <a:gd name="T36" fmla="+- 0 749 749"/>
                  <a:gd name="T37" fmla="*/ T36 w 75"/>
                  <a:gd name="T38" fmla="+- 0 2010 1942"/>
                  <a:gd name="T39" fmla="*/ 2010 h 117"/>
                  <a:gd name="T40" fmla="+- 0 749 749"/>
                  <a:gd name="T41" fmla="*/ T40 w 75"/>
                  <a:gd name="T42" fmla="+- 0 2015 1942"/>
                  <a:gd name="T43" fmla="*/ 2015 h 117"/>
                  <a:gd name="T44" fmla="+- 0 749 749"/>
                  <a:gd name="T45" fmla="*/ T44 w 75"/>
                  <a:gd name="T46" fmla="+- 0 2016 1942"/>
                  <a:gd name="T47" fmla="*/ 2016 h 117"/>
                  <a:gd name="T48" fmla="+- 0 750 749"/>
                  <a:gd name="T49" fmla="*/ T48 w 75"/>
                  <a:gd name="T50" fmla="+- 0 2021 1942"/>
                  <a:gd name="T51" fmla="*/ 2021 h 117"/>
                  <a:gd name="T52" fmla="+- 0 750 749"/>
                  <a:gd name="T53" fmla="*/ T52 w 75"/>
                  <a:gd name="T54" fmla="+- 0 2025 1942"/>
                  <a:gd name="T55" fmla="*/ 2025 h 117"/>
                  <a:gd name="T56" fmla="+- 0 751 749"/>
                  <a:gd name="T57" fmla="*/ T56 w 75"/>
                  <a:gd name="T58" fmla="+- 0 2029 1942"/>
                  <a:gd name="T59" fmla="*/ 2029 h 117"/>
                  <a:gd name="T60" fmla="+- 0 753 749"/>
                  <a:gd name="T61" fmla="*/ T60 w 75"/>
                  <a:gd name="T62" fmla="+- 0 2038 1942"/>
                  <a:gd name="T63" fmla="*/ 2038 h 117"/>
                  <a:gd name="T64" fmla="+- 0 755 749"/>
                  <a:gd name="T65" fmla="*/ T64 w 75"/>
                  <a:gd name="T66" fmla="+- 0 2041 1942"/>
                  <a:gd name="T67" fmla="*/ 2041 h 117"/>
                  <a:gd name="T68" fmla="+- 0 756 749"/>
                  <a:gd name="T69" fmla="*/ T68 w 75"/>
                  <a:gd name="T70" fmla="+- 0 2044 1942"/>
                  <a:gd name="T71" fmla="*/ 2044 h 117"/>
                  <a:gd name="T72" fmla="+- 0 758 749"/>
                  <a:gd name="T73" fmla="*/ T72 w 75"/>
                  <a:gd name="T74" fmla="+- 0 2048 1942"/>
                  <a:gd name="T75" fmla="*/ 2048 h 117"/>
                  <a:gd name="T76" fmla="+- 0 780 749"/>
                  <a:gd name="T77" fmla="*/ T76 w 75"/>
                  <a:gd name="T78" fmla="+- 0 2059 1942"/>
                  <a:gd name="T79" fmla="*/ 2059 h 117"/>
                  <a:gd name="T80" fmla="+- 0 792 749"/>
                  <a:gd name="T81" fmla="*/ T80 w 75"/>
                  <a:gd name="T82" fmla="+- 0 2059 1942"/>
                  <a:gd name="T83" fmla="*/ 2059 h 117"/>
                  <a:gd name="T84" fmla="+- 0 797 749"/>
                  <a:gd name="T85" fmla="*/ T84 w 75"/>
                  <a:gd name="T86" fmla="+- 0 2058 1942"/>
                  <a:gd name="T87" fmla="*/ 2058 h 117"/>
                  <a:gd name="T88" fmla="+- 0 807 749"/>
                  <a:gd name="T89" fmla="*/ T88 w 75"/>
                  <a:gd name="T90" fmla="+- 0 2054 1942"/>
                  <a:gd name="T91" fmla="*/ 2054 h 117"/>
                  <a:gd name="T92" fmla="+- 0 811 749"/>
                  <a:gd name="T93" fmla="*/ T92 w 75"/>
                  <a:gd name="T94" fmla="+- 0 2051 1942"/>
                  <a:gd name="T95" fmla="*/ 2051 h 117"/>
                  <a:gd name="T96" fmla="+- 0 815 749"/>
                  <a:gd name="T97" fmla="*/ T96 w 75"/>
                  <a:gd name="T98" fmla="+- 0 2047 1942"/>
                  <a:gd name="T99" fmla="*/ 2047 h 117"/>
                  <a:gd name="T100" fmla="+- 0 783 749"/>
                  <a:gd name="T101" fmla="*/ T100 w 75"/>
                  <a:gd name="T102" fmla="+- 0 2047 1942"/>
                  <a:gd name="T103" fmla="*/ 2047 h 117"/>
                  <a:gd name="T104" fmla="+- 0 780 749"/>
                  <a:gd name="T105" fmla="*/ T104 w 75"/>
                  <a:gd name="T106" fmla="+- 0 2046 1942"/>
                  <a:gd name="T107" fmla="*/ 2046 h 117"/>
                  <a:gd name="T108" fmla="+- 0 777 749"/>
                  <a:gd name="T109" fmla="*/ T108 w 75"/>
                  <a:gd name="T110" fmla="+- 0 2045 1942"/>
                  <a:gd name="T111" fmla="*/ 2045 h 117"/>
                  <a:gd name="T112" fmla="+- 0 774 749"/>
                  <a:gd name="T113" fmla="*/ T112 w 75"/>
                  <a:gd name="T114" fmla="+- 0 2044 1942"/>
                  <a:gd name="T115" fmla="*/ 2044 h 117"/>
                  <a:gd name="T116" fmla="+- 0 772 749"/>
                  <a:gd name="T117" fmla="*/ T116 w 75"/>
                  <a:gd name="T118" fmla="+- 0 2041 1942"/>
                  <a:gd name="T119" fmla="*/ 2041 h 117"/>
                  <a:gd name="T120" fmla="+- 0 770 749"/>
                  <a:gd name="T121" fmla="*/ T120 w 75"/>
                  <a:gd name="T122" fmla="+- 0 2038 1942"/>
                  <a:gd name="T123" fmla="*/ 2038 h 117"/>
                  <a:gd name="T124" fmla="+- 0 768 749"/>
                  <a:gd name="T125" fmla="*/ T124 w 75"/>
                  <a:gd name="T126" fmla="+- 0 2035 1942"/>
                  <a:gd name="T127" fmla="*/ 2035 h 117"/>
                  <a:gd name="T128" fmla="+- 0 767 749"/>
                  <a:gd name="T129" fmla="*/ T128 w 75"/>
                  <a:gd name="T130" fmla="+- 0 2031 1942"/>
                  <a:gd name="T131" fmla="*/ 2031 h 117"/>
                  <a:gd name="T132" fmla="+- 0 765 749"/>
                  <a:gd name="T133" fmla="*/ T132 w 75"/>
                  <a:gd name="T134" fmla="+- 0 2021 1942"/>
                  <a:gd name="T135" fmla="*/ 2021 h 117"/>
                  <a:gd name="T136" fmla="+- 0 764 749"/>
                  <a:gd name="T137" fmla="*/ T136 w 75"/>
                  <a:gd name="T138" fmla="+- 0 2015 1942"/>
                  <a:gd name="T139" fmla="*/ 2015 h 117"/>
                  <a:gd name="T140" fmla="+- 0 764 749"/>
                  <a:gd name="T141" fmla="*/ T140 w 75"/>
                  <a:gd name="T142" fmla="+- 0 2007 1942"/>
                  <a:gd name="T143" fmla="*/ 2007 h 117"/>
                  <a:gd name="T144" fmla="+- 0 786 749"/>
                  <a:gd name="T145" fmla="*/ T144 w 75"/>
                  <a:gd name="T146" fmla="+- 0 2000 1942"/>
                  <a:gd name="T147" fmla="*/ 2000 h 117"/>
                  <a:gd name="T148" fmla="+- 0 819 749"/>
                  <a:gd name="T149" fmla="*/ T148 w 75"/>
                  <a:gd name="T150" fmla="+- 0 2000 1942"/>
                  <a:gd name="T151" fmla="*/ 2000 h 117"/>
                  <a:gd name="T152" fmla="+- 0 815 749"/>
                  <a:gd name="T153" fmla="*/ T152 w 75"/>
                  <a:gd name="T154" fmla="+- 0 1995 1942"/>
                  <a:gd name="T155" fmla="*/ 1995 h 117"/>
                  <a:gd name="T156" fmla="+- 0 764 749"/>
                  <a:gd name="T157" fmla="*/ T156 w 75"/>
                  <a:gd name="T158" fmla="+- 0 1995 1942"/>
                  <a:gd name="T159" fmla="*/ 1995 h 117"/>
                  <a:gd name="T160" fmla="+- 0 764 749"/>
                  <a:gd name="T161" fmla="*/ T160 w 75"/>
                  <a:gd name="T162" fmla="+- 0 1990 1942"/>
                  <a:gd name="T163" fmla="*/ 1990 h 117"/>
                  <a:gd name="T164" fmla="+- 0 765 749"/>
                  <a:gd name="T165" fmla="*/ T164 w 75"/>
                  <a:gd name="T166" fmla="+- 0 1984 1942"/>
                  <a:gd name="T167" fmla="*/ 1984 h 117"/>
                  <a:gd name="T168" fmla="+- 0 766 749"/>
                  <a:gd name="T169" fmla="*/ T168 w 75"/>
                  <a:gd name="T170" fmla="+- 0 1980 1942"/>
                  <a:gd name="T171" fmla="*/ 1980 h 117"/>
                  <a:gd name="T172" fmla="+- 0 767 749"/>
                  <a:gd name="T173" fmla="*/ T172 w 75"/>
                  <a:gd name="T174" fmla="+- 0 1975 1942"/>
                  <a:gd name="T175" fmla="*/ 1975 h 117"/>
                  <a:gd name="T176" fmla="+- 0 790 749"/>
                  <a:gd name="T177" fmla="*/ T176 w 75"/>
                  <a:gd name="T178" fmla="+- 0 1954 1942"/>
                  <a:gd name="T179" fmla="*/ 1954 h 117"/>
                  <a:gd name="T180" fmla="+- 0 818 749"/>
                  <a:gd name="T181" fmla="*/ T180 w 75"/>
                  <a:gd name="T182" fmla="+- 0 1954 1942"/>
                  <a:gd name="T183" fmla="*/ 1954 h 117"/>
                  <a:gd name="T184" fmla="+- 0 818 749"/>
                  <a:gd name="T185" fmla="*/ T184 w 75"/>
                  <a:gd name="T186" fmla="+- 0 1951 1942"/>
                  <a:gd name="T187" fmla="*/ 1951 h 117"/>
                  <a:gd name="T188" fmla="+- 0 814 749"/>
                  <a:gd name="T189" fmla="*/ T188 w 75"/>
                  <a:gd name="T190" fmla="+- 0 1945 1942"/>
                  <a:gd name="T191" fmla="*/ 1945 h 117"/>
                  <a:gd name="T192" fmla="+- 0 812 749"/>
                  <a:gd name="T193" fmla="*/ T192 w 75"/>
                  <a:gd name="T194" fmla="+- 0 1944 1942"/>
                  <a:gd name="T195" fmla="*/ 1944 h 117"/>
                  <a:gd name="T196" fmla="+- 0 811 749"/>
                  <a:gd name="T197" fmla="*/ T196 w 75"/>
                  <a:gd name="T198" fmla="+- 0 1944 1942"/>
                  <a:gd name="T199" fmla="*/ 1944 h 117"/>
                  <a:gd name="T200" fmla="+- 0 807 749"/>
                  <a:gd name="T201" fmla="*/ T200 w 75"/>
                  <a:gd name="T202" fmla="+- 0 1943 1942"/>
                  <a:gd name="T203" fmla="*/ 1943 h 117"/>
                  <a:gd name="T204" fmla="+- 0 805 749"/>
                  <a:gd name="T205" fmla="*/ T204 w 75"/>
                  <a:gd name="T206" fmla="+- 0 1943 1942"/>
                  <a:gd name="T207" fmla="*/ 1943 h 117"/>
                  <a:gd name="T208" fmla="+- 0 801 749"/>
                  <a:gd name="T209" fmla="*/ T208 w 75"/>
                  <a:gd name="T210" fmla="+- 0 1942 1942"/>
                  <a:gd name="T211" fmla="*/ 1942 h 117"/>
                  <a:gd name="T212" fmla="+- 0 798 749"/>
                  <a:gd name="T213" fmla="*/ T212 w 75"/>
                  <a:gd name="T214" fmla="+- 0 1942 1942"/>
                  <a:gd name="T215" fmla="*/ 1942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75" h="117">
                    <a:moveTo>
                      <a:pt x="49" y="0"/>
                    </a:moveTo>
                    <a:lnTo>
                      <a:pt x="41" y="0"/>
                    </a:lnTo>
                    <a:lnTo>
                      <a:pt x="35" y="1"/>
                    </a:lnTo>
                    <a:lnTo>
                      <a:pt x="25" y="5"/>
                    </a:lnTo>
                    <a:lnTo>
                      <a:pt x="21" y="7"/>
                    </a:lnTo>
                    <a:lnTo>
                      <a:pt x="18" y="10"/>
                    </a:lnTo>
                    <a:lnTo>
                      <a:pt x="14" y="13"/>
                    </a:lnTo>
                    <a:lnTo>
                      <a:pt x="4" y="34"/>
                    </a:lnTo>
                    <a:lnTo>
                      <a:pt x="2" y="38"/>
                    </a:lnTo>
                    <a:lnTo>
                      <a:pt x="0" y="68"/>
                    </a:lnTo>
                    <a:lnTo>
                      <a:pt x="0" y="73"/>
                    </a:lnTo>
                    <a:lnTo>
                      <a:pt x="0" y="74"/>
                    </a:lnTo>
                    <a:lnTo>
                      <a:pt x="1" y="79"/>
                    </a:lnTo>
                    <a:lnTo>
                      <a:pt x="1" y="83"/>
                    </a:lnTo>
                    <a:lnTo>
                      <a:pt x="2" y="87"/>
                    </a:lnTo>
                    <a:lnTo>
                      <a:pt x="4" y="96"/>
                    </a:lnTo>
                    <a:lnTo>
                      <a:pt x="6" y="99"/>
                    </a:lnTo>
                    <a:lnTo>
                      <a:pt x="7" y="102"/>
                    </a:lnTo>
                    <a:lnTo>
                      <a:pt x="9" y="106"/>
                    </a:lnTo>
                    <a:lnTo>
                      <a:pt x="31" y="117"/>
                    </a:lnTo>
                    <a:lnTo>
                      <a:pt x="43" y="117"/>
                    </a:lnTo>
                    <a:lnTo>
                      <a:pt x="48" y="116"/>
                    </a:lnTo>
                    <a:lnTo>
                      <a:pt x="58" y="112"/>
                    </a:lnTo>
                    <a:lnTo>
                      <a:pt x="62" y="109"/>
                    </a:lnTo>
                    <a:lnTo>
                      <a:pt x="66" y="105"/>
                    </a:lnTo>
                    <a:lnTo>
                      <a:pt x="34" y="105"/>
                    </a:lnTo>
                    <a:lnTo>
                      <a:pt x="31" y="104"/>
                    </a:lnTo>
                    <a:lnTo>
                      <a:pt x="28" y="103"/>
                    </a:lnTo>
                    <a:lnTo>
                      <a:pt x="25" y="102"/>
                    </a:lnTo>
                    <a:lnTo>
                      <a:pt x="23" y="99"/>
                    </a:lnTo>
                    <a:lnTo>
                      <a:pt x="21" y="96"/>
                    </a:lnTo>
                    <a:lnTo>
                      <a:pt x="19" y="93"/>
                    </a:lnTo>
                    <a:lnTo>
                      <a:pt x="18" y="89"/>
                    </a:lnTo>
                    <a:lnTo>
                      <a:pt x="16" y="79"/>
                    </a:lnTo>
                    <a:lnTo>
                      <a:pt x="15" y="73"/>
                    </a:lnTo>
                    <a:lnTo>
                      <a:pt x="15" y="65"/>
                    </a:lnTo>
                    <a:lnTo>
                      <a:pt x="37" y="58"/>
                    </a:lnTo>
                    <a:lnTo>
                      <a:pt x="70" y="58"/>
                    </a:lnTo>
                    <a:lnTo>
                      <a:pt x="66" y="53"/>
                    </a:lnTo>
                    <a:lnTo>
                      <a:pt x="15" y="53"/>
                    </a:lnTo>
                    <a:lnTo>
                      <a:pt x="15" y="48"/>
                    </a:lnTo>
                    <a:lnTo>
                      <a:pt x="16" y="42"/>
                    </a:lnTo>
                    <a:lnTo>
                      <a:pt x="17" y="38"/>
                    </a:lnTo>
                    <a:lnTo>
                      <a:pt x="18" y="33"/>
                    </a:lnTo>
                    <a:lnTo>
                      <a:pt x="41" y="12"/>
                    </a:lnTo>
                    <a:lnTo>
                      <a:pt x="69" y="12"/>
                    </a:lnTo>
                    <a:lnTo>
                      <a:pt x="69" y="9"/>
                    </a:lnTo>
                    <a:lnTo>
                      <a:pt x="65" y="3"/>
                    </a:lnTo>
                    <a:lnTo>
                      <a:pt x="63" y="2"/>
                    </a:lnTo>
                    <a:lnTo>
                      <a:pt x="62" y="2"/>
                    </a:lnTo>
                    <a:lnTo>
                      <a:pt x="58" y="1"/>
                    </a:lnTo>
                    <a:lnTo>
                      <a:pt x="56" y="1"/>
                    </a:lnTo>
                    <a:lnTo>
                      <a:pt x="52" y="0"/>
                    </a:lnTo>
                    <a:lnTo>
                      <a:pt x="4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1" name="Freeform 100"/>
              <p:cNvSpPr>
                <a:spLocks/>
              </p:cNvSpPr>
              <p:nvPr/>
            </p:nvSpPr>
            <p:spPr bwMode="auto">
              <a:xfrm>
                <a:off x="749" y="1942"/>
                <a:ext cx="75" cy="117"/>
              </a:xfrm>
              <a:custGeom>
                <a:avLst/>
                <a:gdLst>
                  <a:gd name="T0" fmla="+- 0 819 749"/>
                  <a:gd name="T1" fmla="*/ T0 w 75"/>
                  <a:gd name="T2" fmla="+- 0 2000 1942"/>
                  <a:gd name="T3" fmla="*/ 2000 h 117"/>
                  <a:gd name="T4" fmla="+- 0 792 749"/>
                  <a:gd name="T5" fmla="*/ T4 w 75"/>
                  <a:gd name="T6" fmla="+- 0 2000 1942"/>
                  <a:gd name="T7" fmla="*/ 2000 h 117"/>
                  <a:gd name="T8" fmla="+- 0 795 749"/>
                  <a:gd name="T9" fmla="*/ T8 w 75"/>
                  <a:gd name="T10" fmla="+- 0 2000 1942"/>
                  <a:gd name="T11" fmla="*/ 2000 h 117"/>
                  <a:gd name="T12" fmla="+- 0 800 749"/>
                  <a:gd name="T13" fmla="*/ T12 w 75"/>
                  <a:gd name="T14" fmla="+- 0 2002 1942"/>
                  <a:gd name="T15" fmla="*/ 2002 h 117"/>
                  <a:gd name="T16" fmla="+- 0 802 749"/>
                  <a:gd name="T17" fmla="*/ T16 w 75"/>
                  <a:gd name="T18" fmla="+- 0 2004 1942"/>
                  <a:gd name="T19" fmla="*/ 2004 h 117"/>
                  <a:gd name="T20" fmla="+- 0 804 749"/>
                  <a:gd name="T21" fmla="*/ T20 w 75"/>
                  <a:gd name="T22" fmla="+- 0 2006 1942"/>
                  <a:gd name="T23" fmla="*/ 2006 h 117"/>
                  <a:gd name="T24" fmla="+- 0 806 749"/>
                  <a:gd name="T25" fmla="*/ T24 w 75"/>
                  <a:gd name="T26" fmla="+- 0 2008 1942"/>
                  <a:gd name="T27" fmla="*/ 2008 h 117"/>
                  <a:gd name="T28" fmla="+- 0 807 749"/>
                  <a:gd name="T29" fmla="*/ T28 w 75"/>
                  <a:gd name="T30" fmla="+- 0 2010 1942"/>
                  <a:gd name="T31" fmla="*/ 2010 h 117"/>
                  <a:gd name="T32" fmla="+- 0 807 749"/>
                  <a:gd name="T33" fmla="*/ T32 w 75"/>
                  <a:gd name="T34" fmla="+- 0 2013 1942"/>
                  <a:gd name="T35" fmla="*/ 2013 h 117"/>
                  <a:gd name="T36" fmla="+- 0 808 749"/>
                  <a:gd name="T37" fmla="*/ T36 w 75"/>
                  <a:gd name="T38" fmla="+- 0 2016 1942"/>
                  <a:gd name="T39" fmla="*/ 2016 h 117"/>
                  <a:gd name="T40" fmla="+- 0 808 749"/>
                  <a:gd name="T41" fmla="*/ T40 w 75"/>
                  <a:gd name="T42" fmla="+- 0 2019 1942"/>
                  <a:gd name="T43" fmla="*/ 2019 h 117"/>
                  <a:gd name="T44" fmla="+- 0 808 749"/>
                  <a:gd name="T45" fmla="*/ T44 w 75"/>
                  <a:gd name="T46" fmla="+- 0 2025 1942"/>
                  <a:gd name="T47" fmla="*/ 2025 h 117"/>
                  <a:gd name="T48" fmla="+- 0 790 749"/>
                  <a:gd name="T49" fmla="*/ T48 w 75"/>
                  <a:gd name="T50" fmla="+- 0 2047 1942"/>
                  <a:gd name="T51" fmla="*/ 2047 h 117"/>
                  <a:gd name="T52" fmla="+- 0 815 749"/>
                  <a:gd name="T53" fmla="*/ T52 w 75"/>
                  <a:gd name="T54" fmla="+- 0 2047 1942"/>
                  <a:gd name="T55" fmla="*/ 2047 h 117"/>
                  <a:gd name="T56" fmla="+- 0 818 749"/>
                  <a:gd name="T57" fmla="*/ T56 w 75"/>
                  <a:gd name="T58" fmla="+- 0 2044 1942"/>
                  <a:gd name="T59" fmla="*/ 2044 h 117"/>
                  <a:gd name="T60" fmla="+- 0 820 749"/>
                  <a:gd name="T61" fmla="*/ T60 w 75"/>
                  <a:gd name="T62" fmla="+- 0 2040 1942"/>
                  <a:gd name="T63" fmla="*/ 2040 h 117"/>
                  <a:gd name="T64" fmla="+- 0 823 749"/>
                  <a:gd name="T65" fmla="*/ T64 w 75"/>
                  <a:gd name="T66" fmla="+- 0 2030 1942"/>
                  <a:gd name="T67" fmla="*/ 2030 h 117"/>
                  <a:gd name="T68" fmla="+- 0 824 749"/>
                  <a:gd name="T69" fmla="*/ T68 w 75"/>
                  <a:gd name="T70" fmla="+- 0 2026 1942"/>
                  <a:gd name="T71" fmla="*/ 2026 h 117"/>
                  <a:gd name="T72" fmla="+- 0 824 749"/>
                  <a:gd name="T73" fmla="*/ T72 w 75"/>
                  <a:gd name="T74" fmla="+- 0 2016 1942"/>
                  <a:gd name="T75" fmla="*/ 2016 h 117"/>
                  <a:gd name="T76" fmla="+- 0 823 749"/>
                  <a:gd name="T77" fmla="*/ T76 w 75"/>
                  <a:gd name="T78" fmla="+- 0 2012 1942"/>
                  <a:gd name="T79" fmla="*/ 2012 h 117"/>
                  <a:gd name="T80" fmla="+- 0 822 749"/>
                  <a:gd name="T81" fmla="*/ T80 w 75"/>
                  <a:gd name="T82" fmla="+- 0 2008 1942"/>
                  <a:gd name="T83" fmla="*/ 2008 h 117"/>
                  <a:gd name="T84" fmla="+- 0 821 749"/>
                  <a:gd name="T85" fmla="*/ T84 w 75"/>
                  <a:gd name="T86" fmla="+- 0 2004 1942"/>
                  <a:gd name="T87" fmla="*/ 2004 h 117"/>
                  <a:gd name="T88" fmla="+- 0 819 749"/>
                  <a:gd name="T89" fmla="*/ T88 w 75"/>
                  <a:gd name="T90" fmla="+- 0 2000 1942"/>
                  <a:gd name="T91" fmla="*/ 2000 h 117"/>
                  <a:gd name="T92" fmla="+- 0 819 749"/>
                  <a:gd name="T93" fmla="*/ T92 w 75"/>
                  <a:gd name="T94" fmla="+- 0 2000 1942"/>
                  <a:gd name="T95" fmla="*/ 2000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5" h="117">
                    <a:moveTo>
                      <a:pt x="70" y="58"/>
                    </a:moveTo>
                    <a:lnTo>
                      <a:pt x="43" y="58"/>
                    </a:lnTo>
                    <a:lnTo>
                      <a:pt x="46" y="58"/>
                    </a:lnTo>
                    <a:lnTo>
                      <a:pt x="51" y="60"/>
                    </a:lnTo>
                    <a:lnTo>
                      <a:pt x="53" y="62"/>
                    </a:lnTo>
                    <a:lnTo>
                      <a:pt x="55" y="64"/>
                    </a:lnTo>
                    <a:lnTo>
                      <a:pt x="57" y="66"/>
                    </a:lnTo>
                    <a:lnTo>
                      <a:pt x="58" y="68"/>
                    </a:lnTo>
                    <a:lnTo>
                      <a:pt x="58" y="71"/>
                    </a:lnTo>
                    <a:lnTo>
                      <a:pt x="59" y="74"/>
                    </a:lnTo>
                    <a:lnTo>
                      <a:pt x="59" y="77"/>
                    </a:lnTo>
                    <a:lnTo>
                      <a:pt x="59" y="83"/>
                    </a:lnTo>
                    <a:lnTo>
                      <a:pt x="41" y="105"/>
                    </a:lnTo>
                    <a:lnTo>
                      <a:pt x="66" y="105"/>
                    </a:lnTo>
                    <a:lnTo>
                      <a:pt x="69" y="102"/>
                    </a:lnTo>
                    <a:lnTo>
                      <a:pt x="71" y="98"/>
                    </a:lnTo>
                    <a:lnTo>
                      <a:pt x="74" y="88"/>
                    </a:lnTo>
                    <a:lnTo>
                      <a:pt x="75" y="84"/>
                    </a:lnTo>
                    <a:lnTo>
                      <a:pt x="75" y="74"/>
                    </a:lnTo>
                    <a:lnTo>
                      <a:pt x="74" y="70"/>
                    </a:lnTo>
                    <a:lnTo>
                      <a:pt x="73" y="66"/>
                    </a:lnTo>
                    <a:lnTo>
                      <a:pt x="72" y="62"/>
                    </a:lnTo>
                    <a:lnTo>
                      <a:pt x="70" y="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2" name="Freeform 99"/>
              <p:cNvSpPr>
                <a:spLocks/>
              </p:cNvSpPr>
              <p:nvPr/>
            </p:nvSpPr>
            <p:spPr bwMode="auto">
              <a:xfrm>
                <a:off x="749" y="1942"/>
                <a:ext cx="75" cy="117"/>
              </a:xfrm>
              <a:custGeom>
                <a:avLst/>
                <a:gdLst>
                  <a:gd name="T0" fmla="+- 0 797 749"/>
                  <a:gd name="T1" fmla="*/ T0 w 75"/>
                  <a:gd name="T2" fmla="+- 0 1988 1942"/>
                  <a:gd name="T3" fmla="*/ 1988 h 117"/>
                  <a:gd name="T4" fmla="+- 0 788 749"/>
                  <a:gd name="T5" fmla="*/ T4 w 75"/>
                  <a:gd name="T6" fmla="+- 0 1988 1942"/>
                  <a:gd name="T7" fmla="*/ 1988 h 117"/>
                  <a:gd name="T8" fmla="+- 0 785 749"/>
                  <a:gd name="T9" fmla="*/ T8 w 75"/>
                  <a:gd name="T10" fmla="+- 0 1988 1942"/>
                  <a:gd name="T11" fmla="*/ 1988 h 117"/>
                  <a:gd name="T12" fmla="+- 0 764 749"/>
                  <a:gd name="T13" fmla="*/ T12 w 75"/>
                  <a:gd name="T14" fmla="+- 0 1995 1942"/>
                  <a:gd name="T15" fmla="*/ 1995 h 117"/>
                  <a:gd name="T16" fmla="+- 0 815 749"/>
                  <a:gd name="T17" fmla="*/ T16 w 75"/>
                  <a:gd name="T18" fmla="+- 0 1995 1942"/>
                  <a:gd name="T19" fmla="*/ 1995 h 117"/>
                  <a:gd name="T20" fmla="+- 0 814 749"/>
                  <a:gd name="T21" fmla="*/ T20 w 75"/>
                  <a:gd name="T22" fmla="+- 0 1994 1942"/>
                  <a:gd name="T23" fmla="*/ 1994 h 117"/>
                  <a:gd name="T24" fmla="+- 0 810 749"/>
                  <a:gd name="T25" fmla="*/ T24 w 75"/>
                  <a:gd name="T26" fmla="+- 0 1992 1942"/>
                  <a:gd name="T27" fmla="*/ 1992 h 117"/>
                  <a:gd name="T28" fmla="+- 0 802 749"/>
                  <a:gd name="T29" fmla="*/ T28 w 75"/>
                  <a:gd name="T30" fmla="+- 0 1988 1942"/>
                  <a:gd name="T31" fmla="*/ 1988 h 117"/>
                  <a:gd name="T32" fmla="+- 0 797 749"/>
                  <a:gd name="T33" fmla="*/ T32 w 75"/>
                  <a:gd name="T34" fmla="+- 0 1988 1942"/>
                  <a:gd name="T35" fmla="*/ 1988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5" h="117">
                    <a:moveTo>
                      <a:pt x="48" y="46"/>
                    </a:moveTo>
                    <a:lnTo>
                      <a:pt x="39" y="46"/>
                    </a:lnTo>
                    <a:lnTo>
                      <a:pt x="36" y="46"/>
                    </a:lnTo>
                    <a:lnTo>
                      <a:pt x="15" y="53"/>
                    </a:lnTo>
                    <a:lnTo>
                      <a:pt x="66" y="53"/>
                    </a:lnTo>
                    <a:lnTo>
                      <a:pt x="65" y="52"/>
                    </a:lnTo>
                    <a:lnTo>
                      <a:pt x="61" y="50"/>
                    </a:lnTo>
                    <a:lnTo>
                      <a:pt x="53" y="46"/>
                    </a:lnTo>
                    <a:lnTo>
                      <a:pt x="48" y="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3" name="Freeform 98"/>
              <p:cNvSpPr>
                <a:spLocks/>
              </p:cNvSpPr>
              <p:nvPr/>
            </p:nvSpPr>
            <p:spPr bwMode="auto">
              <a:xfrm>
                <a:off x="749" y="1942"/>
                <a:ext cx="75" cy="117"/>
              </a:xfrm>
              <a:custGeom>
                <a:avLst/>
                <a:gdLst>
                  <a:gd name="T0" fmla="+- 0 818 749"/>
                  <a:gd name="T1" fmla="*/ T0 w 75"/>
                  <a:gd name="T2" fmla="+- 0 1954 1942"/>
                  <a:gd name="T3" fmla="*/ 1954 h 117"/>
                  <a:gd name="T4" fmla="+- 0 798 749"/>
                  <a:gd name="T5" fmla="*/ T4 w 75"/>
                  <a:gd name="T6" fmla="+- 0 1954 1942"/>
                  <a:gd name="T7" fmla="*/ 1954 h 117"/>
                  <a:gd name="T8" fmla="+- 0 801 749"/>
                  <a:gd name="T9" fmla="*/ T8 w 75"/>
                  <a:gd name="T10" fmla="+- 0 1954 1942"/>
                  <a:gd name="T11" fmla="*/ 1954 h 117"/>
                  <a:gd name="T12" fmla="+- 0 805 749"/>
                  <a:gd name="T13" fmla="*/ T12 w 75"/>
                  <a:gd name="T14" fmla="+- 0 1955 1942"/>
                  <a:gd name="T15" fmla="*/ 1955 h 117"/>
                  <a:gd name="T16" fmla="+- 0 807 749"/>
                  <a:gd name="T17" fmla="*/ T16 w 75"/>
                  <a:gd name="T18" fmla="+- 0 1956 1942"/>
                  <a:gd name="T19" fmla="*/ 1956 h 117"/>
                  <a:gd name="T20" fmla="+- 0 809 749"/>
                  <a:gd name="T21" fmla="*/ T20 w 75"/>
                  <a:gd name="T22" fmla="+- 0 1956 1942"/>
                  <a:gd name="T23" fmla="*/ 1956 h 117"/>
                  <a:gd name="T24" fmla="+- 0 811 749"/>
                  <a:gd name="T25" fmla="*/ T24 w 75"/>
                  <a:gd name="T26" fmla="+- 0 1957 1942"/>
                  <a:gd name="T27" fmla="*/ 1957 h 117"/>
                  <a:gd name="T28" fmla="+- 0 812 749"/>
                  <a:gd name="T29" fmla="*/ T28 w 75"/>
                  <a:gd name="T30" fmla="+- 0 1957 1942"/>
                  <a:gd name="T31" fmla="*/ 1957 h 117"/>
                  <a:gd name="T32" fmla="+- 0 813 749"/>
                  <a:gd name="T33" fmla="*/ T32 w 75"/>
                  <a:gd name="T34" fmla="+- 0 1958 1942"/>
                  <a:gd name="T35" fmla="*/ 1958 h 117"/>
                  <a:gd name="T36" fmla="+- 0 814 749"/>
                  <a:gd name="T37" fmla="*/ T36 w 75"/>
                  <a:gd name="T38" fmla="+- 0 1958 1942"/>
                  <a:gd name="T39" fmla="*/ 1958 h 117"/>
                  <a:gd name="T40" fmla="+- 0 815 749"/>
                  <a:gd name="T41" fmla="*/ T40 w 75"/>
                  <a:gd name="T42" fmla="+- 0 1958 1942"/>
                  <a:gd name="T43" fmla="*/ 1958 h 117"/>
                  <a:gd name="T44" fmla="+- 0 816 749"/>
                  <a:gd name="T45" fmla="*/ T44 w 75"/>
                  <a:gd name="T46" fmla="+- 0 1958 1942"/>
                  <a:gd name="T47" fmla="*/ 1958 h 117"/>
                  <a:gd name="T48" fmla="+- 0 817 749"/>
                  <a:gd name="T49" fmla="*/ T48 w 75"/>
                  <a:gd name="T50" fmla="+- 0 1958 1942"/>
                  <a:gd name="T51" fmla="*/ 1958 h 117"/>
                  <a:gd name="T52" fmla="+- 0 817 749"/>
                  <a:gd name="T53" fmla="*/ T52 w 75"/>
                  <a:gd name="T54" fmla="+- 0 1958 1942"/>
                  <a:gd name="T55" fmla="*/ 1958 h 117"/>
                  <a:gd name="T56" fmla="+- 0 817 749"/>
                  <a:gd name="T57" fmla="*/ T56 w 75"/>
                  <a:gd name="T58" fmla="+- 0 1958 1942"/>
                  <a:gd name="T59" fmla="*/ 1958 h 117"/>
                  <a:gd name="T60" fmla="+- 0 817 749"/>
                  <a:gd name="T61" fmla="*/ T60 w 75"/>
                  <a:gd name="T62" fmla="+- 0 1957 1942"/>
                  <a:gd name="T63" fmla="*/ 1957 h 117"/>
                  <a:gd name="T64" fmla="+- 0 818 749"/>
                  <a:gd name="T65" fmla="*/ T64 w 75"/>
                  <a:gd name="T66" fmla="+- 0 1956 1942"/>
                  <a:gd name="T67" fmla="*/ 1956 h 117"/>
                  <a:gd name="T68" fmla="+- 0 818 749"/>
                  <a:gd name="T69" fmla="*/ T68 w 75"/>
                  <a:gd name="T70" fmla="+- 0 1956 1942"/>
                  <a:gd name="T71" fmla="*/ 1956 h 117"/>
                  <a:gd name="T72" fmla="+- 0 818 749"/>
                  <a:gd name="T73" fmla="*/ T72 w 75"/>
                  <a:gd name="T74" fmla="+- 0 1954 1942"/>
                  <a:gd name="T75" fmla="*/ 1954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5" h="117">
                    <a:moveTo>
                      <a:pt x="69" y="12"/>
                    </a:moveTo>
                    <a:lnTo>
                      <a:pt x="49" y="12"/>
                    </a:lnTo>
                    <a:lnTo>
                      <a:pt x="52" y="12"/>
                    </a:lnTo>
                    <a:lnTo>
                      <a:pt x="56" y="13"/>
                    </a:lnTo>
                    <a:lnTo>
                      <a:pt x="58" y="14"/>
                    </a:lnTo>
                    <a:lnTo>
                      <a:pt x="60" y="14"/>
                    </a:lnTo>
                    <a:lnTo>
                      <a:pt x="62" y="15"/>
                    </a:lnTo>
                    <a:lnTo>
                      <a:pt x="63" y="15"/>
                    </a:lnTo>
                    <a:lnTo>
                      <a:pt x="64" y="16"/>
                    </a:lnTo>
                    <a:lnTo>
                      <a:pt x="65" y="16"/>
                    </a:lnTo>
                    <a:lnTo>
                      <a:pt x="66" y="16"/>
                    </a:lnTo>
                    <a:lnTo>
                      <a:pt x="67" y="16"/>
                    </a:lnTo>
                    <a:lnTo>
                      <a:pt x="68" y="16"/>
                    </a:lnTo>
                    <a:lnTo>
                      <a:pt x="68" y="15"/>
                    </a:lnTo>
                    <a:lnTo>
                      <a:pt x="69" y="14"/>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2" name="Group 94"/>
            <p:cNvGrpSpPr>
              <a:grpSpLocks/>
            </p:cNvGrpSpPr>
            <p:nvPr/>
          </p:nvGrpSpPr>
          <p:grpSpPr bwMode="auto">
            <a:xfrm>
              <a:off x="837" y="1942"/>
              <a:ext cx="79" cy="118"/>
              <a:chOff x="837" y="1942"/>
              <a:chExt cx="79" cy="118"/>
            </a:xfrm>
          </p:grpSpPr>
          <p:sp>
            <p:nvSpPr>
              <p:cNvPr id="3098" name="Freeform 96"/>
              <p:cNvSpPr>
                <a:spLocks/>
              </p:cNvSpPr>
              <p:nvPr/>
            </p:nvSpPr>
            <p:spPr bwMode="auto">
              <a:xfrm>
                <a:off x="837" y="1942"/>
                <a:ext cx="79" cy="118"/>
              </a:xfrm>
              <a:custGeom>
                <a:avLst/>
                <a:gdLst>
                  <a:gd name="T0" fmla="+- 0 885 837"/>
                  <a:gd name="T1" fmla="*/ T0 w 79"/>
                  <a:gd name="T2" fmla="+- 0 1942 1942"/>
                  <a:gd name="T3" fmla="*/ 1942 h 118"/>
                  <a:gd name="T4" fmla="+- 0 870 837"/>
                  <a:gd name="T5" fmla="*/ T4 w 79"/>
                  <a:gd name="T6" fmla="+- 0 1942 1942"/>
                  <a:gd name="T7" fmla="*/ 1942 h 118"/>
                  <a:gd name="T8" fmla="+- 0 864 837"/>
                  <a:gd name="T9" fmla="*/ T8 w 79"/>
                  <a:gd name="T10" fmla="+- 0 1943 1942"/>
                  <a:gd name="T11" fmla="*/ 1943 h 118"/>
                  <a:gd name="T12" fmla="+- 0 837 837"/>
                  <a:gd name="T13" fmla="*/ T12 w 79"/>
                  <a:gd name="T14" fmla="+- 0 1992 1942"/>
                  <a:gd name="T15" fmla="*/ 1992 h 118"/>
                  <a:gd name="T16" fmla="+- 0 837 837"/>
                  <a:gd name="T17" fmla="*/ T16 w 79"/>
                  <a:gd name="T18" fmla="+- 0 2010 1942"/>
                  <a:gd name="T19" fmla="*/ 2010 h 118"/>
                  <a:gd name="T20" fmla="+- 0 838 837"/>
                  <a:gd name="T21" fmla="*/ T20 w 79"/>
                  <a:gd name="T22" fmla="+- 0 2018 1942"/>
                  <a:gd name="T23" fmla="*/ 2018 h 118"/>
                  <a:gd name="T24" fmla="+- 0 840 837"/>
                  <a:gd name="T25" fmla="*/ T24 w 79"/>
                  <a:gd name="T26" fmla="+- 0 2033 1942"/>
                  <a:gd name="T27" fmla="*/ 2033 h 118"/>
                  <a:gd name="T28" fmla="+- 0 842 837"/>
                  <a:gd name="T29" fmla="*/ T28 w 79"/>
                  <a:gd name="T30" fmla="+- 0 2039 1942"/>
                  <a:gd name="T31" fmla="*/ 2039 h 118"/>
                  <a:gd name="T32" fmla="+- 0 845 837"/>
                  <a:gd name="T33" fmla="*/ T32 w 79"/>
                  <a:gd name="T34" fmla="+- 0 2044 1942"/>
                  <a:gd name="T35" fmla="*/ 2044 h 118"/>
                  <a:gd name="T36" fmla="+- 0 848 837"/>
                  <a:gd name="T37" fmla="*/ T36 w 79"/>
                  <a:gd name="T38" fmla="+- 0 2049 1942"/>
                  <a:gd name="T39" fmla="*/ 2049 h 118"/>
                  <a:gd name="T40" fmla="+- 0 852 837"/>
                  <a:gd name="T41" fmla="*/ T40 w 79"/>
                  <a:gd name="T42" fmla="+- 0 2053 1942"/>
                  <a:gd name="T43" fmla="*/ 2053 h 118"/>
                  <a:gd name="T44" fmla="+- 0 857 837"/>
                  <a:gd name="T45" fmla="*/ T44 w 79"/>
                  <a:gd name="T46" fmla="+- 0 2055 1942"/>
                  <a:gd name="T47" fmla="*/ 2055 h 118"/>
                  <a:gd name="T48" fmla="+- 0 862 837"/>
                  <a:gd name="T49" fmla="*/ T48 w 79"/>
                  <a:gd name="T50" fmla="+- 0 2058 1942"/>
                  <a:gd name="T51" fmla="*/ 2058 h 118"/>
                  <a:gd name="T52" fmla="+- 0 868 837"/>
                  <a:gd name="T53" fmla="*/ T52 w 79"/>
                  <a:gd name="T54" fmla="+- 0 2059 1942"/>
                  <a:gd name="T55" fmla="*/ 2059 h 118"/>
                  <a:gd name="T56" fmla="+- 0 883 837"/>
                  <a:gd name="T57" fmla="*/ T56 w 79"/>
                  <a:gd name="T58" fmla="+- 0 2059 1942"/>
                  <a:gd name="T59" fmla="*/ 2059 h 118"/>
                  <a:gd name="T60" fmla="+- 0 889 837"/>
                  <a:gd name="T61" fmla="*/ T60 w 79"/>
                  <a:gd name="T62" fmla="+- 0 2058 1942"/>
                  <a:gd name="T63" fmla="*/ 2058 h 118"/>
                  <a:gd name="T64" fmla="+- 0 900 837"/>
                  <a:gd name="T65" fmla="*/ T64 w 79"/>
                  <a:gd name="T66" fmla="+- 0 2052 1942"/>
                  <a:gd name="T67" fmla="*/ 2052 h 118"/>
                  <a:gd name="T68" fmla="+- 0 904 837"/>
                  <a:gd name="T69" fmla="*/ T68 w 79"/>
                  <a:gd name="T70" fmla="+- 0 2048 1942"/>
                  <a:gd name="T71" fmla="*/ 2048 h 118"/>
                  <a:gd name="T72" fmla="+- 0 904 837"/>
                  <a:gd name="T73" fmla="*/ T72 w 79"/>
                  <a:gd name="T74" fmla="+- 0 2047 1942"/>
                  <a:gd name="T75" fmla="*/ 2047 h 118"/>
                  <a:gd name="T76" fmla="+- 0 872 837"/>
                  <a:gd name="T77" fmla="*/ T76 w 79"/>
                  <a:gd name="T78" fmla="+- 0 2047 1942"/>
                  <a:gd name="T79" fmla="*/ 2047 h 118"/>
                  <a:gd name="T80" fmla="+- 0 868 837"/>
                  <a:gd name="T81" fmla="*/ T80 w 79"/>
                  <a:gd name="T82" fmla="+- 0 2046 1942"/>
                  <a:gd name="T83" fmla="*/ 2046 h 118"/>
                  <a:gd name="T84" fmla="+- 0 853 837"/>
                  <a:gd name="T85" fmla="*/ T84 w 79"/>
                  <a:gd name="T86" fmla="+- 0 2008 1942"/>
                  <a:gd name="T87" fmla="*/ 2008 h 118"/>
                  <a:gd name="T88" fmla="+- 0 853 837"/>
                  <a:gd name="T89" fmla="*/ T88 w 79"/>
                  <a:gd name="T90" fmla="+- 0 1993 1942"/>
                  <a:gd name="T91" fmla="*/ 1993 h 118"/>
                  <a:gd name="T92" fmla="+- 0 853 837"/>
                  <a:gd name="T93" fmla="*/ T92 w 79"/>
                  <a:gd name="T94" fmla="+- 0 1988 1942"/>
                  <a:gd name="T95" fmla="*/ 1988 h 118"/>
                  <a:gd name="T96" fmla="+- 0 854 837"/>
                  <a:gd name="T97" fmla="*/ T96 w 79"/>
                  <a:gd name="T98" fmla="+- 0 1982 1942"/>
                  <a:gd name="T99" fmla="*/ 1982 h 118"/>
                  <a:gd name="T100" fmla="+- 0 854 837"/>
                  <a:gd name="T101" fmla="*/ T100 w 79"/>
                  <a:gd name="T102" fmla="+- 0 1977 1942"/>
                  <a:gd name="T103" fmla="*/ 1977 h 118"/>
                  <a:gd name="T104" fmla="+- 0 872 837"/>
                  <a:gd name="T105" fmla="*/ T104 w 79"/>
                  <a:gd name="T106" fmla="+- 0 1954 1942"/>
                  <a:gd name="T107" fmla="*/ 1954 h 118"/>
                  <a:gd name="T108" fmla="+- 0 906 837"/>
                  <a:gd name="T109" fmla="*/ T108 w 79"/>
                  <a:gd name="T110" fmla="+- 0 1954 1942"/>
                  <a:gd name="T111" fmla="*/ 1954 h 118"/>
                  <a:gd name="T112" fmla="+- 0 905 837"/>
                  <a:gd name="T113" fmla="*/ T112 w 79"/>
                  <a:gd name="T114" fmla="+- 0 1952 1942"/>
                  <a:gd name="T115" fmla="*/ 1952 h 118"/>
                  <a:gd name="T116" fmla="+- 0 901 837"/>
                  <a:gd name="T117" fmla="*/ T116 w 79"/>
                  <a:gd name="T118" fmla="+- 0 1948 1942"/>
                  <a:gd name="T119" fmla="*/ 1948 h 118"/>
                  <a:gd name="T120" fmla="+- 0 891 837"/>
                  <a:gd name="T121" fmla="*/ T120 w 79"/>
                  <a:gd name="T122" fmla="+- 0 1943 1942"/>
                  <a:gd name="T123" fmla="*/ 1943 h 118"/>
                  <a:gd name="T124" fmla="+- 0 885 837"/>
                  <a:gd name="T125" fmla="*/ T124 w 79"/>
                  <a:gd name="T126" fmla="+- 0 1942 1942"/>
                  <a:gd name="T127" fmla="*/ 19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9" h="118">
                    <a:moveTo>
                      <a:pt x="48" y="0"/>
                    </a:moveTo>
                    <a:lnTo>
                      <a:pt x="33" y="0"/>
                    </a:lnTo>
                    <a:lnTo>
                      <a:pt x="27" y="1"/>
                    </a:lnTo>
                    <a:lnTo>
                      <a:pt x="0" y="50"/>
                    </a:lnTo>
                    <a:lnTo>
                      <a:pt x="0" y="68"/>
                    </a:lnTo>
                    <a:lnTo>
                      <a:pt x="1" y="76"/>
                    </a:lnTo>
                    <a:lnTo>
                      <a:pt x="3" y="91"/>
                    </a:lnTo>
                    <a:lnTo>
                      <a:pt x="5" y="97"/>
                    </a:lnTo>
                    <a:lnTo>
                      <a:pt x="8" y="102"/>
                    </a:lnTo>
                    <a:lnTo>
                      <a:pt x="11" y="107"/>
                    </a:lnTo>
                    <a:lnTo>
                      <a:pt x="15" y="111"/>
                    </a:lnTo>
                    <a:lnTo>
                      <a:pt x="20" y="113"/>
                    </a:lnTo>
                    <a:lnTo>
                      <a:pt x="25" y="116"/>
                    </a:lnTo>
                    <a:lnTo>
                      <a:pt x="31" y="117"/>
                    </a:lnTo>
                    <a:lnTo>
                      <a:pt x="46" y="117"/>
                    </a:lnTo>
                    <a:lnTo>
                      <a:pt x="52" y="116"/>
                    </a:lnTo>
                    <a:lnTo>
                      <a:pt x="63" y="110"/>
                    </a:lnTo>
                    <a:lnTo>
                      <a:pt x="67" y="106"/>
                    </a:lnTo>
                    <a:lnTo>
                      <a:pt x="67" y="105"/>
                    </a:lnTo>
                    <a:lnTo>
                      <a:pt x="35" y="105"/>
                    </a:lnTo>
                    <a:lnTo>
                      <a:pt x="31" y="104"/>
                    </a:lnTo>
                    <a:lnTo>
                      <a:pt x="16" y="66"/>
                    </a:lnTo>
                    <a:lnTo>
                      <a:pt x="16" y="51"/>
                    </a:lnTo>
                    <a:lnTo>
                      <a:pt x="16" y="46"/>
                    </a:lnTo>
                    <a:lnTo>
                      <a:pt x="17" y="40"/>
                    </a:lnTo>
                    <a:lnTo>
                      <a:pt x="17" y="35"/>
                    </a:lnTo>
                    <a:lnTo>
                      <a:pt x="35" y="12"/>
                    </a:lnTo>
                    <a:lnTo>
                      <a:pt x="69" y="12"/>
                    </a:lnTo>
                    <a:lnTo>
                      <a:pt x="68" y="10"/>
                    </a:lnTo>
                    <a:lnTo>
                      <a:pt x="64"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9" name="Freeform 95"/>
              <p:cNvSpPr>
                <a:spLocks/>
              </p:cNvSpPr>
              <p:nvPr/>
            </p:nvSpPr>
            <p:spPr bwMode="auto">
              <a:xfrm>
                <a:off x="837" y="1942"/>
                <a:ext cx="79" cy="118"/>
              </a:xfrm>
              <a:custGeom>
                <a:avLst/>
                <a:gdLst>
                  <a:gd name="T0" fmla="+- 0 906 837"/>
                  <a:gd name="T1" fmla="*/ T0 w 79"/>
                  <a:gd name="T2" fmla="+- 0 1954 1942"/>
                  <a:gd name="T3" fmla="*/ 1954 h 118"/>
                  <a:gd name="T4" fmla="+- 0 880 837"/>
                  <a:gd name="T5" fmla="*/ T4 w 79"/>
                  <a:gd name="T6" fmla="+- 0 1954 1942"/>
                  <a:gd name="T7" fmla="*/ 1954 h 118"/>
                  <a:gd name="T8" fmla="+- 0 882 837"/>
                  <a:gd name="T9" fmla="*/ T8 w 79"/>
                  <a:gd name="T10" fmla="+- 0 1955 1942"/>
                  <a:gd name="T11" fmla="*/ 1955 h 118"/>
                  <a:gd name="T12" fmla="+- 0 884 837"/>
                  <a:gd name="T13" fmla="*/ T12 w 79"/>
                  <a:gd name="T14" fmla="+- 0 1956 1942"/>
                  <a:gd name="T15" fmla="*/ 1956 h 118"/>
                  <a:gd name="T16" fmla="+- 0 900 837"/>
                  <a:gd name="T17" fmla="*/ T16 w 79"/>
                  <a:gd name="T18" fmla="+- 0 1996 1942"/>
                  <a:gd name="T19" fmla="*/ 1996 h 118"/>
                  <a:gd name="T20" fmla="+- 0 900 837"/>
                  <a:gd name="T21" fmla="*/ T20 w 79"/>
                  <a:gd name="T22" fmla="+- 0 2006 1942"/>
                  <a:gd name="T23" fmla="*/ 2006 h 118"/>
                  <a:gd name="T24" fmla="+- 0 879 837"/>
                  <a:gd name="T25" fmla="*/ T24 w 79"/>
                  <a:gd name="T26" fmla="+- 0 2047 1942"/>
                  <a:gd name="T27" fmla="*/ 2047 h 118"/>
                  <a:gd name="T28" fmla="+- 0 904 837"/>
                  <a:gd name="T29" fmla="*/ T28 w 79"/>
                  <a:gd name="T30" fmla="+- 0 2047 1942"/>
                  <a:gd name="T31" fmla="*/ 2047 h 118"/>
                  <a:gd name="T32" fmla="+- 0 916 837"/>
                  <a:gd name="T33" fmla="*/ T32 w 79"/>
                  <a:gd name="T34" fmla="+- 0 2009 1942"/>
                  <a:gd name="T35" fmla="*/ 2009 h 118"/>
                  <a:gd name="T36" fmla="+- 0 916 837"/>
                  <a:gd name="T37" fmla="*/ T36 w 79"/>
                  <a:gd name="T38" fmla="+- 0 1991 1942"/>
                  <a:gd name="T39" fmla="*/ 1991 h 118"/>
                  <a:gd name="T40" fmla="+- 0 915 837"/>
                  <a:gd name="T41" fmla="*/ T40 w 79"/>
                  <a:gd name="T42" fmla="+- 0 1983 1942"/>
                  <a:gd name="T43" fmla="*/ 1983 h 118"/>
                  <a:gd name="T44" fmla="+- 0 914 837"/>
                  <a:gd name="T45" fmla="*/ T44 w 79"/>
                  <a:gd name="T46" fmla="+- 0 1975 1942"/>
                  <a:gd name="T47" fmla="*/ 1975 h 118"/>
                  <a:gd name="T48" fmla="+- 0 913 837"/>
                  <a:gd name="T49" fmla="*/ T48 w 79"/>
                  <a:gd name="T50" fmla="+- 0 1968 1942"/>
                  <a:gd name="T51" fmla="*/ 1968 h 118"/>
                  <a:gd name="T52" fmla="+- 0 911 837"/>
                  <a:gd name="T53" fmla="*/ T52 w 79"/>
                  <a:gd name="T54" fmla="+- 0 1962 1942"/>
                  <a:gd name="T55" fmla="*/ 1962 h 118"/>
                  <a:gd name="T56" fmla="+- 0 906 837"/>
                  <a:gd name="T57" fmla="*/ T56 w 79"/>
                  <a:gd name="T58" fmla="+- 0 1954 1942"/>
                  <a:gd name="T59" fmla="*/ 195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9" h="118">
                    <a:moveTo>
                      <a:pt x="69" y="12"/>
                    </a:moveTo>
                    <a:lnTo>
                      <a:pt x="43" y="12"/>
                    </a:lnTo>
                    <a:lnTo>
                      <a:pt x="45" y="13"/>
                    </a:lnTo>
                    <a:lnTo>
                      <a:pt x="47" y="14"/>
                    </a:lnTo>
                    <a:lnTo>
                      <a:pt x="63" y="54"/>
                    </a:lnTo>
                    <a:lnTo>
                      <a:pt x="63" y="64"/>
                    </a:lnTo>
                    <a:lnTo>
                      <a:pt x="42" y="105"/>
                    </a:lnTo>
                    <a:lnTo>
                      <a:pt x="67" y="105"/>
                    </a:lnTo>
                    <a:lnTo>
                      <a:pt x="79" y="67"/>
                    </a:lnTo>
                    <a:lnTo>
                      <a:pt x="79" y="49"/>
                    </a:lnTo>
                    <a:lnTo>
                      <a:pt x="78" y="41"/>
                    </a:lnTo>
                    <a:lnTo>
                      <a:pt x="77" y="33"/>
                    </a:lnTo>
                    <a:lnTo>
                      <a:pt x="76" y="26"/>
                    </a:lnTo>
                    <a:lnTo>
                      <a:pt x="74"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3" name="Group 90"/>
            <p:cNvGrpSpPr>
              <a:grpSpLocks/>
            </p:cNvGrpSpPr>
            <p:nvPr/>
          </p:nvGrpSpPr>
          <p:grpSpPr bwMode="auto">
            <a:xfrm>
              <a:off x="744" y="2293"/>
              <a:ext cx="82" cy="115"/>
              <a:chOff x="744" y="2293"/>
              <a:chExt cx="82" cy="115"/>
            </a:xfrm>
          </p:grpSpPr>
          <p:sp>
            <p:nvSpPr>
              <p:cNvPr id="3095" name="Freeform 93"/>
              <p:cNvSpPr>
                <a:spLocks/>
              </p:cNvSpPr>
              <p:nvPr/>
            </p:nvSpPr>
            <p:spPr bwMode="auto">
              <a:xfrm>
                <a:off x="744" y="2293"/>
                <a:ext cx="82" cy="115"/>
              </a:xfrm>
              <a:custGeom>
                <a:avLst/>
                <a:gdLst>
                  <a:gd name="T0" fmla="+- 0 809 744"/>
                  <a:gd name="T1" fmla="*/ T0 w 82"/>
                  <a:gd name="T2" fmla="+- 0 2381 2293"/>
                  <a:gd name="T3" fmla="*/ 2381 h 115"/>
                  <a:gd name="T4" fmla="+- 0 795 744"/>
                  <a:gd name="T5" fmla="*/ T4 w 82"/>
                  <a:gd name="T6" fmla="+- 0 2381 2293"/>
                  <a:gd name="T7" fmla="*/ 2381 h 115"/>
                  <a:gd name="T8" fmla="+- 0 795 744"/>
                  <a:gd name="T9" fmla="*/ T8 w 82"/>
                  <a:gd name="T10" fmla="+- 0 2406 2293"/>
                  <a:gd name="T11" fmla="*/ 2406 h 115"/>
                  <a:gd name="T12" fmla="+- 0 796 744"/>
                  <a:gd name="T13" fmla="*/ T12 w 82"/>
                  <a:gd name="T14" fmla="+- 0 2407 2293"/>
                  <a:gd name="T15" fmla="*/ 2407 h 115"/>
                  <a:gd name="T16" fmla="+- 0 797 744"/>
                  <a:gd name="T17" fmla="*/ T16 w 82"/>
                  <a:gd name="T18" fmla="+- 0 2407 2293"/>
                  <a:gd name="T19" fmla="*/ 2407 h 115"/>
                  <a:gd name="T20" fmla="+- 0 797 744"/>
                  <a:gd name="T21" fmla="*/ T20 w 82"/>
                  <a:gd name="T22" fmla="+- 0 2408 2293"/>
                  <a:gd name="T23" fmla="*/ 2408 h 115"/>
                  <a:gd name="T24" fmla="+- 0 798 744"/>
                  <a:gd name="T25" fmla="*/ T24 w 82"/>
                  <a:gd name="T26" fmla="+- 0 2408 2293"/>
                  <a:gd name="T27" fmla="*/ 2408 h 115"/>
                  <a:gd name="T28" fmla="+- 0 799 744"/>
                  <a:gd name="T29" fmla="*/ T28 w 82"/>
                  <a:gd name="T30" fmla="+- 0 2408 2293"/>
                  <a:gd name="T31" fmla="*/ 2408 h 115"/>
                  <a:gd name="T32" fmla="+- 0 801 744"/>
                  <a:gd name="T33" fmla="*/ T32 w 82"/>
                  <a:gd name="T34" fmla="+- 0 2408 2293"/>
                  <a:gd name="T35" fmla="*/ 2408 h 115"/>
                  <a:gd name="T36" fmla="+- 0 803 744"/>
                  <a:gd name="T37" fmla="*/ T36 w 82"/>
                  <a:gd name="T38" fmla="+- 0 2408 2293"/>
                  <a:gd name="T39" fmla="*/ 2408 h 115"/>
                  <a:gd name="T40" fmla="+- 0 808 744"/>
                  <a:gd name="T41" fmla="*/ T40 w 82"/>
                  <a:gd name="T42" fmla="+- 0 2407 2293"/>
                  <a:gd name="T43" fmla="*/ 2407 h 115"/>
                  <a:gd name="T44" fmla="+- 0 808 744"/>
                  <a:gd name="T45" fmla="*/ T44 w 82"/>
                  <a:gd name="T46" fmla="+- 0 2407 2293"/>
                  <a:gd name="T47" fmla="*/ 2407 h 115"/>
                  <a:gd name="T48" fmla="+- 0 809 744"/>
                  <a:gd name="T49" fmla="*/ T48 w 82"/>
                  <a:gd name="T50" fmla="+- 0 2407 2293"/>
                  <a:gd name="T51" fmla="*/ 2407 h 115"/>
                  <a:gd name="T52" fmla="+- 0 809 744"/>
                  <a:gd name="T53" fmla="*/ T52 w 82"/>
                  <a:gd name="T54" fmla="+- 0 2406 2293"/>
                  <a:gd name="T55" fmla="*/ 2406 h 115"/>
                  <a:gd name="T56" fmla="+- 0 809 744"/>
                  <a:gd name="T57" fmla="*/ T56 w 82"/>
                  <a:gd name="T58" fmla="+- 0 2406 2293"/>
                  <a:gd name="T59" fmla="*/ 2406 h 115"/>
                  <a:gd name="T60" fmla="+- 0 809 744"/>
                  <a:gd name="T61" fmla="*/ T60 w 82"/>
                  <a:gd name="T62" fmla="+- 0 2381 2293"/>
                  <a:gd name="T63" fmla="*/ 2381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2" h="115">
                    <a:moveTo>
                      <a:pt x="65" y="88"/>
                    </a:moveTo>
                    <a:lnTo>
                      <a:pt x="51" y="88"/>
                    </a:lnTo>
                    <a:lnTo>
                      <a:pt x="51" y="113"/>
                    </a:lnTo>
                    <a:lnTo>
                      <a:pt x="52" y="114"/>
                    </a:lnTo>
                    <a:lnTo>
                      <a:pt x="53" y="114"/>
                    </a:lnTo>
                    <a:lnTo>
                      <a:pt x="53" y="115"/>
                    </a:lnTo>
                    <a:lnTo>
                      <a:pt x="54" y="115"/>
                    </a:lnTo>
                    <a:lnTo>
                      <a:pt x="55" y="115"/>
                    </a:lnTo>
                    <a:lnTo>
                      <a:pt x="57" y="115"/>
                    </a:lnTo>
                    <a:lnTo>
                      <a:pt x="59" y="115"/>
                    </a:lnTo>
                    <a:lnTo>
                      <a:pt x="64" y="114"/>
                    </a:lnTo>
                    <a:lnTo>
                      <a:pt x="65" y="114"/>
                    </a:lnTo>
                    <a:lnTo>
                      <a:pt x="65" y="113"/>
                    </a:lnTo>
                    <a:lnTo>
                      <a:pt x="65" y="8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6" name="Freeform 92"/>
              <p:cNvSpPr>
                <a:spLocks/>
              </p:cNvSpPr>
              <p:nvPr/>
            </p:nvSpPr>
            <p:spPr bwMode="auto">
              <a:xfrm>
                <a:off x="744" y="2293"/>
                <a:ext cx="82" cy="115"/>
              </a:xfrm>
              <a:custGeom>
                <a:avLst/>
                <a:gdLst>
                  <a:gd name="T0" fmla="+- 0 800 744"/>
                  <a:gd name="T1" fmla="*/ T0 w 82"/>
                  <a:gd name="T2" fmla="+- 0 2293 2293"/>
                  <a:gd name="T3" fmla="*/ 2293 h 115"/>
                  <a:gd name="T4" fmla="+- 0 796 744"/>
                  <a:gd name="T5" fmla="*/ T4 w 82"/>
                  <a:gd name="T6" fmla="+- 0 2293 2293"/>
                  <a:gd name="T7" fmla="*/ 2293 h 115"/>
                  <a:gd name="T8" fmla="+- 0 795 744"/>
                  <a:gd name="T9" fmla="*/ T8 w 82"/>
                  <a:gd name="T10" fmla="+- 0 2293 2293"/>
                  <a:gd name="T11" fmla="*/ 2293 h 115"/>
                  <a:gd name="T12" fmla="+- 0 746 744"/>
                  <a:gd name="T13" fmla="*/ T12 w 82"/>
                  <a:gd name="T14" fmla="+- 0 2365 2293"/>
                  <a:gd name="T15" fmla="*/ 2365 h 115"/>
                  <a:gd name="T16" fmla="+- 0 744 744"/>
                  <a:gd name="T17" fmla="*/ T16 w 82"/>
                  <a:gd name="T18" fmla="+- 0 2369 2293"/>
                  <a:gd name="T19" fmla="*/ 2369 h 115"/>
                  <a:gd name="T20" fmla="+- 0 744 744"/>
                  <a:gd name="T21" fmla="*/ T20 w 82"/>
                  <a:gd name="T22" fmla="+- 0 2370 2293"/>
                  <a:gd name="T23" fmla="*/ 2370 h 115"/>
                  <a:gd name="T24" fmla="+- 0 744 744"/>
                  <a:gd name="T25" fmla="*/ T24 w 82"/>
                  <a:gd name="T26" fmla="+- 0 2371 2293"/>
                  <a:gd name="T27" fmla="*/ 2371 h 115"/>
                  <a:gd name="T28" fmla="+- 0 744 744"/>
                  <a:gd name="T29" fmla="*/ T28 w 82"/>
                  <a:gd name="T30" fmla="+- 0 2372 2293"/>
                  <a:gd name="T31" fmla="*/ 2372 h 115"/>
                  <a:gd name="T32" fmla="+- 0 744 744"/>
                  <a:gd name="T33" fmla="*/ T32 w 82"/>
                  <a:gd name="T34" fmla="+- 0 2372 2293"/>
                  <a:gd name="T35" fmla="*/ 2372 h 115"/>
                  <a:gd name="T36" fmla="+- 0 745 744"/>
                  <a:gd name="T37" fmla="*/ T36 w 82"/>
                  <a:gd name="T38" fmla="+- 0 2380 2293"/>
                  <a:gd name="T39" fmla="*/ 2380 h 115"/>
                  <a:gd name="T40" fmla="+- 0 745 744"/>
                  <a:gd name="T41" fmla="*/ T40 w 82"/>
                  <a:gd name="T42" fmla="+- 0 2380 2293"/>
                  <a:gd name="T43" fmla="*/ 2380 h 115"/>
                  <a:gd name="T44" fmla="+- 0 746 744"/>
                  <a:gd name="T45" fmla="*/ T44 w 82"/>
                  <a:gd name="T46" fmla="+- 0 2381 2293"/>
                  <a:gd name="T47" fmla="*/ 2381 h 115"/>
                  <a:gd name="T48" fmla="+- 0 747 744"/>
                  <a:gd name="T49" fmla="*/ T48 w 82"/>
                  <a:gd name="T50" fmla="+- 0 2381 2293"/>
                  <a:gd name="T51" fmla="*/ 2381 h 115"/>
                  <a:gd name="T52" fmla="+- 0 747 744"/>
                  <a:gd name="T53" fmla="*/ T52 w 82"/>
                  <a:gd name="T54" fmla="+- 0 2381 2293"/>
                  <a:gd name="T55" fmla="*/ 2381 h 115"/>
                  <a:gd name="T56" fmla="+- 0 823 744"/>
                  <a:gd name="T57" fmla="*/ T56 w 82"/>
                  <a:gd name="T58" fmla="+- 0 2381 2293"/>
                  <a:gd name="T59" fmla="*/ 2381 h 115"/>
                  <a:gd name="T60" fmla="+- 0 824 744"/>
                  <a:gd name="T61" fmla="*/ T60 w 82"/>
                  <a:gd name="T62" fmla="+- 0 2381 2293"/>
                  <a:gd name="T63" fmla="*/ 2381 h 115"/>
                  <a:gd name="T64" fmla="+- 0 825 744"/>
                  <a:gd name="T65" fmla="*/ T64 w 82"/>
                  <a:gd name="T66" fmla="+- 0 2378 2293"/>
                  <a:gd name="T67" fmla="*/ 2378 h 115"/>
                  <a:gd name="T68" fmla="+- 0 826 744"/>
                  <a:gd name="T69" fmla="*/ T68 w 82"/>
                  <a:gd name="T70" fmla="+- 0 2377 2293"/>
                  <a:gd name="T71" fmla="*/ 2377 h 115"/>
                  <a:gd name="T72" fmla="+- 0 826 744"/>
                  <a:gd name="T73" fmla="*/ T72 w 82"/>
                  <a:gd name="T74" fmla="+- 0 2373 2293"/>
                  <a:gd name="T75" fmla="*/ 2373 h 115"/>
                  <a:gd name="T76" fmla="+- 0 825 744"/>
                  <a:gd name="T77" fmla="*/ T76 w 82"/>
                  <a:gd name="T78" fmla="+- 0 2371 2293"/>
                  <a:gd name="T79" fmla="*/ 2371 h 115"/>
                  <a:gd name="T80" fmla="+- 0 825 744"/>
                  <a:gd name="T81" fmla="*/ T80 w 82"/>
                  <a:gd name="T82" fmla="+- 0 2370 2293"/>
                  <a:gd name="T83" fmla="*/ 2370 h 115"/>
                  <a:gd name="T84" fmla="+- 0 824 744"/>
                  <a:gd name="T85" fmla="*/ T84 w 82"/>
                  <a:gd name="T86" fmla="+- 0 2369 2293"/>
                  <a:gd name="T87" fmla="*/ 2369 h 115"/>
                  <a:gd name="T88" fmla="+- 0 823 744"/>
                  <a:gd name="T89" fmla="*/ T88 w 82"/>
                  <a:gd name="T90" fmla="+- 0 2369 2293"/>
                  <a:gd name="T91" fmla="*/ 2369 h 115"/>
                  <a:gd name="T92" fmla="+- 0 758 744"/>
                  <a:gd name="T93" fmla="*/ T92 w 82"/>
                  <a:gd name="T94" fmla="+- 0 2369 2293"/>
                  <a:gd name="T95" fmla="*/ 2369 h 115"/>
                  <a:gd name="T96" fmla="+- 0 795 744"/>
                  <a:gd name="T97" fmla="*/ T96 w 82"/>
                  <a:gd name="T98" fmla="+- 0 2306 2293"/>
                  <a:gd name="T99" fmla="*/ 2306 h 115"/>
                  <a:gd name="T100" fmla="+- 0 809 744"/>
                  <a:gd name="T101" fmla="*/ T100 w 82"/>
                  <a:gd name="T102" fmla="+- 0 2306 2293"/>
                  <a:gd name="T103" fmla="*/ 2306 h 115"/>
                  <a:gd name="T104" fmla="+- 0 809 744"/>
                  <a:gd name="T105" fmla="*/ T104 w 82"/>
                  <a:gd name="T106" fmla="+- 0 2296 2293"/>
                  <a:gd name="T107" fmla="*/ 2296 h 115"/>
                  <a:gd name="T108" fmla="+- 0 802 744"/>
                  <a:gd name="T109" fmla="*/ T108 w 82"/>
                  <a:gd name="T110" fmla="+- 0 2293 2293"/>
                  <a:gd name="T111" fmla="*/ 2293 h 115"/>
                  <a:gd name="T112" fmla="+- 0 800 744"/>
                  <a:gd name="T113" fmla="*/ T112 w 82"/>
                  <a:gd name="T114" fmla="+- 0 2293 2293"/>
                  <a:gd name="T115" fmla="*/ 2293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82" h="115">
                    <a:moveTo>
                      <a:pt x="56" y="0"/>
                    </a:moveTo>
                    <a:lnTo>
                      <a:pt x="52" y="0"/>
                    </a:lnTo>
                    <a:lnTo>
                      <a:pt x="51" y="0"/>
                    </a:lnTo>
                    <a:lnTo>
                      <a:pt x="2" y="72"/>
                    </a:lnTo>
                    <a:lnTo>
                      <a:pt x="0" y="76"/>
                    </a:lnTo>
                    <a:lnTo>
                      <a:pt x="0" y="77"/>
                    </a:lnTo>
                    <a:lnTo>
                      <a:pt x="0" y="78"/>
                    </a:lnTo>
                    <a:lnTo>
                      <a:pt x="0" y="79"/>
                    </a:lnTo>
                    <a:lnTo>
                      <a:pt x="1" y="87"/>
                    </a:lnTo>
                    <a:lnTo>
                      <a:pt x="2" y="88"/>
                    </a:lnTo>
                    <a:lnTo>
                      <a:pt x="3" y="88"/>
                    </a:lnTo>
                    <a:lnTo>
                      <a:pt x="79" y="88"/>
                    </a:lnTo>
                    <a:lnTo>
                      <a:pt x="80" y="88"/>
                    </a:lnTo>
                    <a:lnTo>
                      <a:pt x="81" y="85"/>
                    </a:lnTo>
                    <a:lnTo>
                      <a:pt x="82" y="84"/>
                    </a:lnTo>
                    <a:lnTo>
                      <a:pt x="82" y="80"/>
                    </a:lnTo>
                    <a:lnTo>
                      <a:pt x="81" y="78"/>
                    </a:lnTo>
                    <a:lnTo>
                      <a:pt x="81" y="77"/>
                    </a:lnTo>
                    <a:lnTo>
                      <a:pt x="80" y="76"/>
                    </a:lnTo>
                    <a:lnTo>
                      <a:pt x="79" y="76"/>
                    </a:lnTo>
                    <a:lnTo>
                      <a:pt x="14" y="76"/>
                    </a:lnTo>
                    <a:lnTo>
                      <a:pt x="51" y="13"/>
                    </a:lnTo>
                    <a:lnTo>
                      <a:pt x="65" y="13"/>
                    </a:lnTo>
                    <a:lnTo>
                      <a:pt x="65" y="3"/>
                    </a:lnTo>
                    <a:lnTo>
                      <a:pt x="58" y="0"/>
                    </a:lnTo>
                    <a:lnTo>
                      <a:pt x="5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7" name="Freeform 91"/>
              <p:cNvSpPr>
                <a:spLocks/>
              </p:cNvSpPr>
              <p:nvPr/>
            </p:nvSpPr>
            <p:spPr bwMode="auto">
              <a:xfrm>
                <a:off x="744" y="2293"/>
                <a:ext cx="82" cy="115"/>
              </a:xfrm>
              <a:custGeom>
                <a:avLst/>
                <a:gdLst>
                  <a:gd name="T0" fmla="+- 0 809 744"/>
                  <a:gd name="T1" fmla="*/ T0 w 82"/>
                  <a:gd name="T2" fmla="+- 0 2306 2293"/>
                  <a:gd name="T3" fmla="*/ 2306 h 115"/>
                  <a:gd name="T4" fmla="+- 0 795 744"/>
                  <a:gd name="T5" fmla="*/ T4 w 82"/>
                  <a:gd name="T6" fmla="+- 0 2306 2293"/>
                  <a:gd name="T7" fmla="*/ 2306 h 115"/>
                  <a:gd name="T8" fmla="+- 0 795 744"/>
                  <a:gd name="T9" fmla="*/ T8 w 82"/>
                  <a:gd name="T10" fmla="+- 0 2369 2293"/>
                  <a:gd name="T11" fmla="*/ 2369 h 115"/>
                  <a:gd name="T12" fmla="+- 0 809 744"/>
                  <a:gd name="T13" fmla="*/ T12 w 82"/>
                  <a:gd name="T14" fmla="+- 0 2369 2293"/>
                  <a:gd name="T15" fmla="*/ 2369 h 115"/>
                  <a:gd name="T16" fmla="+- 0 809 744"/>
                  <a:gd name="T17" fmla="*/ T16 w 82"/>
                  <a:gd name="T18" fmla="+- 0 2306 2293"/>
                  <a:gd name="T19" fmla="*/ 2306 h 115"/>
                </a:gdLst>
                <a:ahLst/>
                <a:cxnLst>
                  <a:cxn ang="0">
                    <a:pos x="T1" y="T3"/>
                  </a:cxn>
                  <a:cxn ang="0">
                    <a:pos x="T5" y="T7"/>
                  </a:cxn>
                  <a:cxn ang="0">
                    <a:pos x="T9" y="T11"/>
                  </a:cxn>
                  <a:cxn ang="0">
                    <a:pos x="T13" y="T15"/>
                  </a:cxn>
                  <a:cxn ang="0">
                    <a:pos x="T17" y="T19"/>
                  </a:cxn>
                </a:cxnLst>
                <a:rect l="0" t="0" r="r" b="b"/>
                <a:pathLst>
                  <a:path w="82" h="115">
                    <a:moveTo>
                      <a:pt x="65" y="13"/>
                    </a:moveTo>
                    <a:lnTo>
                      <a:pt x="51" y="13"/>
                    </a:lnTo>
                    <a:lnTo>
                      <a:pt x="51" y="76"/>
                    </a:lnTo>
                    <a:lnTo>
                      <a:pt x="65" y="76"/>
                    </a:lnTo>
                    <a:lnTo>
                      <a:pt x="65"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4" name="Group 87"/>
            <p:cNvGrpSpPr>
              <a:grpSpLocks/>
            </p:cNvGrpSpPr>
            <p:nvPr/>
          </p:nvGrpSpPr>
          <p:grpSpPr bwMode="auto">
            <a:xfrm>
              <a:off x="837" y="2292"/>
              <a:ext cx="79" cy="118"/>
              <a:chOff x="837" y="2292"/>
              <a:chExt cx="79" cy="118"/>
            </a:xfrm>
          </p:grpSpPr>
          <p:sp>
            <p:nvSpPr>
              <p:cNvPr id="3093" name="Freeform 89"/>
              <p:cNvSpPr>
                <a:spLocks/>
              </p:cNvSpPr>
              <p:nvPr/>
            </p:nvSpPr>
            <p:spPr bwMode="auto">
              <a:xfrm>
                <a:off x="837" y="2292"/>
                <a:ext cx="79" cy="118"/>
              </a:xfrm>
              <a:custGeom>
                <a:avLst/>
                <a:gdLst>
                  <a:gd name="T0" fmla="+- 0 885 837"/>
                  <a:gd name="T1" fmla="*/ T0 w 79"/>
                  <a:gd name="T2" fmla="+- 0 2292 2292"/>
                  <a:gd name="T3" fmla="*/ 2292 h 118"/>
                  <a:gd name="T4" fmla="+- 0 870 837"/>
                  <a:gd name="T5" fmla="*/ T4 w 79"/>
                  <a:gd name="T6" fmla="+- 0 2292 2292"/>
                  <a:gd name="T7" fmla="*/ 2292 h 118"/>
                  <a:gd name="T8" fmla="+- 0 864 837"/>
                  <a:gd name="T9" fmla="*/ T8 w 79"/>
                  <a:gd name="T10" fmla="+- 0 2293 2292"/>
                  <a:gd name="T11" fmla="*/ 2293 h 118"/>
                  <a:gd name="T12" fmla="+- 0 837 837"/>
                  <a:gd name="T13" fmla="*/ T12 w 79"/>
                  <a:gd name="T14" fmla="+- 0 2342 2292"/>
                  <a:gd name="T15" fmla="*/ 2342 h 118"/>
                  <a:gd name="T16" fmla="+- 0 837 837"/>
                  <a:gd name="T17" fmla="*/ T16 w 79"/>
                  <a:gd name="T18" fmla="+- 0 2360 2292"/>
                  <a:gd name="T19" fmla="*/ 2360 h 118"/>
                  <a:gd name="T20" fmla="+- 0 868 837"/>
                  <a:gd name="T21" fmla="*/ T20 w 79"/>
                  <a:gd name="T22" fmla="+- 0 2409 2292"/>
                  <a:gd name="T23" fmla="*/ 2409 h 118"/>
                  <a:gd name="T24" fmla="+- 0 883 837"/>
                  <a:gd name="T25" fmla="*/ T24 w 79"/>
                  <a:gd name="T26" fmla="+- 0 2409 2292"/>
                  <a:gd name="T27" fmla="*/ 2409 h 118"/>
                  <a:gd name="T28" fmla="+- 0 889 837"/>
                  <a:gd name="T29" fmla="*/ T28 w 79"/>
                  <a:gd name="T30" fmla="+- 0 2408 2292"/>
                  <a:gd name="T31" fmla="*/ 2408 h 118"/>
                  <a:gd name="T32" fmla="+- 0 900 837"/>
                  <a:gd name="T33" fmla="*/ T32 w 79"/>
                  <a:gd name="T34" fmla="+- 0 2402 2292"/>
                  <a:gd name="T35" fmla="*/ 2402 h 118"/>
                  <a:gd name="T36" fmla="+- 0 904 837"/>
                  <a:gd name="T37" fmla="*/ T36 w 79"/>
                  <a:gd name="T38" fmla="+- 0 2398 2292"/>
                  <a:gd name="T39" fmla="*/ 2398 h 118"/>
                  <a:gd name="T40" fmla="+- 0 904 837"/>
                  <a:gd name="T41" fmla="*/ T40 w 79"/>
                  <a:gd name="T42" fmla="+- 0 2397 2292"/>
                  <a:gd name="T43" fmla="*/ 2397 h 118"/>
                  <a:gd name="T44" fmla="+- 0 872 837"/>
                  <a:gd name="T45" fmla="*/ T44 w 79"/>
                  <a:gd name="T46" fmla="+- 0 2397 2292"/>
                  <a:gd name="T47" fmla="*/ 2397 h 118"/>
                  <a:gd name="T48" fmla="+- 0 868 837"/>
                  <a:gd name="T49" fmla="*/ T48 w 79"/>
                  <a:gd name="T50" fmla="+- 0 2396 2292"/>
                  <a:gd name="T51" fmla="*/ 2396 h 118"/>
                  <a:gd name="T52" fmla="+- 0 853 837"/>
                  <a:gd name="T53" fmla="*/ T52 w 79"/>
                  <a:gd name="T54" fmla="+- 0 2358 2292"/>
                  <a:gd name="T55" fmla="*/ 2358 h 118"/>
                  <a:gd name="T56" fmla="+- 0 853 837"/>
                  <a:gd name="T57" fmla="*/ T56 w 79"/>
                  <a:gd name="T58" fmla="+- 0 2343 2292"/>
                  <a:gd name="T59" fmla="*/ 2343 h 118"/>
                  <a:gd name="T60" fmla="+- 0 853 837"/>
                  <a:gd name="T61" fmla="*/ T60 w 79"/>
                  <a:gd name="T62" fmla="+- 0 2337 2292"/>
                  <a:gd name="T63" fmla="*/ 2337 h 118"/>
                  <a:gd name="T64" fmla="+- 0 854 837"/>
                  <a:gd name="T65" fmla="*/ T64 w 79"/>
                  <a:gd name="T66" fmla="+- 0 2332 2292"/>
                  <a:gd name="T67" fmla="*/ 2332 h 118"/>
                  <a:gd name="T68" fmla="+- 0 854 837"/>
                  <a:gd name="T69" fmla="*/ T68 w 79"/>
                  <a:gd name="T70" fmla="+- 0 2326 2292"/>
                  <a:gd name="T71" fmla="*/ 2326 h 118"/>
                  <a:gd name="T72" fmla="+- 0 872 837"/>
                  <a:gd name="T73" fmla="*/ T72 w 79"/>
                  <a:gd name="T74" fmla="+- 0 2304 2292"/>
                  <a:gd name="T75" fmla="*/ 2304 h 118"/>
                  <a:gd name="T76" fmla="+- 0 906 837"/>
                  <a:gd name="T77" fmla="*/ T76 w 79"/>
                  <a:gd name="T78" fmla="+- 0 2304 2292"/>
                  <a:gd name="T79" fmla="*/ 2304 h 118"/>
                  <a:gd name="T80" fmla="+- 0 905 837"/>
                  <a:gd name="T81" fmla="*/ T80 w 79"/>
                  <a:gd name="T82" fmla="+- 0 2302 2292"/>
                  <a:gd name="T83" fmla="*/ 2302 h 118"/>
                  <a:gd name="T84" fmla="+- 0 901 837"/>
                  <a:gd name="T85" fmla="*/ T84 w 79"/>
                  <a:gd name="T86" fmla="+- 0 2298 2292"/>
                  <a:gd name="T87" fmla="*/ 2298 h 118"/>
                  <a:gd name="T88" fmla="+- 0 891 837"/>
                  <a:gd name="T89" fmla="*/ T88 w 79"/>
                  <a:gd name="T90" fmla="+- 0 2293 2292"/>
                  <a:gd name="T91" fmla="*/ 2293 h 118"/>
                  <a:gd name="T92" fmla="+- 0 885 837"/>
                  <a:gd name="T93" fmla="*/ T92 w 79"/>
                  <a:gd name="T94" fmla="+- 0 2292 2292"/>
                  <a:gd name="T95" fmla="*/ 229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9" h="118">
                    <a:moveTo>
                      <a:pt x="48" y="0"/>
                    </a:moveTo>
                    <a:lnTo>
                      <a:pt x="33" y="0"/>
                    </a:lnTo>
                    <a:lnTo>
                      <a:pt x="27" y="1"/>
                    </a:lnTo>
                    <a:lnTo>
                      <a:pt x="0" y="50"/>
                    </a:lnTo>
                    <a:lnTo>
                      <a:pt x="0" y="68"/>
                    </a:lnTo>
                    <a:lnTo>
                      <a:pt x="31" y="117"/>
                    </a:lnTo>
                    <a:lnTo>
                      <a:pt x="46" y="117"/>
                    </a:lnTo>
                    <a:lnTo>
                      <a:pt x="52" y="116"/>
                    </a:lnTo>
                    <a:lnTo>
                      <a:pt x="63" y="110"/>
                    </a:lnTo>
                    <a:lnTo>
                      <a:pt x="67" y="106"/>
                    </a:lnTo>
                    <a:lnTo>
                      <a:pt x="67" y="105"/>
                    </a:lnTo>
                    <a:lnTo>
                      <a:pt x="35" y="105"/>
                    </a:lnTo>
                    <a:lnTo>
                      <a:pt x="31" y="104"/>
                    </a:lnTo>
                    <a:lnTo>
                      <a:pt x="16" y="66"/>
                    </a:lnTo>
                    <a:lnTo>
                      <a:pt x="16" y="51"/>
                    </a:lnTo>
                    <a:lnTo>
                      <a:pt x="16" y="45"/>
                    </a:lnTo>
                    <a:lnTo>
                      <a:pt x="17" y="40"/>
                    </a:lnTo>
                    <a:lnTo>
                      <a:pt x="17" y="34"/>
                    </a:lnTo>
                    <a:lnTo>
                      <a:pt x="35" y="12"/>
                    </a:lnTo>
                    <a:lnTo>
                      <a:pt x="69" y="12"/>
                    </a:lnTo>
                    <a:lnTo>
                      <a:pt x="68" y="10"/>
                    </a:lnTo>
                    <a:lnTo>
                      <a:pt x="64"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4" name="Freeform 88"/>
              <p:cNvSpPr>
                <a:spLocks/>
              </p:cNvSpPr>
              <p:nvPr/>
            </p:nvSpPr>
            <p:spPr bwMode="auto">
              <a:xfrm>
                <a:off x="837" y="2292"/>
                <a:ext cx="79" cy="118"/>
              </a:xfrm>
              <a:custGeom>
                <a:avLst/>
                <a:gdLst>
                  <a:gd name="T0" fmla="+- 0 906 837"/>
                  <a:gd name="T1" fmla="*/ T0 w 79"/>
                  <a:gd name="T2" fmla="+- 0 2304 2292"/>
                  <a:gd name="T3" fmla="*/ 2304 h 118"/>
                  <a:gd name="T4" fmla="+- 0 880 837"/>
                  <a:gd name="T5" fmla="*/ T4 w 79"/>
                  <a:gd name="T6" fmla="+- 0 2304 2292"/>
                  <a:gd name="T7" fmla="*/ 2304 h 118"/>
                  <a:gd name="T8" fmla="+- 0 882 837"/>
                  <a:gd name="T9" fmla="*/ T8 w 79"/>
                  <a:gd name="T10" fmla="+- 0 2305 2292"/>
                  <a:gd name="T11" fmla="*/ 2305 h 118"/>
                  <a:gd name="T12" fmla="+- 0 887 837"/>
                  <a:gd name="T13" fmla="*/ T12 w 79"/>
                  <a:gd name="T14" fmla="+- 0 2306 2292"/>
                  <a:gd name="T15" fmla="*/ 2306 h 118"/>
                  <a:gd name="T16" fmla="+- 0 889 837"/>
                  <a:gd name="T17" fmla="*/ T16 w 79"/>
                  <a:gd name="T18" fmla="+- 0 2307 2292"/>
                  <a:gd name="T19" fmla="*/ 2307 h 118"/>
                  <a:gd name="T20" fmla="+- 0 890 837"/>
                  <a:gd name="T21" fmla="*/ T20 w 79"/>
                  <a:gd name="T22" fmla="+- 0 2309 2292"/>
                  <a:gd name="T23" fmla="*/ 2309 h 118"/>
                  <a:gd name="T24" fmla="+- 0 892 837"/>
                  <a:gd name="T25" fmla="*/ T24 w 79"/>
                  <a:gd name="T26" fmla="+- 0 2311 2292"/>
                  <a:gd name="T27" fmla="*/ 2311 h 118"/>
                  <a:gd name="T28" fmla="+- 0 900 837"/>
                  <a:gd name="T29" fmla="*/ T28 w 79"/>
                  <a:gd name="T30" fmla="+- 0 2346 2292"/>
                  <a:gd name="T31" fmla="*/ 2346 h 118"/>
                  <a:gd name="T32" fmla="+- 0 900 837"/>
                  <a:gd name="T33" fmla="*/ T32 w 79"/>
                  <a:gd name="T34" fmla="+- 0 2355 2292"/>
                  <a:gd name="T35" fmla="*/ 2355 h 118"/>
                  <a:gd name="T36" fmla="+- 0 879 837"/>
                  <a:gd name="T37" fmla="*/ T36 w 79"/>
                  <a:gd name="T38" fmla="+- 0 2397 2292"/>
                  <a:gd name="T39" fmla="*/ 2397 h 118"/>
                  <a:gd name="T40" fmla="+- 0 904 837"/>
                  <a:gd name="T41" fmla="*/ T40 w 79"/>
                  <a:gd name="T42" fmla="+- 0 2397 2292"/>
                  <a:gd name="T43" fmla="*/ 2397 h 118"/>
                  <a:gd name="T44" fmla="+- 0 916 837"/>
                  <a:gd name="T45" fmla="*/ T44 w 79"/>
                  <a:gd name="T46" fmla="+- 0 2359 2292"/>
                  <a:gd name="T47" fmla="*/ 2359 h 118"/>
                  <a:gd name="T48" fmla="+- 0 916 837"/>
                  <a:gd name="T49" fmla="*/ T48 w 79"/>
                  <a:gd name="T50" fmla="+- 0 2340 2292"/>
                  <a:gd name="T51" fmla="*/ 2340 h 118"/>
                  <a:gd name="T52" fmla="+- 0 915 837"/>
                  <a:gd name="T53" fmla="*/ T52 w 79"/>
                  <a:gd name="T54" fmla="+- 0 2333 2292"/>
                  <a:gd name="T55" fmla="*/ 2333 h 118"/>
                  <a:gd name="T56" fmla="+- 0 914 837"/>
                  <a:gd name="T57" fmla="*/ T56 w 79"/>
                  <a:gd name="T58" fmla="+- 0 2325 2292"/>
                  <a:gd name="T59" fmla="*/ 2325 h 118"/>
                  <a:gd name="T60" fmla="+- 0 913 837"/>
                  <a:gd name="T61" fmla="*/ T60 w 79"/>
                  <a:gd name="T62" fmla="+- 0 2318 2292"/>
                  <a:gd name="T63" fmla="*/ 2318 h 118"/>
                  <a:gd name="T64" fmla="+- 0 911 837"/>
                  <a:gd name="T65" fmla="*/ T64 w 79"/>
                  <a:gd name="T66" fmla="+- 0 2312 2292"/>
                  <a:gd name="T67" fmla="*/ 2312 h 118"/>
                  <a:gd name="T68" fmla="+- 0 908 837"/>
                  <a:gd name="T69" fmla="*/ T68 w 79"/>
                  <a:gd name="T70" fmla="+- 0 2307 2292"/>
                  <a:gd name="T71" fmla="*/ 2307 h 118"/>
                  <a:gd name="T72" fmla="+- 0 906 837"/>
                  <a:gd name="T73" fmla="*/ T72 w 79"/>
                  <a:gd name="T74" fmla="+- 0 2304 2292"/>
                  <a:gd name="T75" fmla="*/ 230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9" h="118">
                    <a:moveTo>
                      <a:pt x="69" y="12"/>
                    </a:moveTo>
                    <a:lnTo>
                      <a:pt x="43" y="12"/>
                    </a:lnTo>
                    <a:lnTo>
                      <a:pt x="45" y="13"/>
                    </a:lnTo>
                    <a:lnTo>
                      <a:pt x="50" y="14"/>
                    </a:lnTo>
                    <a:lnTo>
                      <a:pt x="52" y="15"/>
                    </a:lnTo>
                    <a:lnTo>
                      <a:pt x="53" y="17"/>
                    </a:lnTo>
                    <a:lnTo>
                      <a:pt x="55" y="19"/>
                    </a:lnTo>
                    <a:lnTo>
                      <a:pt x="63" y="54"/>
                    </a:lnTo>
                    <a:lnTo>
                      <a:pt x="63" y="63"/>
                    </a:lnTo>
                    <a:lnTo>
                      <a:pt x="42" y="105"/>
                    </a:lnTo>
                    <a:lnTo>
                      <a:pt x="67" y="105"/>
                    </a:lnTo>
                    <a:lnTo>
                      <a:pt x="79" y="67"/>
                    </a:lnTo>
                    <a:lnTo>
                      <a:pt x="79" y="48"/>
                    </a:lnTo>
                    <a:lnTo>
                      <a:pt x="78" y="41"/>
                    </a:lnTo>
                    <a:lnTo>
                      <a:pt x="77" y="33"/>
                    </a:lnTo>
                    <a:lnTo>
                      <a:pt x="76" y="26"/>
                    </a:lnTo>
                    <a:lnTo>
                      <a:pt x="74" y="20"/>
                    </a:lnTo>
                    <a:lnTo>
                      <a:pt x="71" y="15"/>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5" name="Group 84"/>
            <p:cNvGrpSpPr>
              <a:grpSpLocks/>
            </p:cNvGrpSpPr>
            <p:nvPr/>
          </p:nvGrpSpPr>
          <p:grpSpPr bwMode="auto">
            <a:xfrm>
              <a:off x="750" y="2642"/>
              <a:ext cx="72" cy="116"/>
              <a:chOff x="750" y="2642"/>
              <a:chExt cx="72" cy="116"/>
            </a:xfrm>
          </p:grpSpPr>
          <p:sp>
            <p:nvSpPr>
              <p:cNvPr id="3091" name="Freeform 86"/>
              <p:cNvSpPr>
                <a:spLocks/>
              </p:cNvSpPr>
              <p:nvPr/>
            </p:nvSpPr>
            <p:spPr bwMode="auto">
              <a:xfrm>
                <a:off x="750" y="2642"/>
                <a:ext cx="72" cy="116"/>
              </a:xfrm>
              <a:custGeom>
                <a:avLst/>
                <a:gdLst>
                  <a:gd name="T0" fmla="+- 0 811 750"/>
                  <a:gd name="T1" fmla="*/ T0 w 72"/>
                  <a:gd name="T2" fmla="+- 0 2655 2642"/>
                  <a:gd name="T3" fmla="*/ 2655 h 116"/>
                  <a:gd name="T4" fmla="+- 0 783 750"/>
                  <a:gd name="T5" fmla="*/ T4 w 72"/>
                  <a:gd name="T6" fmla="+- 0 2655 2642"/>
                  <a:gd name="T7" fmla="*/ 2655 h 116"/>
                  <a:gd name="T8" fmla="+- 0 786 750"/>
                  <a:gd name="T9" fmla="*/ T8 w 72"/>
                  <a:gd name="T10" fmla="+- 0 2656 2642"/>
                  <a:gd name="T11" fmla="*/ 2656 h 116"/>
                  <a:gd name="T12" fmla="+- 0 790 750"/>
                  <a:gd name="T13" fmla="*/ T12 w 72"/>
                  <a:gd name="T14" fmla="+- 0 2658 2642"/>
                  <a:gd name="T15" fmla="*/ 2658 h 116"/>
                  <a:gd name="T16" fmla="+- 0 799 750"/>
                  <a:gd name="T17" fmla="*/ T16 w 72"/>
                  <a:gd name="T18" fmla="+- 0 2671 2642"/>
                  <a:gd name="T19" fmla="*/ 2671 h 116"/>
                  <a:gd name="T20" fmla="+- 0 799 750"/>
                  <a:gd name="T21" fmla="*/ T20 w 72"/>
                  <a:gd name="T22" fmla="+- 0 2676 2642"/>
                  <a:gd name="T23" fmla="*/ 2676 h 116"/>
                  <a:gd name="T24" fmla="+- 0 753 750"/>
                  <a:gd name="T25" fmla="*/ T24 w 72"/>
                  <a:gd name="T26" fmla="+- 0 2741 2642"/>
                  <a:gd name="T27" fmla="*/ 2741 h 116"/>
                  <a:gd name="T28" fmla="+- 0 752 750"/>
                  <a:gd name="T29" fmla="*/ T28 w 72"/>
                  <a:gd name="T30" fmla="+- 0 2742 2642"/>
                  <a:gd name="T31" fmla="*/ 2742 h 116"/>
                  <a:gd name="T32" fmla="+- 0 752 750"/>
                  <a:gd name="T33" fmla="*/ T32 w 72"/>
                  <a:gd name="T34" fmla="+- 0 2743 2642"/>
                  <a:gd name="T35" fmla="*/ 2743 h 116"/>
                  <a:gd name="T36" fmla="+- 0 751 750"/>
                  <a:gd name="T37" fmla="*/ T36 w 72"/>
                  <a:gd name="T38" fmla="+- 0 2744 2642"/>
                  <a:gd name="T39" fmla="*/ 2744 h 116"/>
                  <a:gd name="T40" fmla="+- 0 751 750"/>
                  <a:gd name="T41" fmla="*/ T40 w 72"/>
                  <a:gd name="T42" fmla="+- 0 2745 2642"/>
                  <a:gd name="T43" fmla="*/ 2745 h 116"/>
                  <a:gd name="T44" fmla="+- 0 750 750"/>
                  <a:gd name="T45" fmla="*/ T44 w 72"/>
                  <a:gd name="T46" fmla="+- 0 2745 2642"/>
                  <a:gd name="T47" fmla="*/ 2745 h 116"/>
                  <a:gd name="T48" fmla="+- 0 750 750"/>
                  <a:gd name="T49" fmla="*/ T48 w 72"/>
                  <a:gd name="T50" fmla="+- 0 2746 2642"/>
                  <a:gd name="T51" fmla="*/ 2746 h 116"/>
                  <a:gd name="T52" fmla="+- 0 750 750"/>
                  <a:gd name="T53" fmla="*/ T52 w 72"/>
                  <a:gd name="T54" fmla="+- 0 2747 2642"/>
                  <a:gd name="T55" fmla="*/ 2747 h 116"/>
                  <a:gd name="T56" fmla="+- 0 750 750"/>
                  <a:gd name="T57" fmla="*/ T56 w 72"/>
                  <a:gd name="T58" fmla="+- 0 2748 2642"/>
                  <a:gd name="T59" fmla="*/ 2748 h 116"/>
                  <a:gd name="T60" fmla="+- 0 750 750"/>
                  <a:gd name="T61" fmla="*/ T60 w 72"/>
                  <a:gd name="T62" fmla="+- 0 2749 2642"/>
                  <a:gd name="T63" fmla="*/ 2749 h 116"/>
                  <a:gd name="T64" fmla="+- 0 750 750"/>
                  <a:gd name="T65" fmla="*/ T64 w 72"/>
                  <a:gd name="T66" fmla="+- 0 2752 2642"/>
                  <a:gd name="T67" fmla="*/ 2752 h 116"/>
                  <a:gd name="T68" fmla="+- 0 750 750"/>
                  <a:gd name="T69" fmla="*/ T68 w 72"/>
                  <a:gd name="T70" fmla="+- 0 2753 2642"/>
                  <a:gd name="T71" fmla="*/ 2753 h 116"/>
                  <a:gd name="T72" fmla="+- 0 750 750"/>
                  <a:gd name="T73" fmla="*/ T72 w 72"/>
                  <a:gd name="T74" fmla="+- 0 2754 2642"/>
                  <a:gd name="T75" fmla="*/ 2754 h 116"/>
                  <a:gd name="T76" fmla="+- 0 750 750"/>
                  <a:gd name="T77" fmla="*/ T76 w 72"/>
                  <a:gd name="T78" fmla="+- 0 2755 2642"/>
                  <a:gd name="T79" fmla="*/ 2755 h 116"/>
                  <a:gd name="T80" fmla="+- 0 750 750"/>
                  <a:gd name="T81" fmla="*/ T80 w 72"/>
                  <a:gd name="T82" fmla="+- 0 2755 2642"/>
                  <a:gd name="T83" fmla="*/ 2755 h 116"/>
                  <a:gd name="T84" fmla="+- 0 751 750"/>
                  <a:gd name="T85" fmla="*/ T84 w 72"/>
                  <a:gd name="T86" fmla="+- 0 2756 2642"/>
                  <a:gd name="T87" fmla="*/ 2756 h 116"/>
                  <a:gd name="T88" fmla="+- 0 751 750"/>
                  <a:gd name="T89" fmla="*/ T88 w 72"/>
                  <a:gd name="T90" fmla="+- 0 2756 2642"/>
                  <a:gd name="T91" fmla="*/ 2756 h 116"/>
                  <a:gd name="T92" fmla="+- 0 752 750"/>
                  <a:gd name="T93" fmla="*/ T92 w 72"/>
                  <a:gd name="T94" fmla="+- 0 2757 2642"/>
                  <a:gd name="T95" fmla="*/ 2757 h 116"/>
                  <a:gd name="T96" fmla="+- 0 753 750"/>
                  <a:gd name="T97" fmla="*/ T96 w 72"/>
                  <a:gd name="T98" fmla="+- 0 2757 2642"/>
                  <a:gd name="T99" fmla="*/ 2757 h 116"/>
                  <a:gd name="T100" fmla="+- 0 754 750"/>
                  <a:gd name="T101" fmla="*/ T100 w 72"/>
                  <a:gd name="T102" fmla="+- 0 2757 2642"/>
                  <a:gd name="T103" fmla="*/ 2757 h 116"/>
                  <a:gd name="T104" fmla="+- 0 818 750"/>
                  <a:gd name="T105" fmla="*/ T104 w 72"/>
                  <a:gd name="T106" fmla="+- 0 2757 2642"/>
                  <a:gd name="T107" fmla="*/ 2757 h 116"/>
                  <a:gd name="T108" fmla="+- 0 821 750"/>
                  <a:gd name="T109" fmla="*/ T108 w 72"/>
                  <a:gd name="T110" fmla="+- 0 2754 2642"/>
                  <a:gd name="T111" fmla="*/ 2754 h 116"/>
                  <a:gd name="T112" fmla="+- 0 821 750"/>
                  <a:gd name="T113" fmla="*/ T112 w 72"/>
                  <a:gd name="T114" fmla="+- 0 2753 2642"/>
                  <a:gd name="T115" fmla="*/ 2753 h 116"/>
                  <a:gd name="T116" fmla="+- 0 821 750"/>
                  <a:gd name="T117" fmla="*/ T116 w 72"/>
                  <a:gd name="T118" fmla="+- 0 2752 2642"/>
                  <a:gd name="T119" fmla="*/ 2752 h 116"/>
                  <a:gd name="T120" fmla="+- 0 821 750"/>
                  <a:gd name="T121" fmla="*/ T120 w 72"/>
                  <a:gd name="T122" fmla="+- 0 2750 2642"/>
                  <a:gd name="T123" fmla="*/ 2750 h 116"/>
                  <a:gd name="T124" fmla="+- 0 821 750"/>
                  <a:gd name="T125" fmla="*/ T124 w 72"/>
                  <a:gd name="T126" fmla="+- 0 2749 2642"/>
                  <a:gd name="T127" fmla="*/ 2749 h 116"/>
                  <a:gd name="T128" fmla="+- 0 821 750"/>
                  <a:gd name="T129" fmla="*/ T128 w 72"/>
                  <a:gd name="T130" fmla="+- 0 2748 2642"/>
                  <a:gd name="T131" fmla="*/ 2748 h 116"/>
                  <a:gd name="T132" fmla="+- 0 820 750"/>
                  <a:gd name="T133" fmla="*/ T132 w 72"/>
                  <a:gd name="T134" fmla="+- 0 2747 2642"/>
                  <a:gd name="T135" fmla="*/ 2747 h 116"/>
                  <a:gd name="T136" fmla="+- 0 820 750"/>
                  <a:gd name="T137" fmla="*/ T136 w 72"/>
                  <a:gd name="T138" fmla="+- 0 2747 2642"/>
                  <a:gd name="T139" fmla="*/ 2747 h 116"/>
                  <a:gd name="T140" fmla="+- 0 820 750"/>
                  <a:gd name="T141" fmla="*/ T140 w 72"/>
                  <a:gd name="T142" fmla="+- 0 2746 2642"/>
                  <a:gd name="T143" fmla="*/ 2746 h 116"/>
                  <a:gd name="T144" fmla="+- 0 820 750"/>
                  <a:gd name="T145" fmla="*/ T144 w 72"/>
                  <a:gd name="T146" fmla="+- 0 2745 2642"/>
                  <a:gd name="T147" fmla="*/ 2745 h 116"/>
                  <a:gd name="T148" fmla="+- 0 819 750"/>
                  <a:gd name="T149" fmla="*/ T148 w 72"/>
                  <a:gd name="T150" fmla="+- 0 2745 2642"/>
                  <a:gd name="T151" fmla="*/ 2745 h 116"/>
                  <a:gd name="T152" fmla="+- 0 819 750"/>
                  <a:gd name="T153" fmla="*/ T152 w 72"/>
                  <a:gd name="T154" fmla="+- 0 2745 2642"/>
                  <a:gd name="T155" fmla="*/ 2745 h 116"/>
                  <a:gd name="T156" fmla="+- 0 818 750"/>
                  <a:gd name="T157" fmla="*/ T156 w 72"/>
                  <a:gd name="T158" fmla="+- 0 2745 2642"/>
                  <a:gd name="T159" fmla="*/ 2745 h 116"/>
                  <a:gd name="T160" fmla="+- 0 818 750"/>
                  <a:gd name="T161" fmla="*/ T160 w 72"/>
                  <a:gd name="T162" fmla="+- 0 2744 2642"/>
                  <a:gd name="T163" fmla="*/ 2744 h 116"/>
                  <a:gd name="T164" fmla="+- 0 768 750"/>
                  <a:gd name="T165" fmla="*/ T164 w 72"/>
                  <a:gd name="T166" fmla="+- 0 2744 2642"/>
                  <a:gd name="T167" fmla="*/ 2744 h 116"/>
                  <a:gd name="T168" fmla="+- 0 786 750"/>
                  <a:gd name="T169" fmla="*/ T168 w 72"/>
                  <a:gd name="T170" fmla="+- 0 2726 2642"/>
                  <a:gd name="T171" fmla="*/ 2726 h 116"/>
                  <a:gd name="T172" fmla="+- 0 815 750"/>
                  <a:gd name="T173" fmla="*/ T172 w 72"/>
                  <a:gd name="T174" fmla="+- 0 2682 2642"/>
                  <a:gd name="T175" fmla="*/ 2682 h 116"/>
                  <a:gd name="T176" fmla="+- 0 815 750"/>
                  <a:gd name="T177" fmla="*/ T176 w 72"/>
                  <a:gd name="T178" fmla="+- 0 2679 2642"/>
                  <a:gd name="T179" fmla="*/ 2679 h 116"/>
                  <a:gd name="T180" fmla="+- 0 816 750"/>
                  <a:gd name="T181" fmla="*/ T180 w 72"/>
                  <a:gd name="T182" fmla="+- 0 2675 2642"/>
                  <a:gd name="T183" fmla="*/ 2675 h 116"/>
                  <a:gd name="T184" fmla="+- 0 816 750"/>
                  <a:gd name="T185" fmla="*/ T184 w 72"/>
                  <a:gd name="T186" fmla="+- 0 2667 2642"/>
                  <a:gd name="T187" fmla="*/ 2667 h 116"/>
                  <a:gd name="T188" fmla="+- 0 815 750"/>
                  <a:gd name="T189" fmla="*/ T188 w 72"/>
                  <a:gd name="T190" fmla="+- 0 2664 2642"/>
                  <a:gd name="T191" fmla="*/ 2664 h 116"/>
                  <a:gd name="T192" fmla="+- 0 814 750"/>
                  <a:gd name="T193" fmla="*/ T192 w 72"/>
                  <a:gd name="T194" fmla="+- 0 2660 2642"/>
                  <a:gd name="T195" fmla="*/ 2660 h 116"/>
                  <a:gd name="T196" fmla="+- 0 812 750"/>
                  <a:gd name="T197" fmla="*/ T196 w 72"/>
                  <a:gd name="T198" fmla="+- 0 2656 2642"/>
                  <a:gd name="T199" fmla="*/ 2656 h 116"/>
                  <a:gd name="T200" fmla="+- 0 811 750"/>
                  <a:gd name="T201" fmla="*/ T200 w 72"/>
                  <a:gd name="T202" fmla="+- 0 2655 2642"/>
                  <a:gd name="T203" fmla="*/ 2655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2" h="116">
                    <a:moveTo>
                      <a:pt x="61" y="13"/>
                    </a:moveTo>
                    <a:lnTo>
                      <a:pt x="33" y="13"/>
                    </a:lnTo>
                    <a:lnTo>
                      <a:pt x="36" y="14"/>
                    </a:lnTo>
                    <a:lnTo>
                      <a:pt x="40" y="16"/>
                    </a:lnTo>
                    <a:lnTo>
                      <a:pt x="49" y="29"/>
                    </a:lnTo>
                    <a:lnTo>
                      <a:pt x="49" y="34"/>
                    </a:lnTo>
                    <a:lnTo>
                      <a:pt x="3" y="99"/>
                    </a:lnTo>
                    <a:lnTo>
                      <a:pt x="2" y="100"/>
                    </a:lnTo>
                    <a:lnTo>
                      <a:pt x="2" y="101"/>
                    </a:lnTo>
                    <a:lnTo>
                      <a:pt x="1" y="102"/>
                    </a:lnTo>
                    <a:lnTo>
                      <a:pt x="1" y="103"/>
                    </a:lnTo>
                    <a:lnTo>
                      <a:pt x="0" y="103"/>
                    </a:lnTo>
                    <a:lnTo>
                      <a:pt x="0" y="104"/>
                    </a:lnTo>
                    <a:lnTo>
                      <a:pt x="0" y="105"/>
                    </a:lnTo>
                    <a:lnTo>
                      <a:pt x="0" y="106"/>
                    </a:lnTo>
                    <a:lnTo>
                      <a:pt x="0" y="107"/>
                    </a:lnTo>
                    <a:lnTo>
                      <a:pt x="0" y="110"/>
                    </a:lnTo>
                    <a:lnTo>
                      <a:pt x="0" y="111"/>
                    </a:lnTo>
                    <a:lnTo>
                      <a:pt x="0" y="112"/>
                    </a:lnTo>
                    <a:lnTo>
                      <a:pt x="0" y="113"/>
                    </a:lnTo>
                    <a:lnTo>
                      <a:pt x="1" y="114"/>
                    </a:lnTo>
                    <a:lnTo>
                      <a:pt x="2" y="115"/>
                    </a:lnTo>
                    <a:lnTo>
                      <a:pt x="3" y="115"/>
                    </a:lnTo>
                    <a:lnTo>
                      <a:pt x="4" y="115"/>
                    </a:lnTo>
                    <a:lnTo>
                      <a:pt x="68" y="115"/>
                    </a:lnTo>
                    <a:lnTo>
                      <a:pt x="71" y="112"/>
                    </a:lnTo>
                    <a:lnTo>
                      <a:pt x="71" y="111"/>
                    </a:lnTo>
                    <a:lnTo>
                      <a:pt x="71" y="110"/>
                    </a:lnTo>
                    <a:lnTo>
                      <a:pt x="71" y="108"/>
                    </a:lnTo>
                    <a:lnTo>
                      <a:pt x="71" y="107"/>
                    </a:lnTo>
                    <a:lnTo>
                      <a:pt x="71" y="106"/>
                    </a:lnTo>
                    <a:lnTo>
                      <a:pt x="70" y="105"/>
                    </a:lnTo>
                    <a:lnTo>
                      <a:pt x="70" y="104"/>
                    </a:lnTo>
                    <a:lnTo>
                      <a:pt x="70" y="103"/>
                    </a:lnTo>
                    <a:lnTo>
                      <a:pt x="69" y="103"/>
                    </a:lnTo>
                    <a:lnTo>
                      <a:pt x="68" y="103"/>
                    </a:lnTo>
                    <a:lnTo>
                      <a:pt x="68" y="102"/>
                    </a:lnTo>
                    <a:lnTo>
                      <a:pt x="18" y="102"/>
                    </a:lnTo>
                    <a:lnTo>
                      <a:pt x="36" y="84"/>
                    </a:lnTo>
                    <a:lnTo>
                      <a:pt x="65" y="40"/>
                    </a:lnTo>
                    <a:lnTo>
                      <a:pt x="65" y="37"/>
                    </a:lnTo>
                    <a:lnTo>
                      <a:pt x="66" y="33"/>
                    </a:lnTo>
                    <a:lnTo>
                      <a:pt x="66" y="25"/>
                    </a:lnTo>
                    <a:lnTo>
                      <a:pt x="65" y="22"/>
                    </a:lnTo>
                    <a:lnTo>
                      <a:pt x="64" y="18"/>
                    </a:lnTo>
                    <a:lnTo>
                      <a:pt x="62" y="14"/>
                    </a:lnTo>
                    <a:lnTo>
                      <a:pt x="61"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2" name="Freeform 85"/>
              <p:cNvSpPr>
                <a:spLocks/>
              </p:cNvSpPr>
              <p:nvPr/>
            </p:nvSpPr>
            <p:spPr bwMode="auto">
              <a:xfrm>
                <a:off x="750" y="2642"/>
                <a:ext cx="72" cy="116"/>
              </a:xfrm>
              <a:custGeom>
                <a:avLst/>
                <a:gdLst>
                  <a:gd name="T0" fmla="+- 0 788 750"/>
                  <a:gd name="T1" fmla="*/ T0 w 72"/>
                  <a:gd name="T2" fmla="+- 0 2642 2642"/>
                  <a:gd name="T3" fmla="*/ 2642 h 116"/>
                  <a:gd name="T4" fmla="+- 0 779 750"/>
                  <a:gd name="T5" fmla="*/ T4 w 72"/>
                  <a:gd name="T6" fmla="+- 0 2642 2642"/>
                  <a:gd name="T7" fmla="*/ 2642 h 116"/>
                  <a:gd name="T8" fmla="+- 0 776 750"/>
                  <a:gd name="T9" fmla="*/ T8 w 72"/>
                  <a:gd name="T10" fmla="+- 0 2642 2642"/>
                  <a:gd name="T11" fmla="*/ 2642 h 116"/>
                  <a:gd name="T12" fmla="+- 0 770 750"/>
                  <a:gd name="T13" fmla="*/ T12 w 72"/>
                  <a:gd name="T14" fmla="+- 0 2644 2642"/>
                  <a:gd name="T15" fmla="*/ 2644 h 116"/>
                  <a:gd name="T16" fmla="+- 0 767 750"/>
                  <a:gd name="T17" fmla="*/ T16 w 72"/>
                  <a:gd name="T18" fmla="+- 0 2644 2642"/>
                  <a:gd name="T19" fmla="*/ 2644 h 116"/>
                  <a:gd name="T20" fmla="+- 0 764 750"/>
                  <a:gd name="T21" fmla="*/ T20 w 72"/>
                  <a:gd name="T22" fmla="+- 0 2646 2642"/>
                  <a:gd name="T23" fmla="*/ 2646 h 116"/>
                  <a:gd name="T24" fmla="+- 0 762 750"/>
                  <a:gd name="T25" fmla="*/ T24 w 72"/>
                  <a:gd name="T26" fmla="+- 0 2647 2642"/>
                  <a:gd name="T27" fmla="*/ 2647 h 116"/>
                  <a:gd name="T28" fmla="+- 0 759 750"/>
                  <a:gd name="T29" fmla="*/ T28 w 72"/>
                  <a:gd name="T30" fmla="+- 0 2648 2642"/>
                  <a:gd name="T31" fmla="*/ 2648 h 116"/>
                  <a:gd name="T32" fmla="+- 0 758 750"/>
                  <a:gd name="T33" fmla="*/ T32 w 72"/>
                  <a:gd name="T34" fmla="+- 0 2649 2642"/>
                  <a:gd name="T35" fmla="*/ 2649 h 116"/>
                  <a:gd name="T36" fmla="+- 0 756 750"/>
                  <a:gd name="T37" fmla="*/ T36 w 72"/>
                  <a:gd name="T38" fmla="+- 0 2650 2642"/>
                  <a:gd name="T39" fmla="*/ 2650 h 116"/>
                  <a:gd name="T40" fmla="+- 0 755 750"/>
                  <a:gd name="T41" fmla="*/ T40 w 72"/>
                  <a:gd name="T42" fmla="+- 0 2651 2642"/>
                  <a:gd name="T43" fmla="*/ 2651 h 116"/>
                  <a:gd name="T44" fmla="+- 0 754 750"/>
                  <a:gd name="T45" fmla="*/ T44 w 72"/>
                  <a:gd name="T46" fmla="+- 0 2651 2642"/>
                  <a:gd name="T47" fmla="*/ 2651 h 116"/>
                  <a:gd name="T48" fmla="+- 0 753 750"/>
                  <a:gd name="T49" fmla="*/ T48 w 72"/>
                  <a:gd name="T50" fmla="+- 0 2652 2642"/>
                  <a:gd name="T51" fmla="*/ 2652 h 116"/>
                  <a:gd name="T52" fmla="+- 0 752 750"/>
                  <a:gd name="T53" fmla="*/ T52 w 72"/>
                  <a:gd name="T54" fmla="+- 0 2654 2642"/>
                  <a:gd name="T55" fmla="*/ 2654 h 116"/>
                  <a:gd name="T56" fmla="+- 0 752 750"/>
                  <a:gd name="T57" fmla="*/ T56 w 72"/>
                  <a:gd name="T58" fmla="+- 0 2654 2642"/>
                  <a:gd name="T59" fmla="*/ 2654 h 116"/>
                  <a:gd name="T60" fmla="+- 0 752 750"/>
                  <a:gd name="T61" fmla="*/ T60 w 72"/>
                  <a:gd name="T62" fmla="+- 0 2655 2642"/>
                  <a:gd name="T63" fmla="*/ 2655 h 116"/>
                  <a:gd name="T64" fmla="+- 0 752 750"/>
                  <a:gd name="T65" fmla="*/ T64 w 72"/>
                  <a:gd name="T66" fmla="+- 0 2656 2642"/>
                  <a:gd name="T67" fmla="*/ 2656 h 116"/>
                  <a:gd name="T68" fmla="+- 0 752 750"/>
                  <a:gd name="T69" fmla="*/ T68 w 72"/>
                  <a:gd name="T70" fmla="+- 0 2660 2642"/>
                  <a:gd name="T71" fmla="*/ 2660 h 116"/>
                  <a:gd name="T72" fmla="+- 0 752 750"/>
                  <a:gd name="T73" fmla="*/ T72 w 72"/>
                  <a:gd name="T74" fmla="+- 0 2660 2642"/>
                  <a:gd name="T75" fmla="*/ 2660 h 116"/>
                  <a:gd name="T76" fmla="+- 0 753 750"/>
                  <a:gd name="T77" fmla="*/ T76 w 72"/>
                  <a:gd name="T78" fmla="+- 0 2664 2642"/>
                  <a:gd name="T79" fmla="*/ 2664 h 116"/>
                  <a:gd name="T80" fmla="+- 0 753 750"/>
                  <a:gd name="T81" fmla="*/ T80 w 72"/>
                  <a:gd name="T82" fmla="+- 0 2665 2642"/>
                  <a:gd name="T83" fmla="*/ 2665 h 116"/>
                  <a:gd name="T84" fmla="+- 0 754 750"/>
                  <a:gd name="T85" fmla="*/ T84 w 72"/>
                  <a:gd name="T86" fmla="+- 0 2665 2642"/>
                  <a:gd name="T87" fmla="*/ 2665 h 116"/>
                  <a:gd name="T88" fmla="+- 0 755 750"/>
                  <a:gd name="T89" fmla="*/ T88 w 72"/>
                  <a:gd name="T90" fmla="+- 0 2665 2642"/>
                  <a:gd name="T91" fmla="*/ 2665 h 116"/>
                  <a:gd name="T92" fmla="+- 0 756 750"/>
                  <a:gd name="T93" fmla="*/ T92 w 72"/>
                  <a:gd name="T94" fmla="+- 0 2664 2642"/>
                  <a:gd name="T95" fmla="*/ 2664 h 116"/>
                  <a:gd name="T96" fmla="+- 0 757 750"/>
                  <a:gd name="T97" fmla="*/ T96 w 72"/>
                  <a:gd name="T98" fmla="+- 0 2663 2642"/>
                  <a:gd name="T99" fmla="*/ 2663 h 116"/>
                  <a:gd name="T100" fmla="+- 0 759 750"/>
                  <a:gd name="T101" fmla="*/ T100 w 72"/>
                  <a:gd name="T102" fmla="+- 0 2662 2642"/>
                  <a:gd name="T103" fmla="*/ 2662 h 116"/>
                  <a:gd name="T104" fmla="+- 0 761 750"/>
                  <a:gd name="T105" fmla="*/ T104 w 72"/>
                  <a:gd name="T106" fmla="+- 0 2661 2642"/>
                  <a:gd name="T107" fmla="*/ 2661 h 116"/>
                  <a:gd name="T108" fmla="+- 0 776 750"/>
                  <a:gd name="T109" fmla="*/ T108 w 72"/>
                  <a:gd name="T110" fmla="+- 0 2655 2642"/>
                  <a:gd name="T111" fmla="*/ 2655 h 116"/>
                  <a:gd name="T112" fmla="+- 0 811 750"/>
                  <a:gd name="T113" fmla="*/ T112 w 72"/>
                  <a:gd name="T114" fmla="+- 0 2655 2642"/>
                  <a:gd name="T115" fmla="*/ 2655 h 116"/>
                  <a:gd name="T116" fmla="+- 0 810 750"/>
                  <a:gd name="T117" fmla="*/ T116 w 72"/>
                  <a:gd name="T118" fmla="+- 0 2653 2642"/>
                  <a:gd name="T119" fmla="*/ 2653 h 116"/>
                  <a:gd name="T120" fmla="+- 0 805 750"/>
                  <a:gd name="T121" fmla="*/ T120 w 72"/>
                  <a:gd name="T122" fmla="+- 0 2648 2642"/>
                  <a:gd name="T123" fmla="*/ 2648 h 116"/>
                  <a:gd name="T124" fmla="+- 0 801 750"/>
                  <a:gd name="T125" fmla="*/ T124 w 72"/>
                  <a:gd name="T126" fmla="+- 0 2646 2642"/>
                  <a:gd name="T127" fmla="*/ 2646 h 116"/>
                  <a:gd name="T128" fmla="+- 0 793 750"/>
                  <a:gd name="T129" fmla="*/ T128 w 72"/>
                  <a:gd name="T130" fmla="+- 0 2643 2642"/>
                  <a:gd name="T131" fmla="*/ 2643 h 116"/>
                  <a:gd name="T132" fmla="+- 0 788 750"/>
                  <a:gd name="T133" fmla="*/ T132 w 72"/>
                  <a:gd name="T134" fmla="+- 0 2642 2642"/>
                  <a:gd name="T135" fmla="*/ 2642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72" h="116">
                    <a:moveTo>
                      <a:pt x="38" y="0"/>
                    </a:moveTo>
                    <a:lnTo>
                      <a:pt x="29" y="0"/>
                    </a:lnTo>
                    <a:lnTo>
                      <a:pt x="26" y="0"/>
                    </a:lnTo>
                    <a:lnTo>
                      <a:pt x="20" y="2"/>
                    </a:lnTo>
                    <a:lnTo>
                      <a:pt x="17" y="2"/>
                    </a:lnTo>
                    <a:lnTo>
                      <a:pt x="14" y="4"/>
                    </a:lnTo>
                    <a:lnTo>
                      <a:pt x="12" y="5"/>
                    </a:lnTo>
                    <a:lnTo>
                      <a:pt x="9" y="6"/>
                    </a:lnTo>
                    <a:lnTo>
                      <a:pt x="8" y="7"/>
                    </a:lnTo>
                    <a:lnTo>
                      <a:pt x="6" y="8"/>
                    </a:lnTo>
                    <a:lnTo>
                      <a:pt x="5" y="9"/>
                    </a:lnTo>
                    <a:lnTo>
                      <a:pt x="4" y="9"/>
                    </a:lnTo>
                    <a:lnTo>
                      <a:pt x="3" y="10"/>
                    </a:lnTo>
                    <a:lnTo>
                      <a:pt x="2" y="12"/>
                    </a:lnTo>
                    <a:lnTo>
                      <a:pt x="2" y="13"/>
                    </a:lnTo>
                    <a:lnTo>
                      <a:pt x="2" y="14"/>
                    </a:lnTo>
                    <a:lnTo>
                      <a:pt x="2" y="18"/>
                    </a:lnTo>
                    <a:lnTo>
                      <a:pt x="3" y="22"/>
                    </a:lnTo>
                    <a:lnTo>
                      <a:pt x="3" y="23"/>
                    </a:lnTo>
                    <a:lnTo>
                      <a:pt x="4" y="23"/>
                    </a:lnTo>
                    <a:lnTo>
                      <a:pt x="5" y="23"/>
                    </a:lnTo>
                    <a:lnTo>
                      <a:pt x="6" y="22"/>
                    </a:lnTo>
                    <a:lnTo>
                      <a:pt x="7" y="21"/>
                    </a:lnTo>
                    <a:lnTo>
                      <a:pt x="9" y="20"/>
                    </a:lnTo>
                    <a:lnTo>
                      <a:pt x="11" y="19"/>
                    </a:lnTo>
                    <a:lnTo>
                      <a:pt x="26" y="13"/>
                    </a:lnTo>
                    <a:lnTo>
                      <a:pt x="61" y="13"/>
                    </a:lnTo>
                    <a:lnTo>
                      <a:pt x="60" y="11"/>
                    </a:lnTo>
                    <a:lnTo>
                      <a:pt x="55" y="6"/>
                    </a:lnTo>
                    <a:lnTo>
                      <a:pt x="51" y="4"/>
                    </a:lnTo>
                    <a:lnTo>
                      <a:pt x="43" y="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6" name="Group 81"/>
            <p:cNvGrpSpPr>
              <a:grpSpLocks/>
            </p:cNvGrpSpPr>
            <p:nvPr/>
          </p:nvGrpSpPr>
          <p:grpSpPr bwMode="auto">
            <a:xfrm>
              <a:off x="837" y="2642"/>
              <a:ext cx="79" cy="118"/>
              <a:chOff x="837" y="2642"/>
              <a:chExt cx="79" cy="118"/>
            </a:xfrm>
          </p:grpSpPr>
          <p:sp>
            <p:nvSpPr>
              <p:cNvPr id="3089" name="Freeform 83"/>
              <p:cNvSpPr>
                <a:spLocks/>
              </p:cNvSpPr>
              <p:nvPr/>
            </p:nvSpPr>
            <p:spPr bwMode="auto">
              <a:xfrm>
                <a:off x="837" y="2642"/>
                <a:ext cx="79" cy="118"/>
              </a:xfrm>
              <a:custGeom>
                <a:avLst/>
                <a:gdLst>
                  <a:gd name="T0" fmla="+- 0 885 837"/>
                  <a:gd name="T1" fmla="*/ T0 w 79"/>
                  <a:gd name="T2" fmla="+- 0 2642 2642"/>
                  <a:gd name="T3" fmla="*/ 2642 h 118"/>
                  <a:gd name="T4" fmla="+- 0 870 837"/>
                  <a:gd name="T5" fmla="*/ T4 w 79"/>
                  <a:gd name="T6" fmla="+- 0 2642 2642"/>
                  <a:gd name="T7" fmla="*/ 2642 h 118"/>
                  <a:gd name="T8" fmla="+- 0 864 837"/>
                  <a:gd name="T9" fmla="*/ T8 w 79"/>
                  <a:gd name="T10" fmla="+- 0 2643 2642"/>
                  <a:gd name="T11" fmla="*/ 2643 h 118"/>
                  <a:gd name="T12" fmla="+- 0 837 837"/>
                  <a:gd name="T13" fmla="*/ T12 w 79"/>
                  <a:gd name="T14" fmla="+- 0 2692 2642"/>
                  <a:gd name="T15" fmla="*/ 2692 h 118"/>
                  <a:gd name="T16" fmla="+- 0 837 837"/>
                  <a:gd name="T17" fmla="*/ T16 w 79"/>
                  <a:gd name="T18" fmla="+- 0 2710 2642"/>
                  <a:gd name="T19" fmla="*/ 2710 h 118"/>
                  <a:gd name="T20" fmla="+- 0 838 837"/>
                  <a:gd name="T21" fmla="*/ T20 w 79"/>
                  <a:gd name="T22" fmla="+- 0 2718 2642"/>
                  <a:gd name="T23" fmla="*/ 2718 h 118"/>
                  <a:gd name="T24" fmla="+- 0 840 837"/>
                  <a:gd name="T25" fmla="*/ T24 w 79"/>
                  <a:gd name="T26" fmla="+- 0 2733 2642"/>
                  <a:gd name="T27" fmla="*/ 2733 h 118"/>
                  <a:gd name="T28" fmla="+- 0 842 837"/>
                  <a:gd name="T29" fmla="*/ T28 w 79"/>
                  <a:gd name="T30" fmla="+- 0 2739 2642"/>
                  <a:gd name="T31" fmla="*/ 2739 h 118"/>
                  <a:gd name="T32" fmla="+- 0 845 837"/>
                  <a:gd name="T33" fmla="*/ T32 w 79"/>
                  <a:gd name="T34" fmla="+- 0 2744 2642"/>
                  <a:gd name="T35" fmla="*/ 2744 h 118"/>
                  <a:gd name="T36" fmla="+- 0 848 837"/>
                  <a:gd name="T37" fmla="*/ T36 w 79"/>
                  <a:gd name="T38" fmla="+- 0 2749 2642"/>
                  <a:gd name="T39" fmla="*/ 2749 h 118"/>
                  <a:gd name="T40" fmla="+- 0 852 837"/>
                  <a:gd name="T41" fmla="*/ T40 w 79"/>
                  <a:gd name="T42" fmla="+- 0 2753 2642"/>
                  <a:gd name="T43" fmla="*/ 2753 h 118"/>
                  <a:gd name="T44" fmla="+- 0 857 837"/>
                  <a:gd name="T45" fmla="*/ T44 w 79"/>
                  <a:gd name="T46" fmla="+- 0 2755 2642"/>
                  <a:gd name="T47" fmla="*/ 2755 h 118"/>
                  <a:gd name="T48" fmla="+- 0 862 837"/>
                  <a:gd name="T49" fmla="*/ T48 w 79"/>
                  <a:gd name="T50" fmla="+- 0 2758 2642"/>
                  <a:gd name="T51" fmla="*/ 2758 h 118"/>
                  <a:gd name="T52" fmla="+- 0 868 837"/>
                  <a:gd name="T53" fmla="*/ T52 w 79"/>
                  <a:gd name="T54" fmla="+- 0 2759 2642"/>
                  <a:gd name="T55" fmla="*/ 2759 h 118"/>
                  <a:gd name="T56" fmla="+- 0 883 837"/>
                  <a:gd name="T57" fmla="*/ T56 w 79"/>
                  <a:gd name="T58" fmla="+- 0 2759 2642"/>
                  <a:gd name="T59" fmla="*/ 2759 h 118"/>
                  <a:gd name="T60" fmla="+- 0 889 837"/>
                  <a:gd name="T61" fmla="*/ T60 w 79"/>
                  <a:gd name="T62" fmla="+- 0 2758 2642"/>
                  <a:gd name="T63" fmla="*/ 2758 h 118"/>
                  <a:gd name="T64" fmla="+- 0 900 837"/>
                  <a:gd name="T65" fmla="*/ T64 w 79"/>
                  <a:gd name="T66" fmla="+- 0 2752 2642"/>
                  <a:gd name="T67" fmla="*/ 2752 h 118"/>
                  <a:gd name="T68" fmla="+- 0 904 837"/>
                  <a:gd name="T69" fmla="*/ T68 w 79"/>
                  <a:gd name="T70" fmla="+- 0 2748 2642"/>
                  <a:gd name="T71" fmla="*/ 2748 h 118"/>
                  <a:gd name="T72" fmla="+- 0 904 837"/>
                  <a:gd name="T73" fmla="*/ T72 w 79"/>
                  <a:gd name="T74" fmla="+- 0 2747 2642"/>
                  <a:gd name="T75" fmla="*/ 2747 h 118"/>
                  <a:gd name="T76" fmla="+- 0 872 837"/>
                  <a:gd name="T77" fmla="*/ T76 w 79"/>
                  <a:gd name="T78" fmla="+- 0 2747 2642"/>
                  <a:gd name="T79" fmla="*/ 2747 h 118"/>
                  <a:gd name="T80" fmla="+- 0 868 837"/>
                  <a:gd name="T81" fmla="*/ T80 w 79"/>
                  <a:gd name="T82" fmla="+- 0 2746 2642"/>
                  <a:gd name="T83" fmla="*/ 2746 h 118"/>
                  <a:gd name="T84" fmla="+- 0 853 837"/>
                  <a:gd name="T85" fmla="*/ T84 w 79"/>
                  <a:gd name="T86" fmla="+- 0 2708 2642"/>
                  <a:gd name="T87" fmla="*/ 2708 h 118"/>
                  <a:gd name="T88" fmla="+- 0 853 837"/>
                  <a:gd name="T89" fmla="*/ T88 w 79"/>
                  <a:gd name="T90" fmla="+- 0 2693 2642"/>
                  <a:gd name="T91" fmla="*/ 2693 h 118"/>
                  <a:gd name="T92" fmla="+- 0 853 837"/>
                  <a:gd name="T93" fmla="*/ T92 w 79"/>
                  <a:gd name="T94" fmla="+- 0 2687 2642"/>
                  <a:gd name="T95" fmla="*/ 2687 h 118"/>
                  <a:gd name="T96" fmla="+- 0 854 837"/>
                  <a:gd name="T97" fmla="*/ T96 w 79"/>
                  <a:gd name="T98" fmla="+- 0 2682 2642"/>
                  <a:gd name="T99" fmla="*/ 2682 h 118"/>
                  <a:gd name="T100" fmla="+- 0 854 837"/>
                  <a:gd name="T101" fmla="*/ T100 w 79"/>
                  <a:gd name="T102" fmla="+- 0 2676 2642"/>
                  <a:gd name="T103" fmla="*/ 2676 h 118"/>
                  <a:gd name="T104" fmla="+- 0 872 837"/>
                  <a:gd name="T105" fmla="*/ T104 w 79"/>
                  <a:gd name="T106" fmla="+- 0 2654 2642"/>
                  <a:gd name="T107" fmla="*/ 2654 h 118"/>
                  <a:gd name="T108" fmla="+- 0 906 837"/>
                  <a:gd name="T109" fmla="*/ T108 w 79"/>
                  <a:gd name="T110" fmla="+- 0 2654 2642"/>
                  <a:gd name="T111" fmla="*/ 2654 h 118"/>
                  <a:gd name="T112" fmla="+- 0 905 837"/>
                  <a:gd name="T113" fmla="*/ T112 w 79"/>
                  <a:gd name="T114" fmla="+- 0 2652 2642"/>
                  <a:gd name="T115" fmla="*/ 2652 h 118"/>
                  <a:gd name="T116" fmla="+- 0 901 837"/>
                  <a:gd name="T117" fmla="*/ T116 w 79"/>
                  <a:gd name="T118" fmla="+- 0 2648 2642"/>
                  <a:gd name="T119" fmla="*/ 2648 h 118"/>
                  <a:gd name="T120" fmla="+- 0 891 837"/>
                  <a:gd name="T121" fmla="*/ T120 w 79"/>
                  <a:gd name="T122" fmla="+- 0 2643 2642"/>
                  <a:gd name="T123" fmla="*/ 2643 h 118"/>
                  <a:gd name="T124" fmla="+- 0 885 837"/>
                  <a:gd name="T125" fmla="*/ T124 w 79"/>
                  <a:gd name="T126" fmla="+- 0 2642 2642"/>
                  <a:gd name="T127" fmla="*/ 26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9" h="118">
                    <a:moveTo>
                      <a:pt x="48" y="0"/>
                    </a:moveTo>
                    <a:lnTo>
                      <a:pt x="33" y="0"/>
                    </a:lnTo>
                    <a:lnTo>
                      <a:pt x="27" y="1"/>
                    </a:lnTo>
                    <a:lnTo>
                      <a:pt x="0" y="50"/>
                    </a:lnTo>
                    <a:lnTo>
                      <a:pt x="0" y="68"/>
                    </a:lnTo>
                    <a:lnTo>
                      <a:pt x="1" y="76"/>
                    </a:lnTo>
                    <a:lnTo>
                      <a:pt x="3" y="91"/>
                    </a:lnTo>
                    <a:lnTo>
                      <a:pt x="5" y="97"/>
                    </a:lnTo>
                    <a:lnTo>
                      <a:pt x="8" y="102"/>
                    </a:lnTo>
                    <a:lnTo>
                      <a:pt x="11" y="107"/>
                    </a:lnTo>
                    <a:lnTo>
                      <a:pt x="15" y="111"/>
                    </a:lnTo>
                    <a:lnTo>
                      <a:pt x="20" y="113"/>
                    </a:lnTo>
                    <a:lnTo>
                      <a:pt x="25" y="116"/>
                    </a:lnTo>
                    <a:lnTo>
                      <a:pt x="31" y="117"/>
                    </a:lnTo>
                    <a:lnTo>
                      <a:pt x="46" y="117"/>
                    </a:lnTo>
                    <a:lnTo>
                      <a:pt x="52" y="116"/>
                    </a:lnTo>
                    <a:lnTo>
                      <a:pt x="63" y="110"/>
                    </a:lnTo>
                    <a:lnTo>
                      <a:pt x="67" y="106"/>
                    </a:lnTo>
                    <a:lnTo>
                      <a:pt x="67" y="105"/>
                    </a:lnTo>
                    <a:lnTo>
                      <a:pt x="35" y="105"/>
                    </a:lnTo>
                    <a:lnTo>
                      <a:pt x="31" y="104"/>
                    </a:lnTo>
                    <a:lnTo>
                      <a:pt x="16" y="66"/>
                    </a:lnTo>
                    <a:lnTo>
                      <a:pt x="16" y="51"/>
                    </a:lnTo>
                    <a:lnTo>
                      <a:pt x="16" y="45"/>
                    </a:lnTo>
                    <a:lnTo>
                      <a:pt x="17" y="40"/>
                    </a:lnTo>
                    <a:lnTo>
                      <a:pt x="17" y="34"/>
                    </a:lnTo>
                    <a:lnTo>
                      <a:pt x="35" y="12"/>
                    </a:lnTo>
                    <a:lnTo>
                      <a:pt x="69" y="12"/>
                    </a:lnTo>
                    <a:lnTo>
                      <a:pt x="68" y="10"/>
                    </a:lnTo>
                    <a:lnTo>
                      <a:pt x="64"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0" name="Freeform 82"/>
              <p:cNvSpPr>
                <a:spLocks/>
              </p:cNvSpPr>
              <p:nvPr/>
            </p:nvSpPr>
            <p:spPr bwMode="auto">
              <a:xfrm>
                <a:off x="837" y="2642"/>
                <a:ext cx="79" cy="118"/>
              </a:xfrm>
              <a:custGeom>
                <a:avLst/>
                <a:gdLst>
                  <a:gd name="T0" fmla="+- 0 906 837"/>
                  <a:gd name="T1" fmla="*/ T0 w 79"/>
                  <a:gd name="T2" fmla="+- 0 2654 2642"/>
                  <a:gd name="T3" fmla="*/ 2654 h 118"/>
                  <a:gd name="T4" fmla="+- 0 880 837"/>
                  <a:gd name="T5" fmla="*/ T4 w 79"/>
                  <a:gd name="T6" fmla="+- 0 2654 2642"/>
                  <a:gd name="T7" fmla="*/ 2654 h 118"/>
                  <a:gd name="T8" fmla="+- 0 882 837"/>
                  <a:gd name="T9" fmla="*/ T8 w 79"/>
                  <a:gd name="T10" fmla="+- 0 2655 2642"/>
                  <a:gd name="T11" fmla="*/ 2655 h 118"/>
                  <a:gd name="T12" fmla="+- 0 884 837"/>
                  <a:gd name="T13" fmla="*/ T12 w 79"/>
                  <a:gd name="T14" fmla="+- 0 2655 2642"/>
                  <a:gd name="T15" fmla="*/ 2655 h 118"/>
                  <a:gd name="T16" fmla="+- 0 900 837"/>
                  <a:gd name="T17" fmla="*/ T16 w 79"/>
                  <a:gd name="T18" fmla="+- 0 2696 2642"/>
                  <a:gd name="T19" fmla="*/ 2696 h 118"/>
                  <a:gd name="T20" fmla="+- 0 900 837"/>
                  <a:gd name="T21" fmla="*/ T20 w 79"/>
                  <a:gd name="T22" fmla="+- 0 2705 2642"/>
                  <a:gd name="T23" fmla="*/ 2705 h 118"/>
                  <a:gd name="T24" fmla="+- 0 879 837"/>
                  <a:gd name="T25" fmla="*/ T24 w 79"/>
                  <a:gd name="T26" fmla="+- 0 2747 2642"/>
                  <a:gd name="T27" fmla="*/ 2747 h 118"/>
                  <a:gd name="T28" fmla="+- 0 904 837"/>
                  <a:gd name="T29" fmla="*/ T28 w 79"/>
                  <a:gd name="T30" fmla="+- 0 2747 2642"/>
                  <a:gd name="T31" fmla="*/ 2747 h 118"/>
                  <a:gd name="T32" fmla="+- 0 916 837"/>
                  <a:gd name="T33" fmla="*/ T32 w 79"/>
                  <a:gd name="T34" fmla="+- 0 2709 2642"/>
                  <a:gd name="T35" fmla="*/ 2709 h 118"/>
                  <a:gd name="T36" fmla="+- 0 916 837"/>
                  <a:gd name="T37" fmla="*/ T36 w 79"/>
                  <a:gd name="T38" fmla="+- 0 2690 2642"/>
                  <a:gd name="T39" fmla="*/ 2690 h 118"/>
                  <a:gd name="T40" fmla="+- 0 915 837"/>
                  <a:gd name="T41" fmla="*/ T40 w 79"/>
                  <a:gd name="T42" fmla="+- 0 2682 2642"/>
                  <a:gd name="T43" fmla="*/ 2682 h 118"/>
                  <a:gd name="T44" fmla="+- 0 914 837"/>
                  <a:gd name="T45" fmla="*/ T44 w 79"/>
                  <a:gd name="T46" fmla="+- 0 2675 2642"/>
                  <a:gd name="T47" fmla="*/ 2675 h 118"/>
                  <a:gd name="T48" fmla="+- 0 913 837"/>
                  <a:gd name="T49" fmla="*/ T48 w 79"/>
                  <a:gd name="T50" fmla="+- 0 2668 2642"/>
                  <a:gd name="T51" fmla="*/ 2668 h 118"/>
                  <a:gd name="T52" fmla="+- 0 911 837"/>
                  <a:gd name="T53" fmla="*/ T52 w 79"/>
                  <a:gd name="T54" fmla="+- 0 2662 2642"/>
                  <a:gd name="T55" fmla="*/ 2662 h 118"/>
                  <a:gd name="T56" fmla="+- 0 906 837"/>
                  <a:gd name="T57" fmla="*/ T56 w 79"/>
                  <a:gd name="T58" fmla="+- 0 2654 2642"/>
                  <a:gd name="T59" fmla="*/ 265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9" h="118">
                    <a:moveTo>
                      <a:pt x="69" y="12"/>
                    </a:moveTo>
                    <a:lnTo>
                      <a:pt x="43" y="12"/>
                    </a:lnTo>
                    <a:lnTo>
                      <a:pt x="45" y="13"/>
                    </a:lnTo>
                    <a:lnTo>
                      <a:pt x="47" y="13"/>
                    </a:lnTo>
                    <a:lnTo>
                      <a:pt x="63" y="54"/>
                    </a:lnTo>
                    <a:lnTo>
                      <a:pt x="63" y="63"/>
                    </a:lnTo>
                    <a:lnTo>
                      <a:pt x="42" y="105"/>
                    </a:lnTo>
                    <a:lnTo>
                      <a:pt x="67" y="105"/>
                    </a:lnTo>
                    <a:lnTo>
                      <a:pt x="79" y="67"/>
                    </a:lnTo>
                    <a:lnTo>
                      <a:pt x="79" y="48"/>
                    </a:lnTo>
                    <a:lnTo>
                      <a:pt x="78" y="40"/>
                    </a:lnTo>
                    <a:lnTo>
                      <a:pt x="77" y="33"/>
                    </a:lnTo>
                    <a:lnTo>
                      <a:pt x="76" y="26"/>
                    </a:lnTo>
                    <a:lnTo>
                      <a:pt x="74"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7" name="Group 77"/>
            <p:cNvGrpSpPr>
              <a:grpSpLocks/>
            </p:cNvGrpSpPr>
            <p:nvPr/>
          </p:nvGrpSpPr>
          <p:grpSpPr bwMode="auto">
            <a:xfrm>
              <a:off x="837" y="2992"/>
              <a:ext cx="79" cy="118"/>
              <a:chOff x="837" y="2992"/>
              <a:chExt cx="79" cy="118"/>
            </a:xfrm>
          </p:grpSpPr>
          <p:sp>
            <p:nvSpPr>
              <p:cNvPr id="3087" name="Freeform 80"/>
              <p:cNvSpPr>
                <a:spLocks/>
              </p:cNvSpPr>
              <p:nvPr/>
            </p:nvSpPr>
            <p:spPr bwMode="auto">
              <a:xfrm>
                <a:off x="837" y="2992"/>
                <a:ext cx="79" cy="118"/>
              </a:xfrm>
              <a:custGeom>
                <a:avLst/>
                <a:gdLst>
                  <a:gd name="T0" fmla="+- 0 885 837"/>
                  <a:gd name="T1" fmla="*/ T0 w 79"/>
                  <a:gd name="T2" fmla="+- 0 2992 2992"/>
                  <a:gd name="T3" fmla="*/ 2992 h 118"/>
                  <a:gd name="T4" fmla="+- 0 870 837"/>
                  <a:gd name="T5" fmla="*/ T4 w 79"/>
                  <a:gd name="T6" fmla="+- 0 2992 2992"/>
                  <a:gd name="T7" fmla="*/ 2992 h 118"/>
                  <a:gd name="T8" fmla="+- 0 864 837"/>
                  <a:gd name="T9" fmla="*/ T8 w 79"/>
                  <a:gd name="T10" fmla="+- 0 2993 2992"/>
                  <a:gd name="T11" fmla="*/ 2993 h 118"/>
                  <a:gd name="T12" fmla="+- 0 837 837"/>
                  <a:gd name="T13" fmla="*/ T12 w 79"/>
                  <a:gd name="T14" fmla="+- 0 3042 2992"/>
                  <a:gd name="T15" fmla="*/ 3042 h 118"/>
                  <a:gd name="T16" fmla="+- 0 837 837"/>
                  <a:gd name="T17" fmla="*/ T16 w 79"/>
                  <a:gd name="T18" fmla="+- 0 3060 2992"/>
                  <a:gd name="T19" fmla="*/ 3060 h 118"/>
                  <a:gd name="T20" fmla="+- 0 868 837"/>
                  <a:gd name="T21" fmla="*/ T20 w 79"/>
                  <a:gd name="T22" fmla="+- 0 3109 2992"/>
                  <a:gd name="T23" fmla="*/ 3109 h 118"/>
                  <a:gd name="T24" fmla="+- 0 883 837"/>
                  <a:gd name="T25" fmla="*/ T24 w 79"/>
                  <a:gd name="T26" fmla="+- 0 3109 2992"/>
                  <a:gd name="T27" fmla="*/ 3109 h 118"/>
                  <a:gd name="T28" fmla="+- 0 889 837"/>
                  <a:gd name="T29" fmla="*/ T28 w 79"/>
                  <a:gd name="T30" fmla="+- 0 3107 2992"/>
                  <a:gd name="T31" fmla="*/ 3107 h 118"/>
                  <a:gd name="T32" fmla="+- 0 900 837"/>
                  <a:gd name="T33" fmla="*/ T32 w 79"/>
                  <a:gd name="T34" fmla="+- 0 3102 2992"/>
                  <a:gd name="T35" fmla="*/ 3102 h 118"/>
                  <a:gd name="T36" fmla="+- 0 904 837"/>
                  <a:gd name="T37" fmla="*/ T36 w 79"/>
                  <a:gd name="T38" fmla="+- 0 3098 2992"/>
                  <a:gd name="T39" fmla="*/ 3098 h 118"/>
                  <a:gd name="T40" fmla="+- 0 904 837"/>
                  <a:gd name="T41" fmla="*/ T40 w 79"/>
                  <a:gd name="T42" fmla="+- 0 3096 2992"/>
                  <a:gd name="T43" fmla="*/ 3096 h 118"/>
                  <a:gd name="T44" fmla="+- 0 872 837"/>
                  <a:gd name="T45" fmla="*/ T44 w 79"/>
                  <a:gd name="T46" fmla="+- 0 3096 2992"/>
                  <a:gd name="T47" fmla="*/ 3096 h 118"/>
                  <a:gd name="T48" fmla="+- 0 868 837"/>
                  <a:gd name="T49" fmla="*/ T48 w 79"/>
                  <a:gd name="T50" fmla="+- 0 3096 2992"/>
                  <a:gd name="T51" fmla="*/ 3096 h 118"/>
                  <a:gd name="T52" fmla="+- 0 853 837"/>
                  <a:gd name="T53" fmla="*/ T52 w 79"/>
                  <a:gd name="T54" fmla="+- 0 3058 2992"/>
                  <a:gd name="T55" fmla="*/ 3058 h 118"/>
                  <a:gd name="T56" fmla="+- 0 853 837"/>
                  <a:gd name="T57" fmla="*/ T56 w 79"/>
                  <a:gd name="T58" fmla="+- 0 3043 2992"/>
                  <a:gd name="T59" fmla="*/ 3043 h 118"/>
                  <a:gd name="T60" fmla="+- 0 853 837"/>
                  <a:gd name="T61" fmla="*/ T60 w 79"/>
                  <a:gd name="T62" fmla="+- 0 3037 2992"/>
                  <a:gd name="T63" fmla="*/ 3037 h 118"/>
                  <a:gd name="T64" fmla="+- 0 854 837"/>
                  <a:gd name="T65" fmla="*/ T64 w 79"/>
                  <a:gd name="T66" fmla="+- 0 3032 2992"/>
                  <a:gd name="T67" fmla="*/ 3032 h 118"/>
                  <a:gd name="T68" fmla="+- 0 854 837"/>
                  <a:gd name="T69" fmla="*/ T68 w 79"/>
                  <a:gd name="T70" fmla="+- 0 3026 2992"/>
                  <a:gd name="T71" fmla="*/ 3026 h 118"/>
                  <a:gd name="T72" fmla="+- 0 872 837"/>
                  <a:gd name="T73" fmla="*/ T72 w 79"/>
                  <a:gd name="T74" fmla="+- 0 3004 2992"/>
                  <a:gd name="T75" fmla="*/ 3004 h 118"/>
                  <a:gd name="T76" fmla="+- 0 906 837"/>
                  <a:gd name="T77" fmla="*/ T76 w 79"/>
                  <a:gd name="T78" fmla="+- 0 3004 2992"/>
                  <a:gd name="T79" fmla="*/ 3004 h 118"/>
                  <a:gd name="T80" fmla="+- 0 905 837"/>
                  <a:gd name="T81" fmla="*/ T80 w 79"/>
                  <a:gd name="T82" fmla="+- 0 3002 2992"/>
                  <a:gd name="T83" fmla="*/ 3002 h 118"/>
                  <a:gd name="T84" fmla="+- 0 901 837"/>
                  <a:gd name="T85" fmla="*/ T84 w 79"/>
                  <a:gd name="T86" fmla="+- 0 2998 2992"/>
                  <a:gd name="T87" fmla="*/ 2998 h 118"/>
                  <a:gd name="T88" fmla="+- 0 891 837"/>
                  <a:gd name="T89" fmla="*/ T88 w 79"/>
                  <a:gd name="T90" fmla="+- 0 2993 2992"/>
                  <a:gd name="T91" fmla="*/ 2993 h 118"/>
                  <a:gd name="T92" fmla="+- 0 885 837"/>
                  <a:gd name="T93" fmla="*/ T92 w 79"/>
                  <a:gd name="T94" fmla="+- 0 2992 2992"/>
                  <a:gd name="T95" fmla="*/ 299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9" h="118">
                    <a:moveTo>
                      <a:pt x="48" y="0"/>
                    </a:moveTo>
                    <a:lnTo>
                      <a:pt x="33" y="0"/>
                    </a:lnTo>
                    <a:lnTo>
                      <a:pt x="27" y="1"/>
                    </a:lnTo>
                    <a:lnTo>
                      <a:pt x="0" y="50"/>
                    </a:lnTo>
                    <a:lnTo>
                      <a:pt x="0" y="68"/>
                    </a:lnTo>
                    <a:lnTo>
                      <a:pt x="31" y="117"/>
                    </a:lnTo>
                    <a:lnTo>
                      <a:pt x="46" y="117"/>
                    </a:lnTo>
                    <a:lnTo>
                      <a:pt x="52" y="115"/>
                    </a:lnTo>
                    <a:lnTo>
                      <a:pt x="63" y="110"/>
                    </a:lnTo>
                    <a:lnTo>
                      <a:pt x="67" y="106"/>
                    </a:lnTo>
                    <a:lnTo>
                      <a:pt x="67" y="104"/>
                    </a:lnTo>
                    <a:lnTo>
                      <a:pt x="35" y="104"/>
                    </a:lnTo>
                    <a:lnTo>
                      <a:pt x="31" y="104"/>
                    </a:lnTo>
                    <a:lnTo>
                      <a:pt x="16" y="66"/>
                    </a:lnTo>
                    <a:lnTo>
                      <a:pt x="16" y="51"/>
                    </a:lnTo>
                    <a:lnTo>
                      <a:pt x="16" y="45"/>
                    </a:lnTo>
                    <a:lnTo>
                      <a:pt x="17" y="40"/>
                    </a:lnTo>
                    <a:lnTo>
                      <a:pt x="17" y="34"/>
                    </a:lnTo>
                    <a:lnTo>
                      <a:pt x="35" y="12"/>
                    </a:lnTo>
                    <a:lnTo>
                      <a:pt x="69" y="12"/>
                    </a:lnTo>
                    <a:lnTo>
                      <a:pt x="68" y="10"/>
                    </a:lnTo>
                    <a:lnTo>
                      <a:pt x="64"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8" name="Freeform 79"/>
              <p:cNvSpPr>
                <a:spLocks/>
              </p:cNvSpPr>
              <p:nvPr/>
            </p:nvSpPr>
            <p:spPr bwMode="auto">
              <a:xfrm>
                <a:off x="837" y="2992"/>
                <a:ext cx="79" cy="118"/>
              </a:xfrm>
              <a:custGeom>
                <a:avLst/>
                <a:gdLst>
                  <a:gd name="T0" fmla="+- 0 906 837"/>
                  <a:gd name="T1" fmla="*/ T0 w 79"/>
                  <a:gd name="T2" fmla="+- 0 3004 2992"/>
                  <a:gd name="T3" fmla="*/ 3004 h 118"/>
                  <a:gd name="T4" fmla="+- 0 880 837"/>
                  <a:gd name="T5" fmla="*/ T4 w 79"/>
                  <a:gd name="T6" fmla="+- 0 3004 2992"/>
                  <a:gd name="T7" fmla="*/ 3004 h 118"/>
                  <a:gd name="T8" fmla="+- 0 882 837"/>
                  <a:gd name="T9" fmla="*/ T8 w 79"/>
                  <a:gd name="T10" fmla="+- 0 3005 2992"/>
                  <a:gd name="T11" fmla="*/ 3005 h 118"/>
                  <a:gd name="T12" fmla="+- 0 887 837"/>
                  <a:gd name="T13" fmla="*/ T12 w 79"/>
                  <a:gd name="T14" fmla="+- 0 3006 2992"/>
                  <a:gd name="T15" fmla="*/ 3006 h 118"/>
                  <a:gd name="T16" fmla="+- 0 900 837"/>
                  <a:gd name="T17" fmla="*/ T16 w 79"/>
                  <a:gd name="T18" fmla="+- 0 3045 2992"/>
                  <a:gd name="T19" fmla="*/ 3045 h 118"/>
                  <a:gd name="T20" fmla="+- 0 900 837"/>
                  <a:gd name="T21" fmla="*/ T20 w 79"/>
                  <a:gd name="T22" fmla="+- 0 3055 2992"/>
                  <a:gd name="T23" fmla="*/ 3055 h 118"/>
                  <a:gd name="T24" fmla="+- 0 879 837"/>
                  <a:gd name="T25" fmla="*/ T24 w 79"/>
                  <a:gd name="T26" fmla="+- 0 3096 2992"/>
                  <a:gd name="T27" fmla="*/ 3096 h 118"/>
                  <a:gd name="T28" fmla="+- 0 904 837"/>
                  <a:gd name="T29" fmla="*/ T28 w 79"/>
                  <a:gd name="T30" fmla="+- 0 3096 2992"/>
                  <a:gd name="T31" fmla="*/ 3096 h 118"/>
                  <a:gd name="T32" fmla="+- 0 916 837"/>
                  <a:gd name="T33" fmla="*/ T32 w 79"/>
                  <a:gd name="T34" fmla="+- 0 3059 2992"/>
                  <a:gd name="T35" fmla="*/ 3059 h 118"/>
                  <a:gd name="T36" fmla="+- 0 916 837"/>
                  <a:gd name="T37" fmla="*/ T36 w 79"/>
                  <a:gd name="T38" fmla="+- 0 3040 2992"/>
                  <a:gd name="T39" fmla="*/ 3040 h 118"/>
                  <a:gd name="T40" fmla="+- 0 915 837"/>
                  <a:gd name="T41" fmla="*/ T40 w 79"/>
                  <a:gd name="T42" fmla="+- 0 3032 2992"/>
                  <a:gd name="T43" fmla="*/ 3032 h 118"/>
                  <a:gd name="T44" fmla="+- 0 914 837"/>
                  <a:gd name="T45" fmla="*/ T44 w 79"/>
                  <a:gd name="T46" fmla="+- 0 3025 2992"/>
                  <a:gd name="T47" fmla="*/ 3025 h 118"/>
                  <a:gd name="T48" fmla="+- 0 913 837"/>
                  <a:gd name="T49" fmla="*/ T48 w 79"/>
                  <a:gd name="T50" fmla="+- 0 3018 2992"/>
                  <a:gd name="T51" fmla="*/ 3018 h 118"/>
                  <a:gd name="T52" fmla="+- 0 911 837"/>
                  <a:gd name="T53" fmla="*/ T52 w 79"/>
                  <a:gd name="T54" fmla="+- 0 3012 2992"/>
                  <a:gd name="T55" fmla="*/ 3012 h 118"/>
                  <a:gd name="T56" fmla="+- 0 906 837"/>
                  <a:gd name="T57" fmla="*/ T56 w 79"/>
                  <a:gd name="T58" fmla="+- 0 3004 2992"/>
                  <a:gd name="T59" fmla="*/ 3004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9" h="118">
                    <a:moveTo>
                      <a:pt x="69" y="12"/>
                    </a:moveTo>
                    <a:lnTo>
                      <a:pt x="43" y="12"/>
                    </a:lnTo>
                    <a:lnTo>
                      <a:pt x="45" y="13"/>
                    </a:lnTo>
                    <a:lnTo>
                      <a:pt x="50" y="14"/>
                    </a:lnTo>
                    <a:lnTo>
                      <a:pt x="63" y="53"/>
                    </a:lnTo>
                    <a:lnTo>
                      <a:pt x="63" y="63"/>
                    </a:lnTo>
                    <a:lnTo>
                      <a:pt x="42" y="104"/>
                    </a:lnTo>
                    <a:lnTo>
                      <a:pt x="67" y="104"/>
                    </a:lnTo>
                    <a:lnTo>
                      <a:pt x="79" y="67"/>
                    </a:lnTo>
                    <a:lnTo>
                      <a:pt x="79" y="48"/>
                    </a:lnTo>
                    <a:lnTo>
                      <a:pt x="78" y="40"/>
                    </a:lnTo>
                    <a:lnTo>
                      <a:pt x="77" y="33"/>
                    </a:lnTo>
                    <a:lnTo>
                      <a:pt x="76" y="26"/>
                    </a:lnTo>
                    <a:lnTo>
                      <a:pt x="74"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318" name="Picture 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 y="3473"/>
                <a:ext cx="2661" cy="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75"/>
            <p:cNvGrpSpPr>
              <a:grpSpLocks/>
            </p:cNvGrpSpPr>
            <p:nvPr/>
          </p:nvGrpSpPr>
          <p:grpSpPr bwMode="auto">
            <a:xfrm>
              <a:off x="5" y="5"/>
              <a:ext cx="9006" cy="4371"/>
              <a:chOff x="5" y="5"/>
              <a:chExt cx="9006" cy="4371"/>
            </a:xfrm>
          </p:grpSpPr>
          <p:sp>
            <p:nvSpPr>
              <p:cNvPr id="3086" name="Freeform 76"/>
              <p:cNvSpPr>
                <a:spLocks/>
              </p:cNvSpPr>
              <p:nvPr/>
            </p:nvSpPr>
            <p:spPr bwMode="auto">
              <a:xfrm>
                <a:off x="5" y="5"/>
                <a:ext cx="9006" cy="4371"/>
              </a:xfrm>
              <a:custGeom>
                <a:avLst/>
                <a:gdLst>
                  <a:gd name="T0" fmla="+- 0 275 5"/>
                  <a:gd name="T1" fmla="*/ T0 w 9006"/>
                  <a:gd name="T2" fmla="+- 0 5 5"/>
                  <a:gd name="T3" fmla="*/ 5 h 4371"/>
                  <a:gd name="T4" fmla="+- 0 199 5"/>
                  <a:gd name="T5" fmla="*/ T4 w 9006"/>
                  <a:gd name="T6" fmla="+- 0 5 5"/>
                  <a:gd name="T7" fmla="*/ 5 h 4371"/>
                  <a:gd name="T8" fmla="+- 0 138 5"/>
                  <a:gd name="T9" fmla="*/ T8 w 9006"/>
                  <a:gd name="T10" fmla="+- 0 7 5"/>
                  <a:gd name="T11" fmla="*/ 7 h 4371"/>
                  <a:gd name="T12" fmla="+- 0 74 5"/>
                  <a:gd name="T13" fmla="*/ T12 w 9006"/>
                  <a:gd name="T14" fmla="+- 0 18 5"/>
                  <a:gd name="T15" fmla="*/ 18 h 4371"/>
                  <a:gd name="T16" fmla="+- 0 26 5"/>
                  <a:gd name="T17" fmla="*/ T16 w 9006"/>
                  <a:gd name="T18" fmla="+- 0 57 5"/>
                  <a:gd name="T19" fmla="*/ 57 h 4371"/>
                  <a:gd name="T20" fmla="+- 0 8 5"/>
                  <a:gd name="T21" fmla="*/ T20 w 9006"/>
                  <a:gd name="T22" fmla="+- 0 136 5"/>
                  <a:gd name="T23" fmla="*/ 136 h 4371"/>
                  <a:gd name="T24" fmla="+- 0 5 5"/>
                  <a:gd name="T25" fmla="*/ T24 w 9006"/>
                  <a:gd name="T26" fmla="+- 0 231 5"/>
                  <a:gd name="T27" fmla="*/ 231 h 4371"/>
                  <a:gd name="T28" fmla="+- 0 5 5"/>
                  <a:gd name="T29" fmla="*/ T28 w 9006"/>
                  <a:gd name="T30" fmla="+- 0 4105 5"/>
                  <a:gd name="T31" fmla="*/ 4105 h 4371"/>
                  <a:gd name="T32" fmla="+- 0 5 5"/>
                  <a:gd name="T33" fmla="*/ T32 w 9006"/>
                  <a:gd name="T34" fmla="+- 0 4146 5"/>
                  <a:gd name="T35" fmla="*/ 4146 h 4371"/>
                  <a:gd name="T36" fmla="+- 0 6 5"/>
                  <a:gd name="T37" fmla="*/ T36 w 9006"/>
                  <a:gd name="T38" fmla="+- 0 4214 5"/>
                  <a:gd name="T39" fmla="*/ 4214 h 4371"/>
                  <a:gd name="T40" fmla="+- 0 13 5"/>
                  <a:gd name="T41" fmla="*/ T40 w 9006"/>
                  <a:gd name="T42" fmla="+- 0 4288 5"/>
                  <a:gd name="T43" fmla="*/ 4288 h 4371"/>
                  <a:gd name="T44" fmla="+- 0 44 5"/>
                  <a:gd name="T45" fmla="*/ T44 w 9006"/>
                  <a:gd name="T46" fmla="+- 0 4346 5"/>
                  <a:gd name="T47" fmla="*/ 4346 h 4371"/>
                  <a:gd name="T48" fmla="+- 0 111 5"/>
                  <a:gd name="T49" fmla="*/ T48 w 9006"/>
                  <a:gd name="T50" fmla="+- 0 4370 5"/>
                  <a:gd name="T51" fmla="*/ 4370 h 4371"/>
                  <a:gd name="T52" fmla="+- 0 196 5"/>
                  <a:gd name="T53" fmla="*/ T52 w 9006"/>
                  <a:gd name="T54" fmla="+- 0 4375 5"/>
                  <a:gd name="T55" fmla="*/ 4375 h 4371"/>
                  <a:gd name="T56" fmla="+- 0 271 5"/>
                  <a:gd name="T57" fmla="*/ T56 w 9006"/>
                  <a:gd name="T58" fmla="+- 0 4375 5"/>
                  <a:gd name="T59" fmla="*/ 4375 h 4371"/>
                  <a:gd name="T60" fmla="+- 0 8741 5"/>
                  <a:gd name="T61" fmla="*/ T60 w 9006"/>
                  <a:gd name="T62" fmla="+- 0 4375 5"/>
                  <a:gd name="T63" fmla="*/ 4375 h 4371"/>
                  <a:gd name="T64" fmla="+- 0 8781 5"/>
                  <a:gd name="T65" fmla="*/ T64 w 9006"/>
                  <a:gd name="T66" fmla="+- 0 4375 5"/>
                  <a:gd name="T67" fmla="*/ 4375 h 4371"/>
                  <a:gd name="T68" fmla="+- 0 8849 5"/>
                  <a:gd name="T69" fmla="*/ T68 w 9006"/>
                  <a:gd name="T70" fmla="+- 0 4374 5"/>
                  <a:gd name="T71" fmla="*/ 4374 h 4371"/>
                  <a:gd name="T72" fmla="+- 0 8923 5"/>
                  <a:gd name="T73" fmla="*/ T72 w 9006"/>
                  <a:gd name="T74" fmla="+- 0 4367 5"/>
                  <a:gd name="T75" fmla="*/ 4367 h 4371"/>
                  <a:gd name="T76" fmla="+- 0 8981 5"/>
                  <a:gd name="T77" fmla="*/ T76 w 9006"/>
                  <a:gd name="T78" fmla="+- 0 4337 5"/>
                  <a:gd name="T79" fmla="*/ 4337 h 4371"/>
                  <a:gd name="T80" fmla="+- 0 9005 5"/>
                  <a:gd name="T81" fmla="*/ T80 w 9006"/>
                  <a:gd name="T82" fmla="+- 0 4269 5"/>
                  <a:gd name="T83" fmla="*/ 4269 h 4371"/>
                  <a:gd name="T84" fmla="+- 0 9010 5"/>
                  <a:gd name="T85" fmla="*/ T84 w 9006"/>
                  <a:gd name="T86" fmla="+- 0 4185 5"/>
                  <a:gd name="T87" fmla="*/ 4185 h 4371"/>
                  <a:gd name="T88" fmla="+- 0 9011 5"/>
                  <a:gd name="T89" fmla="*/ T88 w 9006"/>
                  <a:gd name="T90" fmla="+- 0 4109 5"/>
                  <a:gd name="T91" fmla="*/ 4109 h 4371"/>
                  <a:gd name="T92" fmla="+- 0 9011 5"/>
                  <a:gd name="T93" fmla="*/ T92 w 9006"/>
                  <a:gd name="T94" fmla="+- 0 275 5"/>
                  <a:gd name="T95" fmla="*/ 275 h 4371"/>
                  <a:gd name="T96" fmla="+- 0 9010 5"/>
                  <a:gd name="T97" fmla="*/ T96 w 9006"/>
                  <a:gd name="T98" fmla="+- 0 235 5"/>
                  <a:gd name="T99" fmla="*/ 235 h 4371"/>
                  <a:gd name="T100" fmla="+- 0 9009 5"/>
                  <a:gd name="T101" fmla="*/ T100 w 9006"/>
                  <a:gd name="T102" fmla="+- 0 167 5"/>
                  <a:gd name="T103" fmla="*/ 167 h 4371"/>
                  <a:gd name="T104" fmla="+- 0 9002 5"/>
                  <a:gd name="T105" fmla="*/ T104 w 9006"/>
                  <a:gd name="T106" fmla="+- 0 92 5"/>
                  <a:gd name="T107" fmla="*/ 92 h 4371"/>
                  <a:gd name="T108" fmla="+- 0 8972 5"/>
                  <a:gd name="T109" fmla="*/ T108 w 9006"/>
                  <a:gd name="T110" fmla="+- 0 34 5"/>
                  <a:gd name="T111" fmla="*/ 34 h 4371"/>
                  <a:gd name="T112" fmla="+- 0 8904 5"/>
                  <a:gd name="T113" fmla="*/ T112 w 9006"/>
                  <a:gd name="T114" fmla="+- 0 10 5"/>
                  <a:gd name="T115" fmla="*/ 10 h 4371"/>
                  <a:gd name="T116" fmla="+- 0 8820 5"/>
                  <a:gd name="T117" fmla="*/ T116 w 9006"/>
                  <a:gd name="T118" fmla="+- 0 5 5"/>
                  <a:gd name="T119" fmla="*/ 5 h 4371"/>
                  <a:gd name="T120" fmla="+- 0 8744 5"/>
                  <a:gd name="T121" fmla="*/ T120 w 9006"/>
                  <a:gd name="T122" fmla="+- 0 5 5"/>
                  <a:gd name="T123" fmla="*/ 5 h 4371"/>
                  <a:gd name="T124" fmla="+- 0 275 5"/>
                  <a:gd name="T125" fmla="*/ T124 w 9006"/>
                  <a:gd name="T126" fmla="+- 0 5 5"/>
                  <a:gd name="T127" fmla="*/ 5 h 43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9006" h="4371">
                    <a:moveTo>
                      <a:pt x="270" y="0"/>
                    </a:moveTo>
                    <a:lnTo>
                      <a:pt x="194" y="0"/>
                    </a:lnTo>
                    <a:lnTo>
                      <a:pt x="133" y="2"/>
                    </a:lnTo>
                    <a:lnTo>
                      <a:pt x="69" y="13"/>
                    </a:lnTo>
                    <a:lnTo>
                      <a:pt x="21" y="52"/>
                    </a:lnTo>
                    <a:lnTo>
                      <a:pt x="3" y="131"/>
                    </a:lnTo>
                    <a:lnTo>
                      <a:pt x="0" y="226"/>
                    </a:lnTo>
                    <a:lnTo>
                      <a:pt x="0" y="4100"/>
                    </a:lnTo>
                    <a:lnTo>
                      <a:pt x="0" y="4141"/>
                    </a:lnTo>
                    <a:lnTo>
                      <a:pt x="1" y="4209"/>
                    </a:lnTo>
                    <a:lnTo>
                      <a:pt x="8" y="4283"/>
                    </a:lnTo>
                    <a:lnTo>
                      <a:pt x="39" y="4341"/>
                    </a:lnTo>
                    <a:lnTo>
                      <a:pt x="106" y="4365"/>
                    </a:lnTo>
                    <a:lnTo>
                      <a:pt x="191" y="4370"/>
                    </a:lnTo>
                    <a:lnTo>
                      <a:pt x="266" y="4370"/>
                    </a:lnTo>
                    <a:lnTo>
                      <a:pt x="8736" y="4370"/>
                    </a:lnTo>
                    <a:lnTo>
                      <a:pt x="8776" y="4370"/>
                    </a:lnTo>
                    <a:lnTo>
                      <a:pt x="8844" y="4369"/>
                    </a:lnTo>
                    <a:lnTo>
                      <a:pt x="8918" y="4362"/>
                    </a:lnTo>
                    <a:lnTo>
                      <a:pt x="8976" y="4332"/>
                    </a:lnTo>
                    <a:lnTo>
                      <a:pt x="9000" y="4264"/>
                    </a:lnTo>
                    <a:lnTo>
                      <a:pt x="9005" y="4180"/>
                    </a:lnTo>
                    <a:lnTo>
                      <a:pt x="9006" y="4104"/>
                    </a:lnTo>
                    <a:lnTo>
                      <a:pt x="9006" y="270"/>
                    </a:lnTo>
                    <a:lnTo>
                      <a:pt x="9005" y="230"/>
                    </a:lnTo>
                    <a:lnTo>
                      <a:pt x="9004" y="162"/>
                    </a:lnTo>
                    <a:lnTo>
                      <a:pt x="8997" y="87"/>
                    </a:lnTo>
                    <a:lnTo>
                      <a:pt x="8967" y="29"/>
                    </a:lnTo>
                    <a:lnTo>
                      <a:pt x="8899" y="5"/>
                    </a:lnTo>
                    <a:lnTo>
                      <a:pt x="8815" y="0"/>
                    </a:lnTo>
                    <a:lnTo>
                      <a:pt x="8739" y="0"/>
                    </a:lnTo>
                    <a:lnTo>
                      <a:pt x="270" y="0"/>
                    </a:lnTo>
                    <a:close/>
                  </a:path>
                </a:pathLst>
              </a:custGeom>
              <a:noFill/>
              <a:ln w="6350">
                <a:solidFill>
                  <a:srgbClr val="DC41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9" name="Group 73"/>
            <p:cNvGrpSpPr>
              <a:grpSpLocks/>
            </p:cNvGrpSpPr>
            <p:nvPr/>
          </p:nvGrpSpPr>
          <p:grpSpPr bwMode="auto">
            <a:xfrm>
              <a:off x="1039" y="249"/>
              <a:ext cx="2" cy="2876"/>
              <a:chOff x="1039" y="249"/>
              <a:chExt cx="2" cy="2876"/>
            </a:xfrm>
          </p:grpSpPr>
          <p:sp>
            <p:nvSpPr>
              <p:cNvPr id="3085" name="Freeform 74"/>
              <p:cNvSpPr>
                <a:spLocks/>
              </p:cNvSpPr>
              <p:nvPr/>
            </p:nvSpPr>
            <p:spPr bwMode="auto">
              <a:xfrm>
                <a:off x="1039" y="249"/>
                <a:ext cx="2" cy="2876"/>
              </a:xfrm>
              <a:custGeom>
                <a:avLst/>
                <a:gdLst>
                  <a:gd name="T0" fmla="+- 0 249 249"/>
                  <a:gd name="T1" fmla="*/ 249 h 2876"/>
                  <a:gd name="T2" fmla="+- 0 3124 249"/>
                  <a:gd name="T3" fmla="*/ 3124 h 2876"/>
                </a:gdLst>
                <a:ahLst/>
                <a:cxnLst>
                  <a:cxn ang="0">
                    <a:pos x="0" y="T1"/>
                  </a:cxn>
                  <a:cxn ang="0">
                    <a:pos x="0" y="T3"/>
                  </a:cxn>
                </a:cxnLst>
                <a:rect l="0" t="0" r="r" b="b"/>
                <a:pathLst>
                  <a:path h="2876">
                    <a:moveTo>
                      <a:pt x="0" y="0"/>
                    </a:moveTo>
                    <a:lnTo>
                      <a:pt x="0" y="2875"/>
                    </a:lnTo>
                  </a:path>
                </a:pathLst>
              </a:custGeom>
              <a:noFill/>
              <a:ln w="6792">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0" name="Group 71"/>
            <p:cNvGrpSpPr>
              <a:grpSpLocks/>
            </p:cNvGrpSpPr>
            <p:nvPr/>
          </p:nvGrpSpPr>
          <p:grpSpPr bwMode="auto">
            <a:xfrm>
              <a:off x="948" y="3044"/>
              <a:ext cx="7627" cy="2"/>
              <a:chOff x="948" y="3044"/>
              <a:chExt cx="7627" cy="2"/>
            </a:xfrm>
          </p:grpSpPr>
          <p:sp>
            <p:nvSpPr>
              <p:cNvPr id="3084" name="Freeform 72"/>
              <p:cNvSpPr>
                <a:spLocks/>
              </p:cNvSpPr>
              <p:nvPr/>
            </p:nvSpPr>
            <p:spPr bwMode="auto">
              <a:xfrm>
                <a:off x="948" y="3044"/>
                <a:ext cx="7627" cy="2"/>
              </a:xfrm>
              <a:custGeom>
                <a:avLst/>
                <a:gdLst>
                  <a:gd name="T0" fmla="+- 0 948 948"/>
                  <a:gd name="T1" fmla="*/ T0 w 7627"/>
                  <a:gd name="T2" fmla="+- 0 8575 948"/>
                  <a:gd name="T3" fmla="*/ T2 w 7627"/>
                </a:gdLst>
                <a:ahLst/>
                <a:cxnLst>
                  <a:cxn ang="0">
                    <a:pos x="T1" y="0"/>
                  </a:cxn>
                  <a:cxn ang="0">
                    <a:pos x="T3" y="0"/>
                  </a:cxn>
                </a:cxnLst>
                <a:rect l="0" t="0" r="r" b="b"/>
                <a:pathLst>
                  <a:path w="7627">
                    <a:moveTo>
                      <a:pt x="0" y="0"/>
                    </a:moveTo>
                    <a:lnTo>
                      <a:pt x="762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1" name="Group 69"/>
            <p:cNvGrpSpPr>
              <a:grpSpLocks/>
            </p:cNvGrpSpPr>
            <p:nvPr/>
          </p:nvGrpSpPr>
          <p:grpSpPr bwMode="auto">
            <a:xfrm>
              <a:off x="948" y="2695"/>
              <a:ext cx="98" cy="2"/>
              <a:chOff x="948" y="2695"/>
              <a:chExt cx="98" cy="2"/>
            </a:xfrm>
          </p:grpSpPr>
          <p:sp>
            <p:nvSpPr>
              <p:cNvPr id="3083" name="Freeform 70"/>
              <p:cNvSpPr>
                <a:spLocks/>
              </p:cNvSpPr>
              <p:nvPr/>
            </p:nvSpPr>
            <p:spPr bwMode="auto">
              <a:xfrm>
                <a:off x="948" y="2695"/>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2" name="Group 67"/>
            <p:cNvGrpSpPr>
              <a:grpSpLocks/>
            </p:cNvGrpSpPr>
            <p:nvPr/>
          </p:nvGrpSpPr>
          <p:grpSpPr bwMode="auto">
            <a:xfrm>
              <a:off x="948" y="2346"/>
              <a:ext cx="98" cy="2"/>
              <a:chOff x="948" y="2346"/>
              <a:chExt cx="98" cy="2"/>
            </a:xfrm>
          </p:grpSpPr>
          <p:sp>
            <p:nvSpPr>
              <p:cNvPr id="3082" name="Freeform 68"/>
              <p:cNvSpPr>
                <a:spLocks/>
              </p:cNvSpPr>
              <p:nvPr/>
            </p:nvSpPr>
            <p:spPr bwMode="auto">
              <a:xfrm>
                <a:off x="948" y="2346"/>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3" name="Group 65"/>
            <p:cNvGrpSpPr>
              <a:grpSpLocks/>
            </p:cNvGrpSpPr>
            <p:nvPr/>
          </p:nvGrpSpPr>
          <p:grpSpPr bwMode="auto">
            <a:xfrm>
              <a:off x="948" y="1996"/>
              <a:ext cx="98" cy="2"/>
              <a:chOff x="948" y="1996"/>
              <a:chExt cx="98" cy="2"/>
            </a:xfrm>
          </p:grpSpPr>
          <p:sp>
            <p:nvSpPr>
              <p:cNvPr id="3081" name="Freeform 66"/>
              <p:cNvSpPr>
                <a:spLocks/>
              </p:cNvSpPr>
              <p:nvPr/>
            </p:nvSpPr>
            <p:spPr bwMode="auto">
              <a:xfrm>
                <a:off x="948" y="1996"/>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4" name="Group 63"/>
            <p:cNvGrpSpPr>
              <a:grpSpLocks/>
            </p:cNvGrpSpPr>
            <p:nvPr/>
          </p:nvGrpSpPr>
          <p:grpSpPr bwMode="auto">
            <a:xfrm>
              <a:off x="948" y="1647"/>
              <a:ext cx="98" cy="2"/>
              <a:chOff x="948" y="1647"/>
              <a:chExt cx="98" cy="2"/>
            </a:xfrm>
          </p:grpSpPr>
          <p:sp>
            <p:nvSpPr>
              <p:cNvPr id="3080" name="Freeform 64"/>
              <p:cNvSpPr>
                <a:spLocks/>
              </p:cNvSpPr>
              <p:nvPr/>
            </p:nvSpPr>
            <p:spPr bwMode="auto">
              <a:xfrm>
                <a:off x="948" y="1647"/>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5" name="Group 61"/>
            <p:cNvGrpSpPr>
              <a:grpSpLocks/>
            </p:cNvGrpSpPr>
            <p:nvPr/>
          </p:nvGrpSpPr>
          <p:grpSpPr bwMode="auto">
            <a:xfrm>
              <a:off x="948" y="1297"/>
              <a:ext cx="98" cy="2"/>
              <a:chOff x="948" y="1297"/>
              <a:chExt cx="98" cy="2"/>
            </a:xfrm>
          </p:grpSpPr>
          <p:sp>
            <p:nvSpPr>
              <p:cNvPr id="3079" name="Freeform 62"/>
              <p:cNvSpPr>
                <a:spLocks/>
              </p:cNvSpPr>
              <p:nvPr/>
            </p:nvSpPr>
            <p:spPr bwMode="auto">
              <a:xfrm>
                <a:off x="948" y="1297"/>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6" name="Group 59"/>
            <p:cNvGrpSpPr>
              <a:grpSpLocks/>
            </p:cNvGrpSpPr>
            <p:nvPr/>
          </p:nvGrpSpPr>
          <p:grpSpPr bwMode="auto">
            <a:xfrm>
              <a:off x="948" y="948"/>
              <a:ext cx="98" cy="2"/>
              <a:chOff x="948" y="948"/>
              <a:chExt cx="98" cy="2"/>
            </a:xfrm>
          </p:grpSpPr>
          <p:sp>
            <p:nvSpPr>
              <p:cNvPr id="3078" name="Freeform 60"/>
              <p:cNvSpPr>
                <a:spLocks/>
              </p:cNvSpPr>
              <p:nvPr/>
            </p:nvSpPr>
            <p:spPr bwMode="auto">
              <a:xfrm>
                <a:off x="948" y="948"/>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7" name="Group 57"/>
            <p:cNvGrpSpPr>
              <a:grpSpLocks/>
            </p:cNvGrpSpPr>
            <p:nvPr/>
          </p:nvGrpSpPr>
          <p:grpSpPr bwMode="auto">
            <a:xfrm>
              <a:off x="948" y="598"/>
              <a:ext cx="98" cy="2"/>
              <a:chOff x="948" y="598"/>
              <a:chExt cx="98" cy="2"/>
            </a:xfrm>
          </p:grpSpPr>
          <p:sp>
            <p:nvSpPr>
              <p:cNvPr id="3077" name="Freeform 58"/>
              <p:cNvSpPr>
                <a:spLocks/>
              </p:cNvSpPr>
              <p:nvPr/>
            </p:nvSpPr>
            <p:spPr bwMode="auto">
              <a:xfrm>
                <a:off x="948" y="598"/>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8" name="Group 51"/>
            <p:cNvGrpSpPr>
              <a:grpSpLocks/>
            </p:cNvGrpSpPr>
            <p:nvPr/>
          </p:nvGrpSpPr>
          <p:grpSpPr bwMode="auto">
            <a:xfrm>
              <a:off x="948" y="249"/>
              <a:ext cx="98" cy="2"/>
              <a:chOff x="948" y="249"/>
              <a:chExt cx="98" cy="2"/>
            </a:xfrm>
          </p:grpSpPr>
          <p:sp>
            <p:nvSpPr>
              <p:cNvPr id="3076" name="Freeform 56"/>
              <p:cNvSpPr>
                <a:spLocks/>
              </p:cNvSpPr>
              <p:nvPr/>
            </p:nvSpPr>
            <p:spPr bwMode="auto">
              <a:xfrm>
                <a:off x="948" y="249"/>
                <a:ext cx="98" cy="2"/>
              </a:xfrm>
              <a:custGeom>
                <a:avLst/>
                <a:gdLst>
                  <a:gd name="T0" fmla="+- 0 948 948"/>
                  <a:gd name="T1" fmla="*/ T0 w 98"/>
                  <a:gd name="T2" fmla="+- 0 1045 948"/>
                  <a:gd name="T3" fmla="*/ T2 w 98"/>
                </a:gdLst>
                <a:ahLst/>
                <a:cxnLst>
                  <a:cxn ang="0">
                    <a:pos x="T1" y="0"/>
                  </a:cxn>
                  <a:cxn ang="0">
                    <a:pos x="T3" y="0"/>
                  </a:cxn>
                </a:cxnLst>
                <a:rect l="0" t="0" r="r" b="b"/>
                <a:pathLst>
                  <a:path w="98">
                    <a:moveTo>
                      <a:pt x="0" y="0"/>
                    </a:moveTo>
                    <a:lnTo>
                      <a:pt x="9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95" name="Picture 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 y="3154"/>
                <a:ext cx="520" cy="117"/>
              </a:xfrm>
              <a:prstGeom prst="rect">
                <a:avLst/>
              </a:prstGeom>
              <a:noFill/>
              <a:extLst>
                <a:ext uri="{909E8E84-426E-40DD-AFC4-6F175D3DCCD1}">
                  <a14:hiddenFill xmlns:a14="http://schemas.microsoft.com/office/drawing/2010/main">
                    <a:solidFill>
                      <a:srgbClr val="FFFFFF"/>
                    </a:solidFill>
                  </a14:hiddenFill>
                </a:ext>
              </a:extLst>
            </p:spPr>
          </p:pic>
          <p:pic>
            <p:nvPicPr>
              <p:cNvPr id="10294" name="Picture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6" y="3720"/>
                <a:ext cx="301" cy="120"/>
              </a:xfrm>
              <a:prstGeom prst="rect">
                <a:avLst/>
              </a:prstGeom>
              <a:noFill/>
              <a:extLst>
                <a:ext uri="{909E8E84-426E-40DD-AFC4-6F175D3DCCD1}">
                  <a14:hiddenFill xmlns:a14="http://schemas.microsoft.com/office/drawing/2010/main">
                    <a:solidFill>
                      <a:srgbClr val="FFFFFF"/>
                    </a:solidFill>
                  </a14:hiddenFill>
                </a:ext>
              </a:extLst>
            </p:spPr>
          </p:pic>
          <p:pic>
            <p:nvPicPr>
              <p:cNvPr id="10293"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 y="2013"/>
                <a:ext cx="117" cy="300"/>
              </a:xfrm>
              <a:prstGeom prst="rect">
                <a:avLst/>
              </a:prstGeom>
              <a:noFill/>
              <a:extLst>
                <a:ext uri="{909E8E84-426E-40DD-AFC4-6F175D3DCCD1}">
                  <a14:hiddenFill xmlns:a14="http://schemas.microsoft.com/office/drawing/2010/main">
                    <a:solidFill>
                      <a:srgbClr val="FFFFFF"/>
                    </a:solidFill>
                  </a14:hiddenFill>
                </a:ext>
              </a:extLst>
            </p:spPr>
          </p:pic>
          <p:pic>
            <p:nvPicPr>
              <p:cNvPr id="10292"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6" y="1672"/>
                <a:ext cx="117" cy="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49"/>
            <p:cNvGrpSpPr>
              <a:grpSpLocks/>
            </p:cNvGrpSpPr>
            <p:nvPr/>
          </p:nvGrpSpPr>
          <p:grpSpPr bwMode="auto">
            <a:xfrm>
              <a:off x="7721" y="2045"/>
              <a:ext cx="249" cy="1000"/>
              <a:chOff x="7721" y="2045"/>
              <a:chExt cx="249" cy="1000"/>
            </a:xfrm>
          </p:grpSpPr>
          <p:sp>
            <p:nvSpPr>
              <p:cNvPr id="3075" name="Freeform 50"/>
              <p:cNvSpPr>
                <a:spLocks/>
              </p:cNvSpPr>
              <p:nvPr/>
            </p:nvSpPr>
            <p:spPr bwMode="auto">
              <a:xfrm>
                <a:off x="7721" y="2045"/>
                <a:ext cx="249" cy="1000"/>
              </a:xfrm>
              <a:custGeom>
                <a:avLst/>
                <a:gdLst>
                  <a:gd name="T0" fmla="+- 0 7721 7721"/>
                  <a:gd name="T1" fmla="*/ T0 w 249"/>
                  <a:gd name="T2" fmla="+- 0 3044 2045"/>
                  <a:gd name="T3" fmla="*/ 3044 h 1000"/>
                  <a:gd name="T4" fmla="+- 0 7969 7721"/>
                  <a:gd name="T5" fmla="*/ T4 w 249"/>
                  <a:gd name="T6" fmla="+- 0 3044 2045"/>
                  <a:gd name="T7" fmla="*/ 3044 h 1000"/>
                  <a:gd name="T8" fmla="+- 0 7969 7721"/>
                  <a:gd name="T9" fmla="*/ T8 w 249"/>
                  <a:gd name="T10" fmla="+- 0 2045 2045"/>
                  <a:gd name="T11" fmla="*/ 2045 h 1000"/>
                  <a:gd name="T12" fmla="+- 0 7721 7721"/>
                  <a:gd name="T13" fmla="*/ T12 w 249"/>
                  <a:gd name="T14" fmla="+- 0 2045 2045"/>
                  <a:gd name="T15" fmla="*/ 2045 h 1000"/>
                  <a:gd name="T16" fmla="+- 0 7721 7721"/>
                  <a:gd name="T17" fmla="*/ T16 w 249"/>
                  <a:gd name="T18" fmla="+- 0 3044 2045"/>
                  <a:gd name="T19" fmla="*/ 3044 h 1000"/>
                </a:gdLst>
                <a:ahLst/>
                <a:cxnLst>
                  <a:cxn ang="0">
                    <a:pos x="T1" y="T3"/>
                  </a:cxn>
                  <a:cxn ang="0">
                    <a:pos x="T5" y="T7"/>
                  </a:cxn>
                  <a:cxn ang="0">
                    <a:pos x="T9" y="T11"/>
                  </a:cxn>
                  <a:cxn ang="0">
                    <a:pos x="T13" y="T15"/>
                  </a:cxn>
                  <a:cxn ang="0">
                    <a:pos x="T17" y="T19"/>
                  </a:cxn>
                </a:cxnLst>
                <a:rect l="0" t="0" r="r" b="b"/>
                <a:pathLst>
                  <a:path w="249" h="1000">
                    <a:moveTo>
                      <a:pt x="0" y="999"/>
                    </a:moveTo>
                    <a:lnTo>
                      <a:pt x="248" y="999"/>
                    </a:lnTo>
                    <a:lnTo>
                      <a:pt x="248" y="0"/>
                    </a:lnTo>
                    <a:lnTo>
                      <a:pt x="0" y="0"/>
                    </a:lnTo>
                    <a:lnTo>
                      <a:pt x="0" y="999"/>
                    </a:lnTo>
                    <a:close/>
                  </a:path>
                </a:pathLst>
              </a:custGeom>
              <a:solidFill>
                <a:srgbClr val="DC4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45"/>
            <p:cNvGrpSpPr>
              <a:grpSpLocks/>
            </p:cNvGrpSpPr>
            <p:nvPr/>
          </p:nvGrpSpPr>
          <p:grpSpPr bwMode="auto">
            <a:xfrm>
              <a:off x="7473" y="2372"/>
              <a:ext cx="249" cy="673"/>
              <a:chOff x="7473" y="2372"/>
              <a:chExt cx="249" cy="673"/>
            </a:xfrm>
          </p:grpSpPr>
          <p:sp>
            <p:nvSpPr>
              <p:cNvPr id="3073" name="Freeform 48"/>
              <p:cNvSpPr>
                <a:spLocks/>
              </p:cNvSpPr>
              <p:nvPr/>
            </p:nvSpPr>
            <p:spPr bwMode="auto">
              <a:xfrm>
                <a:off x="7473" y="2372"/>
                <a:ext cx="249" cy="673"/>
              </a:xfrm>
              <a:custGeom>
                <a:avLst/>
                <a:gdLst>
                  <a:gd name="T0" fmla="+- 0 7473 7473"/>
                  <a:gd name="T1" fmla="*/ T0 w 249"/>
                  <a:gd name="T2" fmla="+- 0 3044 2372"/>
                  <a:gd name="T3" fmla="*/ 3044 h 673"/>
                  <a:gd name="T4" fmla="+- 0 7721 7473"/>
                  <a:gd name="T5" fmla="*/ T4 w 249"/>
                  <a:gd name="T6" fmla="+- 0 3044 2372"/>
                  <a:gd name="T7" fmla="*/ 3044 h 673"/>
                  <a:gd name="T8" fmla="+- 0 7721 7473"/>
                  <a:gd name="T9" fmla="*/ T8 w 249"/>
                  <a:gd name="T10" fmla="+- 0 2372 2372"/>
                  <a:gd name="T11" fmla="*/ 2372 h 673"/>
                  <a:gd name="T12" fmla="+- 0 7473 7473"/>
                  <a:gd name="T13" fmla="*/ T12 w 249"/>
                  <a:gd name="T14" fmla="+- 0 2372 2372"/>
                  <a:gd name="T15" fmla="*/ 2372 h 673"/>
                  <a:gd name="T16" fmla="+- 0 7473 7473"/>
                  <a:gd name="T17" fmla="*/ T16 w 249"/>
                  <a:gd name="T18" fmla="+- 0 3044 2372"/>
                  <a:gd name="T19" fmla="*/ 3044 h 673"/>
                </a:gdLst>
                <a:ahLst/>
                <a:cxnLst>
                  <a:cxn ang="0">
                    <a:pos x="T1" y="T3"/>
                  </a:cxn>
                  <a:cxn ang="0">
                    <a:pos x="T5" y="T7"/>
                  </a:cxn>
                  <a:cxn ang="0">
                    <a:pos x="T9" y="T11"/>
                  </a:cxn>
                  <a:cxn ang="0">
                    <a:pos x="T13" y="T15"/>
                  </a:cxn>
                  <a:cxn ang="0">
                    <a:pos x="T17" y="T19"/>
                  </a:cxn>
                </a:cxnLst>
                <a:rect l="0" t="0" r="r" b="b"/>
                <a:pathLst>
                  <a:path w="249" h="673">
                    <a:moveTo>
                      <a:pt x="0" y="672"/>
                    </a:moveTo>
                    <a:lnTo>
                      <a:pt x="248" y="672"/>
                    </a:lnTo>
                    <a:lnTo>
                      <a:pt x="248" y="0"/>
                    </a:lnTo>
                    <a:lnTo>
                      <a:pt x="0" y="0"/>
                    </a:lnTo>
                    <a:lnTo>
                      <a:pt x="0" y="672"/>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87" name="Picture 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3" y="3154"/>
                <a:ext cx="514" cy="117"/>
              </a:xfrm>
              <a:prstGeom prst="rect">
                <a:avLst/>
              </a:prstGeom>
              <a:noFill/>
              <a:extLst>
                <a:ext uri="{909E8E84-426E-40DD-AFC4-6F175D3DCCD1}">
                  <a14:hiddenFill xmlns:a14="http://schemas.microsoft.com/office/drawing/2010/main">
                    <a:solidFill>
                      <a:srgbClr val="FFFFFF"/>
                    </a:solidFill>
                  </a14:hiddenFill>
                </a:ext>
              </a:extLst>
            </p:spPr>
          </p:pic>
          <p:pic>
            <p:nvPicPr>
              <p:cNvPr id="10286" name="Picture 4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54" y="3720"/>
                <a:ext cx="295" cy="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41"/>
            <p:cNvGrpSpPr>
              <a:grpSpLocks/>
            </p:cNvGrpSpPr>
            <p:nvPr/>
          </p:nvGrpSpPr>
          <p:grpSpPr bwMode="auto">
            <a:xfrm>
              <a:off x="5556" y="1883"/>
              <a:ext cx="116" cy="72"/>
              <a:chOff x="5556" y="1883"/>
              <a:chExt cx="116" cy="72"/>
            </a:xfrm>
          </p:grpSpPr>
          <p:sp>
            <p:nvSpPr>
              <p:cNvPr id="10398" name="Freeform 44"/>
              <p:cNvSpPr>
                <a:spLocks/>
              </p:cNvSpPr>
              <p:nvPr/>
            </p:nvSpPr>
            <p:spPr bwMode="auto">
              <a:xfrm>
                <a:off x="5556" y="1883"/>
                <a:ext cx="116" cy="72"/>
              </a:xfrm>
              <a:custGeom>
                <a:avLst/>
                <a:gdLst>
                  <a:gd name="T0" fmla="+- 0 5665 5556"/>
                  <a:gd name="T1" fmla="*/ T0 w 116"/>
                  <a:gd name="T2" fmla="+- 0 1899 1883"/>
                  <a:gd name="T3" fmla="*/ 1899 h 72"/>
                  <a:gd name="T4" fmla="+- 0 5638 5556"/>
                  <a:gd name="T5" fmla="*/ T4 w 116"/>
                  <a:gd name="T6" fmla="+- 0 1899 1883"/>
                  <a:gd name="T7" fmla="*/ 1899 h 72"/>
                  <a:gd name="T8" fmla="+- 0 5642 5556"/>
                  <a:gd name="T9" fmla="*/ T8 w 116"/>
                  <a:gd name="T10" fmla="+- 0 1900 1883"/>
                  <a:gd name="T11" fmla="*/ 1900 h 72"/>
                  <a:gd name="T12" fmla="+- 0 5645 5556"/>
                  <a:gd name="T13" fmla="*/ T12 w 116"/>
                  <a:gd name="T14" fmla="+- 0 1901 1883"/>
                  <a:gd name="T15" fmla="*/ 1901 h 72"/>
                  <a:gd name="T16" fmla="+- 0 5648 5556"/>
                  <a:gd name="T17" fmla="*/ T16 w 116"/>
                  <a:gd name="T18" fmla="+- 0 1903 1883"/>
                  <a:gd name="T19" fmla="*/ 1903 h 72"/>
                  <a:gd name="T20" fmla="+- 0 5651 5556"/>
                  <a:gd name="T21" fmla="*/ T20 w 116"/>
                  <a:gd name="T22" fmla="+- 0 1904 1883"/>
                  <a:gd name="T23" fmla="*/ 1904 h 72"/>
                  <a:gd name="T24" fmla="+- 0 5653 5556"/>
                  <a:gd name="T25" fmla="*/ T24 w 116"/>
                  <a:gd name="T26" fmla="+- 0 1907 1883"/>
                  <a:gd name="T27" fmla="*/ 1907 h 72"/>
                  <a:gd name="T28" fmla="+- 0 5655 5556"/>
                  <a:gd name="T29" fmla="*/ T28 w 116"/>
                  <a:gd name="T30" fmla="+- 0 1909 1883"/>
                  <a:gd name="T31" fmla="*/ 1909 h 72"/>
                  <a:gd name="T32" fmla="+- 0 5656 5556"/>
                  <a:gd name="T33" fmla="*/ T32 w 116"/>
                  <a:gd name="T34" fmla="+- 0 1912 1883"/>
                  <a:gd name="T35" fmla="*/ 1912 h 72"/>
                  <a:gd name="T36" fmla="+- 0 5657 5556"/>
                  <a:gd name="T37" fmla="*/ T36 w 116"/>
                  <a:gd name="T38" fmla="+- 0 1915 1883"/>
                  <a:gd name="T39" fmla="*/ 1915 h 72"/>
                  <a:gd name="T40" fmla="+- 0 5658 5556"/>
                  <a:gd name="T41" fmla="*/ T40 w 116"/>
                  <a:gd name="T42" fmla="+- 0 1919 1883"/>
                  <a:gd name="T43" fmla="*/ 1919 h 72"/>
                  <a:gd name="T44" fmla="+- 0 5659 5556"/>
                  <a:gd name="T45" fmla="*/ T44 w 116"/>
                  <a:gd name="T46" fmla="+- 0 1922 1883"/>
                  <a:gd name="T47" fmla="*/ 1922 h 72"/>
                  <a:gd name="T48" fmla="+- 0 5659 5556"/>
                  <a:gd name="T49" fmla="*/ T48 w 116"/>
                  <a:gd name="T50" fmla="+- 0 1930 1883"/>
                  <a:gd name="T51" fmla="*/ 1930 h 72"/>
                  <a:gd name="T52" fmla="+- 0 5658 5556"/>
                  <a:gd name="T53" fmla="*/ T52 w 116"/>
                  <a:gd name="T54" fmla="+- 0 1934 1883"/>
                  <a:gd name="T55" fmla="*/ 1934 h 72"/>
                  <a:gd name="T56" fmla="+- 0 5657 5556"/>
                  <a:gd name="T57" fmla="*/ T56 w 116"/>
                  <a:gd name="T58" fmla="+- 0 1937 1883"/>
                  <a:gd name="T59" fmla="*/ 1937 h 72"/>
                  <a:gd name="T60" fmla="+- 0 5657 5556"/>
                  <a:gd name="T61" fmla="*/ T60 w 116"/>
                  <a:gd name="T62" fmla="+- 0 1940 1883"/>
                  <a:gd name="T63" fmla="*/ 1940 h 72"/>
                  <a:gd name="T64" fmla="+- 0 5656 5556"/>
                  <a:gd name="T65" fmla="*/ T64 w 116"/>
                  <a:gd name="T66" fmla="+- 0 1943 1883"/>
                  <a:gd name="T67" fmla="*/ 1943 h 72"/>
                  <a:gd name="T68" fmla="+- 0 5654 5556"/>
                  <a:gd name="T69" fmla="*/ T68 w 116"/>
                  <a:gd name="T70" fmla="+- 0 1947 1883"/>
                  <a:gd name="T71" fmla="*/ 1947 h 72"/>
                  <a:gd name="T72" fmla="+- 0 5653 5556"/>
                  <a:gd name="T73" fmla="*/ T72 w 116"/>
                  <a:gd name="T74" fmla="+- 0 1949 1883"/>
                  <a:gd name="T75" fmla="*/ 1949 h 72"/>
                  <a:gd name="T76" fmla="+- 0 5652 5556"/>
                  <a:gd name="T77" fmla="*/ T76 w 116"/>
                  <a:gd name="T78" fmla="+- 0 1951 1883"/>
                  <a:gd name="T79" fmla="*/ 1951 h 72"/>
                  <a:gd name="T80" fmla="+- 0 5651 5556"/>
                  <a:gd name="T81" fmla="*/ T80 w 116"/>
                  <a:gd name="T82" fmla="+- 0 1952 1883"/>
                  <a:gd name="T83" fmla="*/ 1952 h 72"/>
                  <a:gd name="T84" fmla="+- 0 5651 5556"/>
                  <a:gd name="T85" fmla="*/ T84 w 116"/>
                  <a:gd name="T86" fmla="+- 0 1953 1883"/>
                  <a:gd name="T87" fmla="*/ 1953 h 72"/>
                  <a:gd name="T88" fmla="+- 0 5652 5556"/>
                  <a:gd name="T89" fmla="*/ T88 w 116"/>
                  <a:gd name="T90" fmla="+- 0 1953 1883"/>
                  <a:gd name="T91" fmla="*/ 1953 h 72"/>
                  <a:gd name="T92" fmla="+- 0 5652 5556"/>
                  <a:gd name="T93" fmla="*/ T92 w 116"/>
                  <a:gd name="T94" fmla="+- 0 1954 1883"/>
                  <a:gd name="T95" fmla="*/ 1954 h 72"/>
                  <a:gd name="T96" fmla="+- 0 5652 5556"/>
                  <a:gd name="T97" fmla="*/ T96 w 116"/>
                  <a:gd name="T98" fmla="+- 0 1954 1883"/>
                  <a:gd name="T99" fmla="*/ 1954 h 72"/>
                  <a:gd name="T100" fmla="+- 0 5660 5556"/>
                  <a:gd name="T101" fmla="*/ T100 w 116"/>
                  <a:gd name="T102" fmla="+- 0 1955 1883"/>
                  <a:gd name="T103" fmla="*/ 1955 h 72"/>
                  <a:gd name="T104" fmla="+- 0 5660 5556"/>
                  <a:gd name="T105" fmla="*/ T104 w 116"/>
                  <a:gd name="T106" fmla="+- 0 1955 1883"/>
                  <a:gd name="T107" fmla="*/ 1955 h 72"/>
                  <a:gd name="T108" fmla="+- 0 5663 5556"/>
                  <a:gd name="T109" fmla="*/ T108 w 116"/>
                  <a:gd name="T110" fmla="+- 0 1954 1883"/>
                  <a:gd name="T111" fmla="*/ 1954 h 72"/>
                  <a:gd name="T112" fmla="+- 0 5664 5556"/>
                  <a:gd name="T113" fmla="*/ T112 w 116"/>
                  <a:gd name="T114" fmla="+- 0 1954 1883"/>
                  <a:gd name="T115" fmla="*/ 1954 h 72"/>
                  <a:gd name="T116" fmla="+- 0 5668 5556"/>
                  <a:gd name="T117" fmla="*/ T116 w 116"/>
                  <a:gd name="T118" fmla="+- 0 1944 1883"/>
                  <a:gd name="T119" fmla="*/ 1944 h 72"/>
                  <a:gd name="T120" fmla="+- 0 5669 5556"/>
                  <a:gd name="T121" fmla="*/ T120 w 116"/>
                  <a:gd name="T122" fmla="+- 0 1942 1883"/>
                  <a:gd name="T123" fmla="*/ 1942 h 72"/>
                  <a:gd name="T124" fmla="+- 0 5671 5556"/>
                  <a:gd name="T125" fmla="*/ T124 w 116"/>
                  <a:gd name="T126" fmla="+- 0 1919 1883"/>
                  <a:gd name="T127" fmla="*/ 1919 h 72"/>
                  <a:gd name="T128" fmla="+- 0 5670 5556"/>
                  <a:gd name="T129" fmla="*/ T128 w 116"/>
                  <a:gd name="T130" fmla="+- 0 1914 1883"/>
                  <a:gd name="T131" fmla="*/ 1914 h 72"/>
                  <a:gd name="T132" fmla="+- 0 5668 5556"/>
                  <a:gd name="T133" fmla="*/ T132 w 116"/>
                  <a:gd name="T134" fmla="+- 0 1908 1883"/>
                  <a:gd name="T135" fmla="*/ 1908 h 72"/>
                  <a:gd name="T136" fmla="+- 0 5667 5556"/>
                  <a:gd name="T137" fmla="*/ T136 w 116"/>
                  <a:gd name="T138" fmla="+- 0 1903 1883"/>
                  <a:gd name="T139" fmla="*/ 1903 h 72"/>
                  <a:gd name="T140" fmla="+- 0 5665 5556"/>
                  <a:gd name="T141" fmla="*/ T140 w 116"/>
                  <a:gd name="T142" fmla="+- 0 1899 1883"/>
                  <a:gd name="T143" fmla="*/ 1899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16" h="72">
                    <a:moveTo>
                      <a:pt x="109" y="16"/>
                    </a:moveTo>
                    <a:lnTo>
                      <a:pt x="82" y="16"/>
                    </a:lnTo>
                    <a:lnTo>
                      <a:pt x="86" y="17"/>
                    </a:lnTo>
                    <a:lnTo>
                      <a:pt x="89" y="18"/>
                    </a:lnTo>
                    <a:lnTo>
                      <a:pt x="92" y="20"/>
                    </a:lnTo>
                    <a:lnTo>
                      <a:pt x="95" y="21"/>
                    </a:lnTo>
                    <a:lnTo>
                      <a:pt x="97" y="24"/>
                    </a:lnTo>
                    <a:lnTo>
                      <a:pt x="99" y="26"/>
                    </a:lnTo>
                    <a:lnTo>
                      <a:pt x="100" y="29"/>
                    </a:lnTo>
                    <a:lnTo>
                      <a:pt x="101" y="32"/>
                    </a:lnTo>
                    <a:lnTo>
                      <a:pt x="102" y="36"/>
                    </a:lnTo>
                    <a:lnTo>
                      <a:pt x="103" y="39"/>
                    </a:lnTo>
                    <a:lnTo>
                      <a:pt x="103" y="47"/>
                    </a:lnTo>
                    <a:lnTo>
                      <a:pt x="102" y="51"/>
                    </a:lnTo>
                    <a:lnTo>
                      <a:pt x="101" y="54"/>
                    </a:lnTo>
                    <a:lnTo>
                      <a:pt x="101" y="57"/>
                    </a:lnTo>
                    <a:lnTo>
                      <a:pt x="100" y="60"/>
                    </a:lnTo>
                    <a:lnTo>
                      <a:pt x="98" y="64"/>
                    </a:lnTo>
                    <a:lnTo>
                      <a:pt x="97" y="66"/>
                    </a:lnTo>
                    <a:lnTo>
                      <a:pt x="96" y="68"/>
                    </a:lnTo>
                    <a:lnTo>
                      <a:pt x="95" y="69"/>
                    </a:lnTo>
                    <a:lnTo>
                      <a:pt x="95" y="70"/>
                    </a:lnTo>
                    <a:lnTo>
                      <a:pt x="96" y="70"/>
                    </a:lnTo>
                    <a:lnTo>
                      <a:pt x="96" y="71"/>
                    </a:lnTo>
                    <a:lnTo>
                      <a:pt x="104" y="72"/>
                    </a:lnTo>
                    <a:lnTo>
                      <a:pt x="107" y="71"/>
                    </a:lnTo>
                    <a:lnTo>
                      <a:pt x="108" y="71"/>
                    </a:lnTo>
                    <a:lnTo>
                      <a:pt x="112" y="61"/>
                    </a:lnTo>
                    <a:lnTo>
                      <a:pt x="113" y="59"/>
                    </a:lnTo>
                    <a:lnTo>
                      <a:pt x="115" y="36"/>
                    </a:lnTo>
                    <a:lnTo>
                      <a:pt x="114" y="31"/>
                    </a:lnTo>
                    <a:lnTo>
                      <a:pt x="112" y="25"/>
                    </a:lnTo>
                    <a:lnTo>
                      <a:pt x="111" y="20"/>
                    </a:lnTo>
                    <a:lnTo>
                      <a:pt x="109"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99" name="Freeform 43"/>
              <p:cNvSpPr>
                <a:spLocks/>
              </p:cNvSpPr>
              <p:nvPr/>
            </p:nvSpPr>
            <p:spPr bwMode="auto">
              <a:xfrm>
                <a:off x="5556" y="1883"/>
                <a:ext cx="116" cy="72"/>
              </a:xfrm>
              <a:custGeom>
                <a:avLst/>
                <a:gdLst>
                  <a:gd name="T0" fmla="+- 0 5564 5556"/>
                  <a:gd name="T1" fmla="*/ T0 w 116"/>
                  <a:gd name="T2" fmla="+- 0 1890 1883"/>
                  <a:gd name="T3" fmla="*/ 1890 h 72"/>
                  <a:gd name="T4" fmla="+- 0 5561 5556"/>
                  <a:gd name="T5" fmla="*/ T4 w 116"/>
                  <a:gd name="T6" fmla="+- 0 1890 1883"/>
                  <a:gd name="T7" fmla="*/ 1890 h 72"/>
                  <a:gd name="T8" fmla="+- 0 5560 5556"/>
                  <a:gd name="T9" fmla="*/ T8 w 116"/>
                  <a:gd name="T10" fmla="+- 0 1890 1883"/>
                  <a:gd name="T11" fmla="*/ 1890 h 72"/>
                  <a:gd name="T12" fmla="+- 0 5559 5556"/>
                  <a:gd name="T13" fmla="*/ T12 w 116"/>
                  <a:gd name="T14" fmla="+- 0 1891 1883"/>
                  <a:gd name="T15" fmla="*/ 1891 h 72"/>
                  <a:gd name="T16" fmla="+- 0 5558 5556"/>
                  <a:gd name="T17" fmla="*/ T16 w 116"/>
                  <a:gd name="T18" fmla="+- 0 1891 1883"/>
                  <a:gd name="T19" fmla="*/ 1891 h 72"/>
                  <a:gd name="T20" fmla="+- 0 5558 5556"/>
                  <a:gd name="T21" fmla="*/ T20 w 116"/>
                  <a:gd name="T22" fmla="+- 0 1891 1883"/>
                  <a:gd name="T23" fmla="*/ 1891 h 72"/>
                  <a:gd name="T24" fmla="+- 0 5557 5556"/>
                  <a:gd name="T25" fmla="*/ T24 w 116"/>
                  <a:gd name="T26" fmla="+- 0 1891 1883"/>
                  <a:gd name="T27" fmla="*/ 1891 h 72"/>
                  <a:gd name="T28" fmla="+- 0 5557 5556"/>
                  <a:gd name="T29" fmla="*/ T28 w 116"/>
                  <a:gd name="T30" fmla="+- 0 1891 1883"/>
                  <a:gd name="T31" fmla="*/ 1891 h 72"/>
                  <a:gd name="T32" fmla="+- 0 5556 5556"/>
                  <a:gd name="T33" fmla="*/ T32 w 116"/>
                  <a:gd name="T34" fmla="+- 0 1946 1883"/>
                  <a:gd name="T35" fmla="*/ 1946 h 72"/>
                  <a:gd name="T36" fmla="+- 0 5556 5556"/>
                  <a:gd name="T37" fmla="*/ T36 w 116"/>
                  <a:gd name="T38" fmla="+- 0 1947 1883"/>
                  <a:gd name="T39" fmla="*/ 1947 h 72"/>
                  <a:gd name="T40" fmla="+- 0 5557 5556"/>
                  <a:gd name="T41" fmla="*/ T40 w 116"/>
                  <a:gd name="T42" fmla="+- 0 1948 1883"/>
                  <a:gd name="T43" fmla="*/ 1948 h 72"/>
                  <a:gd name="T44" fmla="+- 0 5558 5556"/>
                  <a:gd name="T45" fmla="*/ T44 w 116"/>
                  <a:gd name="T46" fmla="+- 0 1949 1883"/>
                  <a:gd name="T47" fmla="*/ 1949 h 72"/>
                  <a:gd name="T48" fmla="+- 0 5559 5556"/>
                  <a:gd name="T49" fmla="*/ T48 w 116"/>
                  <a:gd name="T50" fmla="+- 0 1949 1883"/>
                  <a:gd name="T51" fmla="*/ 1949 h 72"/>
                  <a:gd name="T52" fmla="+- 0 5610 5556"/>
                  <a:gd name="T53" fmla="*/ T52 w 116"/>
                  <a:gd name="T54" fmla="+- 0 1949 1883"/>
                  <a:gd name="T55" fmla="*/ 1949 h 72"/>
                  <a:gd name="T56" fmla="+- 0 5611 5556"/>
                  <a:gd name="T57" fmla="*/ T56 w 116"/>
                  <a:gd name="T58" fmla="+- 0 1949 1883"/>
                  <a:gd name="T59" fmla="*/ 1949 h 72"/>
                  <a:gd name="T60" fmla="+- 0 5612 5556"/>
                  <a:gd name="T61" fmla="*/ T60 w 116"/>
                  <a:gd name="T62" fmla="+- 0 1948 1883"/>
                  <a:gd name="T63" fmla="*/ 1948 h 72"/>
                  <a:gd name="T64" fmla="+- 0 5613 5556"/>
                  <a:gd name="T65" fmla="*/ T64 w 116"/>
                  <a:gd name="T66" fmla="+- 0 1947 1883"/>
                  <a:gd name="T67" fmla="*/ 1947 h 72"/>
                  <a:gd name="T68" fmla="+- 0 5613 5556"/>
                  <a:gd name="T69" fmla="*/ T68 w 116"/>
                  <a:gd name="T70" fmla="+- 0 1946 1883"/>
                  <a:gd name="T71" fmla="*/ 1946 h 72"/>
                  <a:gd name="T72" fmla="+- 0 5613 5556"/>
                  <a:gd name="T73" fmla="*/ T72 w 116"/>
                  <a:gd name="T74" fmla="+- 0 1942 1883"/>
                  <a:gd name="T75" fmla="*/ 1942 h 72"/>
                  <a:gd name="T76" fmla="+- 0 5613 5556"/>
                  <a:gd name="T77" fmla="*/ T76 w 116"/>
                  <a:gd name="T78" fmla="+- 0 1940 1883"/>
                  <a:gd name="T79" fmla="*/ 1940 h 72"/>
                  <a:gd name="T80" fmla="+- 0 5613 5556"/>
                  <a:gd name="T81" fmla="*/ T80 w 116"/>
                  <a:gd name="T82" fmla="+- 0 1937 1883"/>
                  <a:gd name="T83" fmla="*/ 1937 h 72"/>
                  <a:gd name="T84" fmla="+- 0 5612 5556"/>
                  <a:gd name="T85" fmla="*/ T84 w 116"/>
                  <a:gd name="T86" fmla="+- 0 1936 1883"/>
                  <a:gd name="T87" fmla="*/ 1936 h 72"/>
                  <a:gd name="T88" fmla="+- 0 5569 5556"/>
                  <a:gd name="T89" fmla="*/ T88 w 116"/>
                  <a:gd name="T90" fmla="+- 0 1936 1883"/>
                  <a:gd name="T91" fmla="*/ 1936 h 72"/>
                  <a:gd name="T92" fmla="+- 0 5569 5556"/>
                  <a:gd name="T93" fmla="*/ T92 w 116"/>
                  <a:gd name="T94" fmla="+- 0 1893 1883"/>
                  <a:gd name="T95" fmla="*/ 1893 h 72"/>
                  <a:gd name="T96" fmla="+- 0 5568 5556"/>
                  <a:gd name="T97" fmla="*/ T96 w 116"/>
                  <a:gd name="T98" fmla="+- 0 1892 1883"/>
                  <a:gd name="T99" fmla="*/ 1892 h 72"/>
                  <a:gd name="T100" fmla="+- 0 5567 5556"/>
                  <a:gd name="T101" fmla="*/ T100 w 116"/>
                  <a:gd name="T102" fmla="+- 0 1891 1883"/>
                  <a:gd name="T103" fmla="*/ 1891 h 72"/>
                  <a:gd name="T104" fmla="+- 0 5566 5556"/>
                  <a:gd name="T105" fmla="*/ T104 w 116"/>
                  <a:gd name="T106" fmla="+- 0 1891 1883"/>
                  <a:gd name="T107" fmla="*/ 1891 h 72"/>
                  <a:gd name="T108" fmla="+- 0 5564 5556"/>
                  <a:gd name="T109" fmla="*/ T108 w 116"/>
                  <a:gd name="T110" fmla="+- 0 1890 1883"/>
                  <a:gd name="T111" fmla="*/ 1890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16" h="72">
                    <a:moveTo>
                      <a:pt x="8" y="7"/>
                    </a:moveTo>
                    <a:lnTo>
                      <a:pt x="5" y="7"/>
                    </a:lnTo>
                    <a:lnTo>
                      <a:pt x="4" y="7"/>
                    </a:lnTo>
                    <a:lnTo>
                      <a:pt x="3" y="8"/>
                    </a:lnTo>
                    <a:lnTo>
                      <a:pt x="2" y="8"/>
                    </a:lnTo>
                    <a:lnTo>
                      <a:pt x="1" y="8"/>
                    </a:lnTo>
                    <a:lnTo>
                      <a:pt x="0" y="63"/>
                    </a:lnTo>
                    <a:lnTo>
                      <a:pt x="0" y="64"/>
                    </a:lnTo>
                    <a:lnTo>
                      <a:pt x="1" y="65"/>
                    </a:lnTo>
                    <a:lnTo>
                      <a:pt x="2" y="66"/>
                    </a:lnTo>
                    <a:lnTo>
                      <a:pt x="3" y="66"/>
                    </a:lnTo>
                    <a:lnTo>
                      <a:pt x="54" y="66"/>
                    </a:lnTo>
                    <a:lnTo>
                      <a:pt x="55" y="66"/>
                    </a:lnTo>
                    <a:lnTo>
                      <a:pt x="56" y="65"/>
                    </a:lnTo>
                    <a:lnTo>
                      <a:pt x="57" y="64"/>
                    </a:lnTo>
                    <a:lnTo>
                      <a:pt x="57" y="63"/>
                    </a:lnTo>
                    <a:lnTo>
                      <a:pt x="57" y="59"/>
                    </a:lnTo>
                    <a:lnTo>
                      <a:pt x="57" y="57"/>
                    </a:lnTo>
                    <a:lnTo>
                      <a:pt x="57" y="54"/>
                    </a:lnTo>
                    <a:lnTo>
                      <a:pt x="56" y="53"/>
                    </a:lnTo>
                    <a:lnTo>
                      <a:pt x="13" y="53"/>
                    </a:lnTo>
                    <a:lnTo>
                      <a:pt x="13" y="10"/>
                    </a:lnTo>
                    <a:lnTo>
                      <a:pt x="12" y="9"/>
                    </a:lnTo>
                    <a:lnTo>
                      <a:pt x="11" y="8"/>
                    </a:lnTo>
                    <a:lnTo>
                      <a:pt x="10" y="8"/>
                    </a:lnTo>
                    <a:lnTo>
                      <a:pt x="8" y="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72" name="Freeform 42"/>
              <p:cNvSpPr>
                <a:spLocks/>
              </p:cNvSpPr>
              <p:nvPr/>
            </p:nvSpPr>
            <p:spPr bwMode="auto">
              <a:xfrm>
                <a:off x="5556" y="1883"/>
                <a:ext cx="116" cy="72"/>
              </a:xfrm>
              <a:custGeom>
                <a:avLst/>
                <a:gdLst>
                  <a:gd name="T0" fmla="+- 0 5639 5556"/>
                  <a:gd name="T1" fmla="*/ T0 w 116"/>
                  <a:gd name="T2" fmla="+- 0 1883 1883"/>
                  <a:gd name="T3" fmla="*/ 1883 h 72"/>
                  <a:gd name="T4" fmla="+- 0 5628 5556"/>
                  <a:gd name="T5" fmla="*/ T4 w 116"/>
                  <a:gd name="T6" fmla="+- 0 1883 1883"/>
                  <a:gd name="T7" fmla="*/ 1883 h 72"/>
                  <a:gd name="T8" fmla="+- 0 5623 5556"/>
                  <a:gd name="T9" fmla="*/ T8 w 116"/>
                  <a:gd name="T10" fmla="+- 0 1884 1883"/>
                  <a:gd name="T11" fmla="*/ 1884 h 72"/>
                  <a:gd name="T12" fmla="+- 0 5615 5556"/>
                  <a:gd name="T13" fmla="*/ T12 w 116"/>
                  <a:gd name="T14" fmla="+- 0 1887 1883"/>
                  <a:gd name="T15" fmla="*/ 1887 h 72"/>
                  <a:gd name="T16" fmla="+- 0 5612 5556"/>
                  <a:gd name="T17" fmla="*/ T16 w 116"/>
                  <a:gd name="T18" fmla="+- 0 1890 1883"/>
                  <a:gd name="T19" fmla="*/ 1890 h 72"/>
                  <a:gd name="T20" fmla="+- 0 5609 5556"/>
                  <a:gd name="T21" fmla="*/ T20 w 116"/>
                  <a:gd name="T22" fmla="+- 0 1893 1883"/>
                  <a:gd name="T23" fmla="*/ 1893 h 72"/>
                  <a:gd name="T24" fmla="+- 0 5606 5556"/>
                  <a:gd name="T25" fmla="*/ T24 w 116"/>
                  <a:gd name="T26" fmla="+- 0 1896 1883"/>
                  <a:gd name="T27" fmla="*/ 1896 h 72"/>
                  <a:gd name="T28" fmla="+- 0 5604 5556"/>
                  <a:gd name="T29" fmla="*/ T28 w 116"/>
                  <a:gd name="T30" fmla="+- 0 1900 1883"/>
                  <a:gd name="T31" fmla="*/ 1900 h 72"/>
                  <a:gd name="T32" fmla="+- 0 5601 5556"/>
                  <a:gd name="T33" fmla="*/ T32 w 116"/>
                  <a:gd name="T34" fmla="+- 0 1910 1883"/>
                  <a:gd name="T35" fmla="*/ 1910 h 72"/>
                  <a:gd name="T36" fmla="+- 0 5600 5556"/>
                  <a:gd name="T37" fmla="*/ T36 w 116"/>
                  <a:gd name="T38" fmla="+- 0 1916 1883"/>
                  <a:gd name="T39" fmla="*/ 1916 h 72"/>
                  <a:gd name="T40" fmla="+- 0 5600 5556"/>
                  <a:gd name="T41" fmla="*/ T40 w 116"/>
                  <a:gd name="T42" fmla="+- 0 1928 1883"/>
                  <a:gd name="T43" fmla="*/ 1928 h 72"/>
                  <a:gd name="T44" fmla="+- 0 5600 5556"/>
                  <a:gd name="T45" fmla="*/ T44 w 116"/>
                  <a:gd name="T46" fmla="+- 0 1930 1883"/>
                  <a:gd name="T47" fmla="*/ 1930 h 72"/>
                  <a:gd name="T48" fmla="+- 0 5600 5556"/>
                  <a:gd name="T49" fmla="*/ T48 w 116"/>
                  <a:gd name="T50" fmla="+- 0 1932 1883"/>
                  <a:gd name="T51" fmla="*/ 1932 h 72"/>
                  <a:gd name="T52" fmla="+- 0 5600 5556"/>
                  <a:gd name="T53" fmla="*/ T52 w 116"/>
                  <a:gd name="T54" fmla="+- 0 1934 1883"/>
                  <a:gd name="T55" fmla="*/ 1934 h 72"/>
                  <a:gd name="T56" fmla="+- 0 5601 5556"/>
                  <a:gd name="T57" fmla="*/ T56 w 116"/>
                  <a:gd name="T58" fmla="+- 0 1936 1883"/>
                  <a:gd name="T59" fmla="*/ 1936 h 72"/>
                  <a:gd name="T60" fmla="+- 0 5612 5556"/>
                  <a:gd name="T61" fmla="*/ T60 w 116"/>
                  <a:gd name="T62" fmla="+- 0 1936 1883"/>
                  <a:gd name="T63" fmla="*/ 1936 h 72"/>
                  <a:gd name="T64" fmla="+- 0 5612 5556"/>
                  <a:gd name="T65" fmla="*/ T64 w 116"/>
                  <a:gd name="T66" fmla="+- 0 1935 1883"/>
                  <a:gd name="T67" fmla="*/ 1935 h 72"/>
                  <a:gd name="T68" fmla="+- 0 5612 5556"/>
                  <a:gd name="T69" fmla="*/ T68 w 116"/>
                  <a:gd name="T70" fmla="+- 0 1933 1883"/>
                  <a:gd name="T71" fmla="*/ 1933 h 72"/>
                  <a:gd name="T72" fmla="+- 0 5625 5556"/>
                  <a:gd name="T73" fmla="*/ T72 w 116"/>
                  <a:gd name="T74" fmla="+- 0 1901 1883"/>
                  <a:gd name="T75" fmla="*/ 1901 h 72"/>
                  <a:gd name="T76" fmla="+- 0 5627 5556"/>
                  <a:gd name="T77" fmla="*/ T76 w 116"/>
                  <a:gd name="T78" fmla="+- 0 1900 1883"/>
                  <a:gd name="T79" fmla="*/ 1900 h 72"/>
                  <a:gd name="T80" fmla="+- 0 5631 5556"/>
                  <a:gd name="T81" fmla="*/ T80 w 116"/>
                  <a:gd name="T82" fmla="+- 0 1899 1883"/>
                  <a:gd name="T83" fmla="*/ 1899 h 72"/>
                  <a:gd name="T84" fmla="+- 0 5665 5556"/>
                  <a:gd name="T85" fmla="*/ T84 w 116"/>
                  <a:gd name="T86" fmla="+- 0 1899 1883"/>
                  <a:gd name="T87" fmla="*/ 1899 h 72"/>
                  <a:gd name="T88" fmla="+- 0 5664 5556"/>
                  <a:gd name="T89" fmla="*/ T88 w 116"/>
                  <a:gd name="T90" fmla="+- 0 1899 1883"/>
                  <a:gd name="T91" fmla="*/ 1899 h 72"/>
                  <a:gd name="T92" fmla="+- 0 5658 5556"/>
                  <a:gd name="T93" fmla="*/ T92 w 116"/>
                  <a:gd name="T94" fmla="+- 0 1891 1883"/>
                  <a:gd name="T95" fmla="*/ 1891 h 72"/>
                  <a:gd name="T96" fmla="+- 0 5654 5556"/>
                  <a:gd name="T97" fmla="*/ T96 w 116"/>
                  <a:gd name="T98" fmla="+- 0 1888 1883"/>
                  <a:gd name="T99" fmla="*/ 1888 h 72"/>
                  <a:gd name="T100" fmla="+- 0 5644 5556"/>
                  <a:gd name="T101" fmla="*/ T100 w 116"/>
                  <a:gd name="T102" fmla="+- 0 1884 1883"/>
                  <a:gd name="T103" fmla="*/ 1884 h 72"/>
                  <a:gd name="T104" fmla="+- 0 5639 5556"/>
                  <a:gd name="T105" fmla="*/ T104 w 116"/>
                  <a:gd name="T106" fmla="+- 0 1883 1883"/>
                  <a:gd name="T107" fmla="*/ 1883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16" h="72">
                    <a:moveTo>
                      <a:pt x="83" y="0"/>
                    </a:moveTo>
                    <a:lnTo>
                      <a:pt x="72" y="0"/>
                    </a:lnTo>
                    <a:lnTo>
                      <a:pt x="67" y="1"/>
                    </a:lnTo>
                    <a:lnTo>
                      <a:pt x="59" y="4"/>
                    </a:lnTo>
                    <a:lnTo>
                      <a:pt x="56" y="7"/>
                    </a:lnTo>
                    <a:lnTo>
                      <a:pt x="53" y="10"/>
                    </a:lnTo>
                    <a:lnTo>
                      <a:pt x="50" y="13"/>
                    </a:lnTo>
                    <a:lnTo>
                      <a:pt x="48" y="17"/>
                    </a:lnTo>
                    <a:lnTo>
                      <a:pt x="45" y="27"/>
                    </a:lnTo>
                    <a:lnTo>
                      <a:pt x="44" y="33"/>
                    </a:lnTo>
                    <a:lnTo>
                      <a:pt x="44" y="45"/>
                    </a:lnTo>
                    <a:lnTo>
                      <a:pt x="44" y="47"/>
                    </a:lnTo>
                    <a:lnTo>
                      <a:pt x="44" y="49"/>
                    </a:lnTo>
                    <a:lnTo>
                      <a:pt x="44" y="51"/>
                    </a:lnTo>
                    <a:lnTo>
                      <a:pt x="45" y="53"/>
                    </a:lnTo>
                    <a:lnTo>
                      <a:pt x="56" y="53"/>
                    </a:lnTo>
                    <a:lnTo>
                      <a:pt x="56" y="52"/>
                    </a:lnTo>
                    <a:lnTo>
                      <a:pt x="56" y="50"/>
                    </a:lnTo>
                    <a:lnTo>
                      <a:pt x="69" y="18"/>
                    </a:lnTo>
                    <a:lnTo>
                      <a:pt x="71" y="17"/>
                    </a:lnTo>
                    <a:lnTo>
                      <a:pt x="75" y="16"/>
                    </a:lnTo>
                    <a:lnTo>
                      <a:pt x="109" y="16"/>
                    </a:lnTo>
                    <a:lnTo>
                      <a:pt x="108" y="16"/>
                    </a:lnTo>
                    <a:lnTo>
                      <a:pt x="102" y="8"/>
                    </a:lnTo>
                    <a:lnTo>
                      <a:pt x="98" y="5"/>
                    </a:lnTo>
                    <a:lnTo>
                      <a:pt x="88" y="1"/>
                    </a:lnTo>
                    <a:lnTo>
                      <a:pt x="8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25" name="Group 36"/>
            <p:cNvGrpSpPr>
              <a:grpSpLocks/>
            </p:cNvGrpSpPr>
            <p:nvPr/>
          </p:nvGrpSpPr>
          <p:grpSpPr bwMode="auto">
            <a:xfrm>
              <a:off x="5554" y="1791"/>
              <a:ext cx="118" cy="75"/>
              <a:chOff x="5554" y="1791"/>
              <a:chExt cx="118" cy="75"/>
            </a:xfrm>
          </p:grpSpPr>
          <p:sp>
            <p:nvSpPr>
              <p:cNvPr id="10395" name="Freeform 40"/>
              <p:cNvSpPr>
                <a:spLocks/>
              </p:cNvSpPr>
              <p:nvPr/>
            </p:nvSpPr>
            <p:spPr bwMode="auto">
              <a:xfrm>
                <a:off x="5554" y="1791"/>
                <a:ext cx="118" cy="75"/>
              </a:xfrm>
              <a:custGeom>
                <a:avLst/>
                <a:gdLst>
                  <a:gd name="T0" fmla="+- 0 5613 5554"/>
                  <a:gd name="T1" fmla="*/ T0 w 118"/>
                  <a:gd name="T2" fmla="+- 0 1791 1791"/>
                  <a:gd name="T3" fmla="*/ 1791 h 75"/>
                  <a:gd name="T4" fmla="+- 0 5603 5554"/>
                  <a:gd name="T5" fmla="*/ T4 w 118"/>
                  <a:gd name="T6" fmla="+- 0 1791 1791"/>
                  <a:gd name="T7" fmla="*/ 1791 h 75"/>
                  <a:gd name="T8" fmla="+- 0 5598 5554"/>
                  <a:gd name="T9" fmla="*/ T8 w 118"/>
                  <a:gd name="T10" fmla="+- 0 1791 1791"/>
                  <a:gd name="T11" fmla="*/ 1791 h 75"/>
                  <a:gd name="T12" fmla="+- 0 5554 5554"/>
                  <a:gd name="T13" fmla="*/ T12 w 118"/>
                  <a:gd name="T14" fmla="+- 0 1823 1791"/>
                  <a:gd name="T15" fmla="*/ 1823 h 75"/>
                  <a:gd name="T16" fmla="+- 0 5554 5554"/>
                  <a:gd name="T17" fmla="*/ T16 w 118"/>
                  <a:gd name="T18" fmla="+- 0 1834 1791"/>
                  <a:gd name="T19" fmla="*/ 1834 h 75"/>
                  <a:gd name="T20" fmla="+- 0 5565 5554"/>
                  <a:gd name="T21" fmla="*/ T20 w 118"/>
                  <a:gd name="T22" fmla="+- 0 1856 1791"/>
                  <a:gd name="T23" fmla="*/ 1856 h 75"/>
                  <a:gd name="T24" fmla="+- 0 5569 5554"/>
                  <a:gd name="T25" fmla="*/ T24 w 118"/>
                  <a:gd name="T26" fmla="+- 0 1860 1791"/>
                  <a:gd name="T27" fmla="*/ 1860 h 75"/>
                  <a:gd name="T28" fmla="+- 0 5573 5554"/>
                  <a:gd name="T29" fmla="*/ T28 w 118"/>
                  <a:gd name="T30" fmla="+- 0 1862 1791"/>
                  <a:gd name="T31" fmla="*/ 1862 h 75"/>
                  <a:gd name="T32" fmla="+- 0 5582 5554"/>
                  <a:gd name="T33" fmla="*/ T32 w 118"/>
                  <a:gd name="T34" fmla="+- 0 1865 1791"/>
                  <a:gd name="T35" fmla="*/ 1865 h 75"/>
                  <a:gd name="T36" fmla="+- 0 5587 5554"/>
                  <a:gd name="T37" fmla="*/ T36 w 118"/>
                  <a:gd name="T38" fmla="+- 0 1865 1791"/>
                  <a:gd name="T39" fmla="*/ 1865 h 75"/>
                  <a:gd name="T40" fmla="+- 0 5596 5554"/>
                  <a:gd name="T41" fmla="*/ T40 w 118"/>
                  <a:gd name="T42" fmla="+- 0 1865 1791"/>
                  <a:gd name="T43" fmla="*/ 1865 h 75"/>
                  <a:gd name="T44" fmla="+- 0 5622 5554"/>
                  <a:gd name="T45" fmla="*/ T44 w 118"/>
                  <a:gd name="T46" fmla="+- 0 1850 1791"/>
                  <a:gd name="T47" fmla="*/ 1850 h 75"/>
                  <a:gd name="T48" fmla="+- 0 5587 5554"/>
                  <a:gd name="T49" fmla="*/ T48 w 118"/>
                  <a:gd name="T50" fmla="+- 0 1850 1791"/>
                  <a:gd name="T51" fmla="*/ 1850 h 75"/>
                  <a:gd name="T52" fmla="+- 0 5584 5554"/>
                  <a:gd name="T53" fmla="*/ T52 w 118"/>
                  <a:gd name="T54" fmla="+- 0 1850 1791"/>
                  <a:gd name="T55" fmla="*/ 1850 h 75"/>
                  <a:gd name="T56" fmla="+- 0 5566 5554"/>
                  <a:gd name="T57" fmla="*/ T56 w 118"/>
                  <a:gd name="T58" fmla="+- 0 1833 1791"/>
                  <a:gd name="T59" fmla="*/ 1833 h 75"/>
                  <a:gd name="T60" fmla="+- 0 5566 5554"/>
                  <a:gd name="T61" fmla="*/ T60 w 118"/>
                  <a:gd name="T62" fmla="+- 0 1825 1791"/>
                  <a:gd name="T63" fmla="*/ 1825 h 75"/>
                  <a:gd name="T64" fmla="+- 0 5599 5554"/>
                  <a:gd name="T65" fmla="*/ T64 w 118"/>
                  <a:gd name="T66" fmla="+- 0 1806 1791"/>
                  <a:gd name="T67" fmla="*/ 1806 h 75"/>
                  <a:gd name="T68" fmla="+- 0 5619 5554"/>
                  <a:gd name="T69" fmla="*/ T68 w 118"/>
                  <a:gd name="T70" fmla="+- 0 1806 1791"/>
                  <a:gd name="T71" fmla="*/ 1806 h 75"/>
                  <a:gd name="T72" fmla="+- 0 5618 5554"/>
                  <a:gd name="T73" fmla="*/ T72 w 118"/>
                  <a:gd name="T74" fmla="+- 0 1806 1791"/>
                  <a:gd name="T75" fmla="*/ 1806 h 75"/>
                  <a:gd name="T76" fmla="+- 0 5658 5554"/>
                  <a:gd name="T77" fmla="*/ T76 w 118"/>
                  <a:gd name="T78" fmla="+- 0 1806 1791"/>
                  <a:gd name="T79" fmla="*/ 1806 h 75"/>
                  <a:gd name="T80" fmla="+- 0 5658 5554"/>
                  <a:gd name="T81" fmla="*/ T80 w 118"/>
                  <a:gd name="T82" fmla="+- 0 1805 1791"/>
                  <a:gd name="T83" fmla="*/ 1805 h 75"/>
                  <a:gd name="T84" fmla="+- 0 5618 5554"/>
                  <a:gd name="T85" fmla="*/ T84 w 118"/>
                  <a:gd name="T86" fmla="+- 0 1791 1791"/>
                  <a:gd name="T87" fmla="*/ 1791 h 75"/>
                  <a:gd name="T88" fmla="+- 0 5613 5554"/>
                  <a:gd name="T89" fmla="*/ T88 w 118"/>
                  <a:gd name="T90" fmla="+- 0 1791 1791"/>
                  <a:gd name="T91" fmla="*/ 1791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18" h="75">
                    <a:moveTo>
                      <a:pt x="59" y="0"/>
                    </a:moveTo>
                    <a:lnTo>
                      <a:pt x="49" y="0"/>
                    </a:lnTo>
                    <a:lnTo>
                      <a:pt x="44" y="0"/>
                    </a:lnTo>
                    <a:lnTo>
                      <a:pt x="0" y="32"/>
                    </a:lnTo>
                    <a:lnTo>
                      <a:pt x="0" y="43"/>
                    </a:lnTo>
                    <a:lnTo>
                      <a:pt x="11" y="65"/>
                    </a:lnTo>
                    <a:lnTo>
                      <a:pt x="15" y="69"/>
                    </a:lnTo>
                    <a:lnTo>
                      <a:pt x="19" y="71"/>
                    </a:lnTo>
                    <a:lnTo>
                      <a:pt x="28" y="74"/>
                    </a:lnTo>
                    <a:lnTo>
                      <a:pt x="33" y="74"/>
                    </a:lnTo>
                    <a:lnTo>
                      <a:pt x="42" y="74"/>
                    </a:lnTo>
                    <a:lnTo>
                      <a:pt x="68" y="59"/>
                    </a:lnTo>
                    <a:lnTo>
                      <a:pt x="33" y="59"/>
                    </a:lnTo>
                    <a:lnTo>
                      <a:pt x="30" y="59"/>
                    </a:lnTo>
                    <a:lnTo>
                      <a:pt x="12" y="42"/>
                    </a:lnTo>
                    <a:lnTo>
                      <a:pt x="12" y="34"/>
                    </a:lnTo>
                    <a:lnTo>
                      <a:pt x="45" y="15"/>
                    </a:lnTo>
                    <a:lnTo>
                      <a:pt x="65" y="15"/>
                    </a:lnTo>
                    <a:lnTo>
                      <a:pt x="64" y="15"/>
                    </a:lnTo>
                    <a:lnTo>
                      <a:pt x="104" y="15"/>
                    </a:lnTo>
                    <a:lnTo>
                      <a:pt x="104" y="14"/>
                    </a:lnTo>
                    <a:lnTo>
                      <a:pt x="64" y="0"/>
                    </a:lnTo>
                    <a:lnTo>
                      <a:pt x="5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96" name="Freeform 39"/>
              <p:cNvSpPr>
                <a:spLocks/>
              </p:cNvSpPr>
              <p:nvPr/>
            </p:nvSpPr>
            <p:spPr bwMode="auto">
              <a:xfrm>
                <a:off x="5554" y="1791"/>
                <a:ext cx="118" cy="75"/>
              </a:xfrm>
              <a:custGeom>
                <a:avLst/>
                <a:gdLst>
                  <a:gd name="T0" fmla="+- 0 5658 5554"/>
                  <a:gd name="T1" fmla="*/ T0 w 118"/>
                  <a:gd name="T2" fmla="+- 0 1806 1791"/>
                  <a:gd name="T3" fmla="*/ 1806 h 75"/>
                  <a:gd name="T4" fmla="+- 0 5618 5554"/>
                  <a:gd name="T5" fmla="*/ T4 w 118"/>
                  <a:gd name="T6" fmla="+- 0 1806 1791"/>
                  <a:gd name="T7" fmla="*/ 1806 h 75"/>
                  <a:gd name="T8" fmla="+- 0 5624 5554"/>
                  <a:gd name="T9" fmla="*/ T8 w 118"/>
                  <a:gd name="T10" fmla="+- 0 1806 1791"/>
                  <a:gd name="T11" fmla="*/ 1806 h 75"/>
                  <a:gd name="T12" fmla="+- 0 5629 5554"/>
                  <a:gd name="T13" fmla="*/ T12 w 118"/>
                  <a:gd name="T14" fmla="+- 0 1807 1791"/>
                  <a:gd name="T15" fmla="*/ 1807 h 75"/>
                  <a:gd name="T16" fmla="+- 0 5659 5554"/>
                  <a:gd name="T17" fmla="*/ T16 w 118"/>
                  <a:gd name="T18" fmla="+- 0 1833 1791"/>
                  <a:gd name="T19" fmla="*/ 1833 h 75"/>
                  <a:gd name="T20" fmla="+- 0 5659 5554"/>
                  <a:gd name="T21" fmla="*/ T20 w 118"/>
                  <a:gd name="T22" fmla="+- 0 1842 1791"/>
                  <a:gd name="T23" fmla="*/ 1842 h 75"/>
                  <a:gd name="T24" fmla="+- 0 5655 5554"/>
                  <a:gd name="T25" fmla="*/ T24 w 118"/>
                  <a:gd name="T26" fmla="+- 0 1858 1791"/>
                  <a:gd name="T27" fmla="*/ 1858 h 75"/>
                  <a:gd name="T28" fmla="+- 0 5655 5554"/>
                  <a:gd name="T29" fmla="*/ T28 w 118"/>
                  <a:gd name="T30" fmla="+- 0 1859 1791"/>
                  <a:gd name="T31" fmla="*/ 1859 h 75"/>
                  <a:gd name="T32" fmla="+- 0 5659 5554"/>
                  <a:gd name="T33" fmla="*/ T32 w 118"/>
                  <a:gd name="T34" fmla="+- 0 1862 1791"/>
                  <a:gd name="T35" fmla="*/ 1862 h 75"/>
                  <a:gd name="T36" fmla="+- 0 5662 5554"/>
                  <a:gd name="T37" fmla="*/ T36 w 118"/>
                  <a:gd name="T38" fmla="+- 0 1862 1791"/>
                  <a:gd name="T39" fmla="*/ 1862 h 75"/>
                  <a:gd name="T40" fmla="+- 0 5671 5554"/>
                  <a:gd name="T41" fmla="*/ T40 w 118"/>
                  <a:gd name="T42" fmla="+- 0 1842 1791"/>
                  <a:gd name="T43" fmla="*/ 1842 h 75"/>
                  <a:gd name="T44" fmla="+- 0 5671 5554"/>
                  <a:gd name="T45" fmla="*/ T44 w 118"/>
                  <a:gd name="T46" fmla="+- 0 1833 1791"/>
                  <a:gd name="T47" fmla="*/ 1833 h 75"/>
                  <a:gd name="T48" fmla="+- 0 5670 5554"/>
                  <a:gd name="T49" fmla="*/ T48 w 118"/>
                  <a:gd name="T50" fmla="+- 0 1827 1791"/>
                  <a:gd name="T51" fmla="*/ 1827 h 75"/>
                  <a:gd name="T52" fmla="+- 0 5668 5554"/>
                  <a:gd name="T53" fmla="*/ T52 w 118"/>
                  <a:gd name="T54" fmla="+- 0 1822 1791"/>
                  <a:gd name="T55" fmla="*/ 1822 h 75"/>
                  <a:gd name="T56" fmla="+- 0 5667 5554"/>
                  <a:gd name="T57" fmla="*/ T56 w 118"/>
                  <a:gd name="T58" fmla="+- 0 1817 1791"/>
                  <a:gd name="T59" fmla="*/ 1817 h 75"/>
                  <a:gd name="T60" fmla="+- 0 5664 5554"/>
                  <a:gd name="T61" fmla="*/ T60 w 118"/>
                  <a:gd name="T62" fmla="+- 0 1813 1791"/>
                  <a:gd name="T63" fmla="*/ 1813 h 75"/>
                  <a:gd name="T64" fmla="+- 0 5661 5554"/>
                  <a:gd name="T65" fmla="*/ T64 w 118"/>
                  <a:gd name="T66" fmla="+- 0 1809 1791"/>
                  <a:gd name="T67" fmla="*/ 1809 h 75"/>
                  <a:gd name="T68" fmla="+- 0 5658 5554"/>
                  <a:gd name="T69" fmla="*/ T68 w 118"/>
                  <a:gd name="T70" fmla="+- 0 1806 1791"/>
                  <a:gd name="T71" fmla="*/ 1806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8" h="75">
                    <a:moveTo>
                      <a:pt x="104" y="15"/>
                    </a:moveTo>
                    <a:lnTo>
                      <a:pt x="64" y="15"/>
                    </a:lnTo>
                    <a:lnTo>
                      <a:pt x="70" y="15"/>
                    </a:lnTo>
                    <a:lnTo>
                      <a:pt x="75" y="16"/>
                    </a:lnTo>
                    <a:lnTo>
                      <a:pt x="105" y="42"/>
                    </a:lnTo>
                    <a:lnTo>
                      <a:pt x="105" y="51"/>
                    </a:lnTo>
                    <a:lnTo>
                      <a:pt x="101" y="67"/>
                    </a:lnTo>
                    <a:lnTo>
                      <a:pt x="101" y="68"/>
                    </a:lnTo>
                    <a:lnTo>
                      <a:pt x="105" y="71"/>
                    </a:lnTo>
                    <a:lnTo>
                      <a:pt x="108" y="71"/>
                    </a:lnTo>
                    <a:lnTo>
                      <a:pt x="117" y="51"/>
                    </a:lnTo>
                    <a:lnTo>
                      <a:pt x="117" y="42"/>
                    </a:lnTo>
                    <a:lnTo>
                      <a:pt x="116" y="36"/>
                    </a:lnTo>
                    <a:lnTo>
                      <a:pt x="114" y="31"/>
                    </a:lnTo>
                    <a:lnTo>
                      <a:pt x="113" y="26"/>
                    </a:lnTo>
                    <a:lnTo>
                      <a:pt x="110" y="22"/>
                    </a:lnTo>
                    <a:lnTo>
                      <a:pt x="107" y="18"/>
                    </a:lnTo>
                    <a:lnTo>
                      <a:pt x="104"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97" name="Freeform 38"/>
              <p:cNvSpPr>
                <a:spLocks/>
              </p:cNvSpPr>
              <p:nvPr/>
            </p:nvSpPr>
            <p:spPr bwMode="auto">
              <a:xfrm>
                <a:off x="5554" y="1791"/>
                <a:ext cx="118" cy="75"/>
              </a:xfrm>
              <a:custGeom>
                <a:avLst/>
                <a:gdLst>
                  <a:gd name="T0" fmla="+- 0 5619 5554"/>
                  <a:gd name="T1" fmla="*/ T0 w 118"/>
                  <a:gd name="T2" fmla="+- 0 1806 1791"/>
                  <a:gd name="T3" fmla="*/ 1806 h 75"/>
                  <a:gd name="T4" fmla="+- 0 5606 5554"/>
                  <a:gd name="T5" fmla="*/ T4 w 118"/>
                  <a:gd name="T6" fmla="+- 0 1806 1791"/>
                  <a:gd name="T7" fmla="*/ 1806 h 75"/>
                  <a:gd name="T8" fmla="+- 0 5608 5554"/>
                  <a:gd name="T9" fmla="*/ T8 w 118"/>
                  <a:gd name="T10" fmla="+- 0 1809 1791"/>
                  <a:gd name="T11" fmla="*/ 1809 h 75"/>
                  <a:gd name="T12" fmla="+- 0 5610 5554"/>
                  <a:gd name="T13" fmla="*/ T12 w 118"/>
                  <a:gd name="T14" fmla="+- 0 1813 1791"/>
                  <a:gd name="T15" fmla="*/ 1813 h 75"/>
                  <a:gd name="T16" fmla="+- 0 5612 5554"/>
                  <a:gd name="T17" fmla="*/ T16 w 118"/>
                  <a:gd name="T18" fmla="+- 0 1817 1791"/>
                  <a:gd name="T19" fmla="*/ 1817 h 75"/>
                  <a:gd name="T20" fmla="+- 0 5613 5554"/>
                  <a:gd name="T21" fmla="*/ T20 w 118"/>
                  <a:gd name="T22" fmla="+- 0 1821 1791"/>
                  <a:gd name="T23" fmla="*/ 1821 h 75"/>
                  <a:gd name="T24" fmla="+- 0 5614 5554"/>
                  <a:gd name="T25" fmla="*/ T24 w 118"/>
                  <a:gd name="T26" fmla="+- 0 1825 1791"/>
                  <a:gd name="T27" fmla="*/ 1825 h 75"/>
                  <a:gd name="T28" fmla="+- 0 5614 5554"/>
                  <a:gd name="T29" fmla="*/ T28 w 118"/>
                  <a:gd name="T30" fmla="+- 0 1833 1791"/>
                  <a:gd name="T31" fmla="*/ 1833 h 75"/>
                  <a:gd name="T32" fmla="+- 0 5594 5554"/>
                  <a:gd name="T33" fmla="*/ T32 w 118"/>
                  <a:gd name="T34" fmla="+- 0 1850 1791"/>
                  <a:gd name="T35" fmla="*/ 1850 h 75"/>
                  <a:gd name="T36" fmla="+- 0 5622 5554"/>
                  <a:gd name="T37" fmla="*/ T36 w 118"/>
                  <a:gd name="T38" fmla="+- 0 1850 1791"/>
                  <a:gd name="T39" fmla="*/ 1850 h 75"/>
                  <a:gd name="T40" fmla="+- 0 5625 5554"/>
                  <a:gd name="T41" fmla="*/ T40 w 118"/>
                  <a:gd name="T42" fmla="+- 0 1843 1791"/>
                  <a:gd name="T43" fmla="*/ 1843 h 75"/>
                  <a:gd name="T44" fmla="+- 0 5625 5554"/>
                  <a:gd name="T45" fmla="*/ T44 w 118"/>
                  <a:gd name="T46" fmla="+- 0 1838 1791"/>
                  <a:gd name="T47" fmla="*/ 1838 h 75"/>
                  <a:gd name="T48" fmla="+- 0 5625 5554"/>
                  <a:gd name="T49" fmla="*/ T48 w 118"/>
                  <a:gd name="T50" fmla="+- 0 1826 1791"/>
                  <a:gd name="T51" fmla="*/ 1826 h 75"/>
                  <a:gd name="T52" fmla="+- 0 5625 5554"/>
                  <a:gd name="T53" fmla="*/ T52 w 118"/>
                  <a:gd name="T54" fmla="+- 0 1821 1791"/>
                  <a:gd name="T55" fmla="*/ 1821 h 75"/>
                  <a:gd name="T56" fmla="+- 0 5623 5554"/>
                  <a:gd name="T57" fmla="*/ T56 w 118"/>
                  <a:gd name="T58" fmla="+- 0 1817 1791"/>
                  <a:gd name="T59" fmla="*/ 1817 h 75"/>
                  <a:gd name="T60" fmla="+- 0 5622 5554"/>
                  <a:gd name="T61" fmla="*/ T60 w 118"/>
                  <a:gd name="T62" fmla="+- 0 1813 1791"/>
                  <a:gd name="T63" fmla="*/ 1813 h 75"/>
                  <a:gd name="T64" fmla="+- 0 5620 5554"/>
                  <a:gd name="T65" fmla="*/ T64 w 118"/>
                  <a:gd name="T66" fmla="+- 0 1809 1791"/>
                  <a:gd name="T67" fmla="*/ 1809 h 75"/>
                  <a:gd name="T68" fmla="+- 0 5619 5554"/>
                  <a:gd name="T69" fmla="*/ T68 w 118"/>
                  <a:gd name="T70" fmla="+- 0 1806 1791"/>
                  <a:gd name="T71" fmla="*/ 1806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8" h="75">
                    <a:moveTo>
                      <a:pt x="65" y="15"/>
                    </a:moveTo>
                    <a:lnTo>
                      <a:pt x="52" y="15"/>
                    </a:lnTo>
                    <a:lnTo>
                      <a:pt x="54" y="18"/>
                    </a:lnTo>
                    <a:lnTo>
                      <a:pt x="56" y="22"/>
                    </a:lnTo>
                    <a:lnTo>
                      <a:pt x="58" y="26"/>
                    </a:lnTo>
                    <a:lnTo>
                      <a:pt x="59" y="30"/>
                    </a:lnTo>
                    <a:lnTo>
                      <a:pt x="60" y="34"/>
                    </a:lnTo>
                    <a:lnTo>
                      <a:pt x="60" y="42"/>
                    </a:lnTo>
                    <a:lnTo>
                      <a:pt x="40" y="59"/>
                    </a:lnTo>
                    <a:lnTo>
                      <a:pt x="68" y="59"/>
                    </a:lnTo>
                    <a:lnTo>
                      <a:pt x="71" y="52"/>
                    </a:lnTo>
                    <a:lnTo>
                      <a:pt x="71" y="47"/>
                    </a:lnTo>
                    <a:lnTo>
                      <a:pt x="71" y="35"/>
                    </a:lnTo>
                    <a:lnTo>
                      <a:pt x="71" y="30"/>
                    </a:lnTo>
                    <a:lnTo>
                      <a:pt x="69" y="26"/>
                    </a:lnTo>
                    <a:lnTo>
                      <a:pt x="68" y="22"/>
                    </a:lnTo>
                    <a:lnTo>
                      <a:pt x="66" y="18"/>
                    </a:lnTo>
                    <a:lnTo>
                      <a:pt x="65"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77" name="Picture 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14" y="993"/>
                <a:ext cx="117" cy="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26" name="Group 34"/>
            <p:cNvGrpSpPr>
              <a:grpSpLocks/>
            </p:cNvGrpSpPr>
            <p:nvPr/>
          </p:nvGrpSpPr>
          <p:grpSpPr bwMode="auto">
            <a:xfrm>
              <a:off x="5744" y="1372"/>
              <a:ext cx="249" cy="1673"/>
              <a:chOff x="5744" y="1372"/>
              <a:chExt cx="249" cy="1673"/>
            </a:xfrm>
          </p:grpSpPr>
          <p:sp>
            <p:nvSpPr>
              <p:cNvPr id="10394" name="Freeform 35"/>
              <p:cNvSpPr>
                <a:spLocks/>
              </p:cNvSpPr>
              <p:nvPr/>
            </p:nvSpPr>
            <p:spPr bwMode="auto">
              <a:xfrm>
                <a:off x="5744" y="1372"/>
                <a:ext cx="249" cy="1673"/>
              </a:xfrm>
              <a:custGeom>
                <a:avLst/>
                <a:gdLst>
                  <a:gd name="T0" fmla="+- 0 5744 5744"/>
                  <a:gd name="T1" fmla="*/ T0 w 249"/>
                  <a:gd name="T2" fmla="+- 0 3044 1372"/>
                  <a:gd name="T3" fmla="*/ 3044 h 1673"/>
                  <a:gd name="T4" fmla="+- 0 5992 5744"/>
                  <a:gd name="T5" fmla="*/ T4 w 249"/>
                  <a:gd name="T6" fmla="+- 0 3044 1372"/>
                  <a:gd name="T7" fmla="*/ 3044 h 1673"/>
                  <a:gd name="T8" fmla="+- 0 5992 5744"/>
                  <a:gd name="T9" fmla="*/ T8 w 249"/>
                  <a:gd name="T10" fmla="+- 0 1372 1372"/>
                  <a:gd name="T11" fmla="*/ 1372 h 1673"/>
                  <a:gd name="T12" fmla="+- 0 5744 5744"/>
                  <a:gd name="T13" fmla="*/ T12 w 249"/>
                  <a:gd name="T14" fmla="+- 0 1372 1372"/>
                  <a:gd name="T15" fmla="*/ 1372 h 1673"/>
                  <a:gd name="T16" fmla="+- 0 5744 5744"/>
                  <a:gd name="T17" fmla="*/ T16 w 249"/>
                  <a:gd name="T18" fmla="+- 0 3044 1372"/>
                  <a:gd name="T19" fmla="*/ 3044 h 1673"/>
                </a:gdLst>
                <a:ahLst/>
                <a:cxnLst>
                  <a:cxn ang="0">
                    <a:pos x="T1" y="T3"/>
                  </a:cxn>
                  <a:cxn ang="0">
                    <a:pos x="T5" y="T7"/>
                  </a:cxn>
                  <a:cxn ang="0">
                    <a:pos x="T9" y="T11"/>
                  </a:cxn>
                  <a:cxn ang="0">
                    <a:pos x="T13" y="T15"/>
                  </a:cxn>
                  <a:cxn ang="0">
                    <a:pos x="T17" y="T19"/>
                  </a:cxn>
                </a:cxnLst>
                <a:rect l="0" t="0" r="r" b="b"/>
                <a:pathLst>
                  <a:path w="249" h="1673">
                    <a:moveTo>
                      <a:pt x="0" y="1672"/>
                    </a:moveTo>
                    <a:lnTo>
                      <a:pt x="248" y="1672"/>
                    </a:lnTo>
                    <a:lnTo>
                      <a:pt x="248" y="0"/>
                    </a:lnTo>
                    <a:lnTo>
                      <a:pt x="0" y="0"/>
                    </a:lnTo>
                    <a:lnTo>
                      <a:pt x="0" y="1672"/>
                    </a:lnTo>
                    <a:close/>
                  </a:path>
                </a:pathLst>
              </a:custGeom>
              <a:solidFill>
                <a:srgbClr val="DC4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27" name="Group 28"/>
            <p:cNvGrpSpPr>
              <a:grpSpLocks/>
            </p:cNvGrpSpPr>
            <p:nvPr/>
          </p:nvGrpSpPr>
          <p:grpSpPr bwMode="auto">
            <a:xfrm>
              <a:off x="5496" y="2014"/>
              <a:ext cx="249" cy="1031"/>
              <a:chOff x="5496" y="2014"/>
              <a:chExt cx="249" cy="1031"/>
            </a:xfrm>
          </p:grpSpPr>
          <p:sp>
            <p:nvSpPr>
              <p:cNvPr id="10393" name="Freeform 33"/>
              <p:cNvSpPr>
                <a:spLocks/>
              </p:cNvSpPr>
              <p:nvPr/>
            </p:nvSpPr>
            <p:spPr bwMode="auto">
              <a:xfrm>
                <a:off x="5496" y="2014"/>
                <a:ext cx="249" cy="1031"/>
              </a:xfrm>
              <a:custGeom>
                <a:avLst/>
                <a:gdLst>
                  <a:gd name="T0" fmla="+- 0 5496 5496"/>
                  <a:gd name="T1" fmla="*/ T0 w 249"/>
                  <a:gd name="T2" fmla="+- 0 3044 2014"/>
                  <a:gd name="T3" fmla="*/ 3044 h 1031"/>
                  <a:gd name="T4" fmla="+- 0 5745 5496"/>
                  <a:gd name="T5" fmla="*/ T4 w 249"/>
                  <a:gd name="T6" fmla="+- 0 3044 2014"/>
                  <a:gd name="T7" fmla="*/ 3044 h 1031"/>
                  <a:gd name="T8" fmla="+- 0 5745 5496"/>
                  <a:gd name="T9" fmla="*/ T8 w 249"/>
                  <a:gd name="T10" fmla="+- 0 2014 2014"/>
                  <a:gd name="T11" fmla="*/ 2014 h 1031"/>
                  <a:gd name="T12" fmla="+- 0 5496 5496"/>
                  <a:gd name="T13" fmla="*/ T12 w 249"/>
                  <a:gd name="T14" fmla="+- 0 2014 2014"/>
                  <a:gd name="T15" fmla="*/ 2014 h 1031"/>
                  <a:gd name="T16" fmla="+- 0 5496 5496"/>
                  <a:gd name="T17" fmla="*/ T16 w 249"/>
                  <a:gd name="T18" fmla="+- 0 3044 2014"/>
                  <a:gd name="T19" fmla="*/ 3044 h 1031"/>
                </a:gdLst>
                <a:ahLst/>
                <a:cxnLst>
                  <a:cxn ang="0">
                    <a:pos x="T1" y="T3"/>
                  </a:cxn>
                  <a:cxn ang="0">
                    <a:pos x="T5" y="T7"/>
                  </a:cxn>
                  <a:cxn ang="0">
                    <a:pos x="T9" y="T11"/>
                  </a:cxn>
                  <a:cxn ang="0">
                    <a:pos x="T13" y="T15"/>
                  </a:cxn>
                  <a:cxn ang="0">
                    <a:pos x="T17" y="T19"/>
                  </a:cxn>
                </a:cxnLst>
                <a:rect l="0" t="0" r="r" b="b"/>
                <a:pathLst>
                  <a:path w="249" h="1031">
                    <a:moveTo>
                      <a:pt x="0" y="1030"/>
                    </a:moveTo>
                    <a:lnTo>
                      <a:pt x="249" y="1030"/>
                    </a:lnTo>
                    <a:lnTo>
                      <a:pt x="249" y="0"/>
                    </a:lnTo>
                    <a:lnTo>
                      <a:pt x="0" y="0"/>
                    </a:lnTo>
                    <a:lnTo>
                      <a:pt x="0" y="1030"/>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72"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3" y="3154"/>
                <a:ext cx="515" cy="117"/>
              </a:xfrm>
              <a:prstGeom prst="rect">
                <a:avLst/>
              </a:prstGeom>
              <a:noFill/>
              <a:extLst>
                <a:ext uri="{909E8E84-426E-40DD-AFC4-6F175D3DCCD1}">
                  <a14:hiddenFill xmlns:a14="http://schemas.microsoft.com/office/drawing/2010/main">
                    <a:solidFill>
                      <a:srgbClr val="FFFFFF"/>
                    </a:solidFill>
                  </a14:hiddenFill>
                </a:ext>
              </a:extLst>
            </p:spPr>
          </p:pic>
          <p:pic>
            <p:nvPicPr>
              <p:cNvPr id="10271" name="Picture 3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07" y="3720"/>
                <a:ext cx="296" cy="120"/>
              </a:xfrm>
              <a:prstGeom prst="rect">
                <a:avLst/>
              </a:prstGeom>
              <a:noFill/>
              <a:extLst>
                <a:ext uri="{909E8E84-426E-40DD-AFC4-6F175D3DCCD1}">
                  <a14:hiddenFill xmlns:a14="http://schemas.microsoft.com/office/drawing/2010/main">
                    <a:solidFill>
                      <a:srgbClr val="FFFFFF"/>
                    </a:solidFill>
                  </a14:hiddenFill>
                </a:ext>
              </a:extLst>
            </p:spPr>
          </p:pic>
          <p:pic>
            <p:nvPicPr>
              <p:cNvPr id="10270" name="Picture 3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7" y="1244"/>
                <a:ext cx="117" cy="305"/>
              </a:xfrm>
              <a:prstGeom prst="rect">
                <a:avLst/>
              </a:prstGeom>
              <a:noFill/>
              <a:extLst>
                <a:ext uri="{909E8E84-426E-40DD-AFC4-6F175D3DCCD1}">
                  <a14:hiddenFill xmlns:a14="http://schemas.microsoft.com/office/drawing/2010/main">
                    <a:solidFill>
                      <a:srgbClr val="FFFFFF"/>
                    </a:solidFill>
                  </a14:hiddenFill>
                </a:ext>
              </a:extLst>
            </p:spPr>
          </p:pic>
          <p:pic>
            <p:nvPicPr>
              <p:cNvPr id="10269" name="Picture 2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47" y="393"/>
                <a:ext cx="117" cy="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28" name="Group 26"/>
            <p:cNvGrpSpPr>
              <a:grpSpLocks/>
            </p:cNvGrpSpPr>
            <p:nvPr/>
          </p:nvGrpSpPr>
          <p:grpSpPr bwMode="auto">
            <a:xfrm>
              <a:off x="3867" y="832"/>
              <a:ext cx="249" cy="2212"/>
              <a:chOff x="3867" y="832"/>
              <a:chExt cx="249" cy="2212"/>
            </a:xfrm>
          </p:grpSpPr>
          <p:sp>
            <p:nvSpPr>
              <p:cNvPr id="10392" name="Freeform 27"/>
              <p:cNvSpPr>
                <a:spLocks/>
              </p:cNvSpPr>
              <p:nvPr/>
            </p:nvSpPr>
            <p:spPr bwMode="auto">
              <a:xfrm>
                <a:off x="3867" y="832"/>
                <a:ext cx="249" cy="2212"/>
              </a:xfrm>
              <a:custGeom>
                <a:avLst/>
                <a:gdLst>
                  <a:gd name="T0" fmla="+- 0 3867 3867"/>
                  <a:gd name="T1" fmla="*/ T0 w 249"/>
                  <a:gd name="T2" fmla="+- 0 3044 832"/>
                  <a:gd name="T3" fmla="*/ 3044 h 2212"/>
                  <a:gd name="T4" fmla="+- 0 4116 3867"/>
                  <a:gd name="T5" fmla="*/ T4 w 249"/>
                  <a:gd name="T6" fmla="+- 0 3044 832"/>
                  <a:gd name="T7" fmla="*/ 3044 h 2212"/>
                  <a:gd name="T8" fmla="+- 0 4116 3867"/>
                  <a:gd name="T9" fmla="*/ T8 w 249"/>
                  <a:gd name="T10" fmla="+- 0 832 832"/>
                  <a:gd name="T11" fmla="*/ 832 h 2212"/>
                  <a:gd name="T12" fmla="+- 0 3867 3867"/>
                  <a:gd name="T13" fmla="*/ T12 w 249"/>
                  <a:gd name="T14" fmla="+- 0 832 832"/>
                  <a:gd name="T15" fmla="*/ 832 h 2212"/>
                  <a:gd name="T16" fmla="+- 0 3867 3867"/>
                  <a:gd name="T17" fmla="*/ T16 w 249"/>
                  <a:gd name="T18" fmla="+- 0 3044 832"/>
                  <a:gd name="T19" fmla="*/ 3044 h 2212"/>
                </a:gdLst>
                <a:ahLst/>
                <a:cxnLst>
                  <a:cxn ang="0">
                    <a:pos x="T1" y="T3"/>
                  </a:cxn>
                  <a:cxn ang="0">
                    <a:pos x="T5" y="T7"/>
                  </a:cxn>
                  <a:cxn ang="0">
                    <a:pos x="T9" y="T11"/>
                  </a:cxn>
                  <a:cxn ang="0">
                    <a:pos x="T13" y="T15"/>
                  </a:cxn>
                  <a:cxn ang="0">
                    <a:pos x="T17" y="T19"/>
                  </a:cxn>
                </a:cxnLst>
                <a:rect l="0" t="0" r="r" b="b"/>
                <a:pathLst>
                  <a:path w="249" h="2212">
                    <a:moveTo>
                      <a:pt x="0" y="2212"/>
                    </a:moveTo>
                    <a:lnTo>
                      <a:pt x="249" y="2212"/>
                    </a:lnTo>
                    <a:lnTo>
                      <a:pt x="249" y="0"/>
                    </a:lnTo>
                    <a:lnTo>
                      <a:pt x="0" y="0"/>
                    </a:lnTo>
                    <a:lnTo>
                      <a:pt x="0" y="2212"/>
                    </a:lnTo>
                    <a:close/>
                  </a:path>
                </a:pathLst>
              </a:custGeom>
              <a:solidFill>
                <a:srgbClr val="DC4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29" name="Group 20"/>
            <p:cNvGrpSpPr>
              <a:grpSpLocks/>
            </p:cNvGrpSpPr>
            <p:nvPr/>
          </p:nvGrpSpPr>
          <p:grpSpPr bwMode="auto">
            <a:xfrm>
              <a:off x="3620" y="1601"/>
              <a:ext cx="249" cy="1444"/>
              <a:chOff x="3620" y="1601"/>
              <a:chExt cx="249" cy="1444"/>
            </a:xfrm>
          </p:grpSpPr>
          <p:sp>
            <p:nvSpPr>
              <p:cNvPr id="10391" name="Freeform 25"/>
              <p:cNvSpPr>
                <a:spLocks/>
              </p:cNvSpPr>
              <p:nvPr/>
            </p:nvSpPr>
            <p:spPr bwMode="auto">
              <a:xfrm>
                <a:off x="3620" y="1601"/>
                <a:ext cx="249" cy="1444"/>
              </a:xfrm>
              <a:custGeom>
                <a:avLst/>
                <a:gdLst>
                  <a:gd name="T0" fmla="+- 0 3620 3620"/>
                  <a:gd name="T1" fmla="*/ T0 w 249"/>
                  <a:gd name="T2" fmla="+- 0 3044 1601"/>
                  <a:gd name="T3" fmla="*/ 3044 h 1444"/>
                  <a:gd name="T4" fmla="+- 0 3868 3620"/>
                  <a:gd name="T5" fmla="*/ T4 w 249"/>
                  <a:gd name="T6" fmla="+- 0 3044 1601"/>
                  <a:gd name="T7" fmla="*/ 3044 h 1444"/>
                  <a:gd name="T8" fmla="+- 0 3868 3620"/>
                  <a:gd name="T9" fmla="*/ T8 w 249"/>
                  <a:gd name="T10" fmla="+- 0 1601 1601"/>
                  <a:gd name="T11" fmla="*/ 1601 h 1444"/>
                  <a:gd name="T12" fmla="+- 0 3620 3620"/>
                  <a:gd name="T13" fmla="*/ T12 w 249"/>
                  <a:gd name="T14" fmla="+- 0 1601 1601"/>
                  <a:gd name="T15" fmla="*/ 1601 h 1444"/>
                  <a:gd name="T16" fmla="+- 0 3620 3620"/>
                  <a:gd name="T17" fmla="*/ T16 w 249"/>
                  <a:gd name="T18" fmla="+- 0 3044 1601"/>
                  <a:gd name="T19" fmla="*/ 3044 h 1444"/>
                </a:gdLst>
                <a:ahLst/>
                <a:cxnLst>
                  <a:cxn ang="0">
                    <a:pos x="T1" y="T3"/>
                  </a:cxn>
                  <a:cxn ang="0">
                    <a:pos x="T5" y="T7"/>
                  </a:cxn>
                  <a:cxn ang="0">
                    <a:pos x="T9" y="T11"/>
                  </a:cxn>
                  <a:cxn ang="0">
                    <a:pos x="T13" y="T15"/>
                  </a:cxn>
                  <a:cxn ang="0">
                    <a:pos x="T17" y="T19"/>
                  </a:cxn>
                </a:cxnLst>
                <a:rect l="0" t="0" r="r" b="b"/>
                <a:pathLst>
                  <a:path w="249" h="1444">
                    <a:moveTo>
                      <a:pt x="0" y="1443"/>
                    </a:moveTo>
                    <a:lnTo>
                      <a:pt x="248" y="1443"/>
                    </a:lnTo>
                    <a:lnTo>
                      <a:pt x="248" y="0"/>
                    </a:lnTo>
                    <a:lnTo>
                      <a:pt x="0" y="0"/>
                    </a:lnTo>
                    <a:lnTo>
                      <a:pt x="0" y="1443"/>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64" name="Picture 2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43" y="3154"/>
                <a:ext cx="515" cy="117"/>
              </a:xfrm>
              <a:prstGeom prst="rect">
                <a:avLst/>
              </a:prstGeom>
              <a:noFill/>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62" y="3720"/>
                <a:ext cx="295" cy="12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14" y="652"/>
                <a:ext cx="116" cy="385"/>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73" y="231"/>
                <a:ext cx="117" cy="3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30" name="Group 18"/>
            <p:cNvGrpSpPr>
              <a:grpSpLocks/>
            </p:cNvGrpSpPr>
            <p:nvPr/>
          </p:nvGrpSpPr>
          <p:grpSpPr bwMode="auto">
            <a:xfrm>
              <a:off x="1991" y="682"/>
              <a:ext cx="249" cy="2363"/>
              <a:chOff x="1991" y="682"/>
              <a:chExt cx="249" cy="2363"/>
            </a:xfrm>
          </p:grpSpPr>
          <p:sp>
            <p:nvSpPr>
              <p:cNvPr id="10390" name="Freeform 19"/>
              <p:cNvSpPr>
                <a:spLocks/>
              </p:cNvSpPr>
              <p:nvPr/>
            </p:nvSpPr>
            <p:spPr bwMode="auto">
              <a:xfrm>
                <a:off x="1991" y="682"/>
                <a:ext cx="249" cy="2363"/>
              </a:xfrm>
              <a:custGeom>
                <a:avLst/>
                <a:gdLst>
                  <a:gd name="T0" fmla="+- 0 1991 1991"/>
                  <a:gd name="T1" fmla="*/ T0 w 249"/>
                  <a:gd name="T2" fmla="+- 0 3044 682"/>
                  <a:gd name="T3" fmla="*/ 3044 h 2363"/>
                  <a:gd name="T4" fmla="+- 0 2239 1991"/>
                  <a:gd name="T5" fmla="*/ T4 w 249"/>
                  <a:gd name="T6" fmla="+- 0 3044 682"/>
                  <a:gd name="T7" fmla="*/ 3044 h 2363"/>
                  <a:gd name="T8" fmla="+- 0 2239 1991"/>
                  <a:gd name="T9" fmla="*/ T8 w 249"/>
                  <a:gd name="T10" fmla="+- 0 682 682"/>
                  <a:gd name="T11" fmla="*/ 682 h 2363"/>
                  <a:gd name="T12" fmla="+- 0 1991 1991"/>
                  <a:gd name="T13" fmla="*/ T12 w 249"/>
                  <a:gd name="T14" fmla="+- 0 682 682"/>
                  <a:gd name="T15" fmla="*/ 682 h 2363"/>
                  <a:gd name="T16" fmla="+- 0 1991 1991"/>
                  <a:gd name="T17" fmla="*/ T16 w 249"/>
                  <a:gd name="T18" fmla="+- 0 3044 682"/>
                  <a:gd name="T19" fmla="*/ 3044 h 2363"/>
                </a:gdLst>
                <a:ahLst/>
                <a:cxnLst>
                  <a:cxn ang="0">
                    <a:pos x="T1" y="T3"/>
                  </a:cxn>
                  <a:cxn ang="0">
                    <a:pos x="T5" y="T7"/>
                  </a:cxn>
                  <a:cxn ang="0">
                    <a:pos x="T9" y="T11"/>
                  </a:cxn>
                  <a:cxn ang="0">
                    <a:pos x="T13" y="T15"/>
                  </a:cxn>
                  <a:cxn ang="0">
                    <a:pos x="T17" y="T19"/>
                  </a:cxn>
                </a:cxnLst>
                <a:rect l="0" t="0" r="r" b="b"/>
                <a:pathLst>
                  <a:path w="249" h="2363">
                    <a:moveTo>
                      <a:pt x="0" y="2362"/>
                    </a:moveTo>
                    <a:lnTo>
                      <a:pt x="248" y="2362"/>
                    </a:lnTo>
                    <a:lnTo>
                      <a:pt x="248" y="0"/>
                    </a:lnTo>
                    <a:lnTo>
                      <a:pt x="0" y="0"/>
                    </a:lnTo>
                    <a:lnTo>
                      <a:pt x="0" y="2362"/>
                    </a:lnTo>
                    <a:close/>
                  </a:path>
                </a:pathLst>
              </a:custGeom>
              <a:solidFill>
                <a:srgbClr val="DC4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31" name="Group 16"/>
            <p:cNvGrpSpPr>
              <a:grpSpLocks/>
            </p:cNvGrpSpPr>
            <p:nvPr/>
          </p:nvGrpSpPr>
          <p:grpSpPr bwMode="auto">
            <a:xfrm>
              <a:off x="1743" y="1096"/>
              <a:ext cx="249" cy="1949"/>
              <a:chOff x="1743" y="1096"/>
              <a:chExt cx="249" cy="1949"/>
            </a:xfrm>
          </p:grpSpPr>
          <p:sp>
            <p:nvSpPr>
              <p:cNvPr id="10389" name="Freeform 17"/>
              <p:cNvSpPr>
                <a:spLocks/>
              </p:cNvSpPr>
              <p:nvPr/>
            </p:nvSpPr>
            <p:spPr bwMode="auto">
              <a:xfrm>
                <a:off x="1743" y="1096"/>
                <a:ext cx="249" cy="1949"/>
              </a:xfrm>
              <a:custGeom>
                <a:avLst/>
                <a:gdLst>
                  <a:gd name="T0" fmla="+- 0 1743 1743"/>
                  <a:gd name="T1" fmla="*/ T0 w 249"/>
                  <a:gd name="T2" fmla="+- 0 3044 1096"/>
                  <a:gd name="T3" fmla="*/ 3044 h 1949"/>
                  <a:gd name="T4" fmla="+- 0 1991 1743"/>
                  <a:gd name="T5" fmla="*/ T4 w 249"/>
                  <a:gd name="T6" fmla="+- 0 3044 1096"/>
                  <a:gd name="T7" fmla="*/ 3044 h 1949"/>
                  <a:gd name="T8" fmla="+- 0 1991 1743"/>
                  <a:gd name="T9" fmla="*/ T8 w 249"/>
                  <a:gd name="T10" fmla="+- 0 1096 1096"/>
                  <a:gd name="T11" fmla="*/ 1096 h 1949"/>
                  <a:gd name="T12" fmla="+- 0 1743 1743"/>
                  <a:gd name="T13" fmla="*/ T12 w 249"/>
                  <a:gd name="T14" fmla="+- 0 1096 1096"/>
                  <a:gd name="T15" fmla="*/ 1096 h 1949"/>
                  <a:gd name="T16" fmla="+- 0 1743 1743"/>
                  <a:gd name="T17" fmla="*/ T16 w 249"/>
                  <a:gd name="T18" fmla="+- 0 3044 1096"/>
                  <a:gd name="T19" fmla="*/ 3044 h 1949"/>
                </a:gdLst>
                <a:ahLst/>
                <a:cxnLst>
                  <a:cxn ang="0">
                    <a:pos x="T1" y="T3"/>
                  </a:cxn>
                  <a:cxn ang="0">
                    <a:pos x="T5" y="T7"/>
                  </a:cxn>
                  <a:cxn ang="0">
                    <a:pos x="T9" y="T11"/>
                  </a:cxn>
                  <a:cxn ang="0">
                    <a:pos x="T13" y="T15"/>
                  </a:cxn>
                  <a:cxn ang="0">
                    <a:pos x="T17" y="T19"/>
                  </a:cxn>
                </a:cxnLst>
                <a:rect l="0" t="0" r="r" b="b"/>
                <a:pathLst>
                  <a:path w="249" h="1949">
                    <a:moveTo>
                      <a:pt x="0" y="1948"/>
                    </a:moveTo>
                    <a:lnTo>
                      <a:pt x="248" y="1948"/>
                    </a:lnTo>
                    <a:lnTo>
                      <a:pt x="248" y="0"/>
                    </a:lnTo>
                    <a:lnTo>
                      <a:pt x="0" y="0"/>
                    </a:lnTo>
                    <a:lnTo>
                      <a:pt x="0" y="1948"/>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32" name="Group 14"/>
            <p:cNvGrpSpPr>
              <a:grpSpLocks/>
            </p:cNvGrpSpPr>
            <p:nvPr/>
          </p:nvGrpSpPr>
          <p:grpSpPr bwMode="auto">
            <a:xfrm>
              <a:off x="2922" y="3040"/>
              <a:ext cx="2" cy="85"/>
              <a:chOff x="2922" y="3040"/>
              <a:chExt cx="2" cy="85"/>
            </a:xfrm>
          </p:grpSpPr>
          <p:sp>
            <p:nvSpPr>
              <p:cNvPr id="10388" name="Freeform 15"/>
              <p:cNvSpPr>
                <a:spLocks/>
              </p:cNvSpPr>
              <p:nvPr/>
            </p:nvSpPr>
            <p:spPr bwMode="auto">
              <a:xfrm>
                <a:off x="2922" y="3040"/>
                <a:ext cx="2" cy="85"/>
              </a:xfrm>
              <a:custGeom>
                <a:avLst/>
                <a:gdLst>
                  <a:gd name="T0" fmla="+- 0 3124 3040"/>
                  <a:gd name="T1" fmla="*/ 3124 h 85"/>
                  <a:gd name="T2" fmla="+- 0 3040 3040"/>
                  <a:gd name="T3" fmla="*/ 3040 h 85"/>
                </a:gdLst>
                <a:ahLst/>
                <a:cxnLst>
                  <a:cxn ang="0">
                    <a:pos x="0" y="T1"/>
                  </a:cxn>
                  <a:cxn ang="0">
                    <a:pos x="0" y="T3"/>
                  </a:cxn>
                </a:cxnLst>
                <a:rect l="0" t="0" r="r" b="b"/>
                <a:pathLst>
                  <a:path h="85">
                    <a:moveTo>
                      <a:pt x="0" y="84"/>
                    </a:move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0333" name="Group 12"/>
            <p:cNvGrpSpPr>
              <a:grpSpLocks/>
            </p:cNvGrpSpPr>
            <p:nvPr/>
          </p:nvGrpSpPr>
          <p:grpSpPr bwMode="auto">
            <a:xfrm>
              <a:off x="4807" y="3040"/>
              <a:ext cx="2" cy="85"/>
              <a:chOff x="4807" y="3040"/>
              <a:chExt cx="2" cy="85"/>
            </a:xfrm>
          </p:grpSpPr>
          <p:sp>
            <p:nvSpPr>
              <p:cNvPr id="10387" name="Freeform 13"/>
              <p:cNvSpPr>
                <a:spLocks/>
              </p:cNvSpPr>
              <p:nvPr/>
            </p:nvSpPr>
            <p:spPr bwMode="auto">
              <a:xfrm>
                <a:off x="4807" y="3040"/>
                <a:ext cx="2" cy="85"/>
              </a:xfrm>
              <a:custGeom>
                <a:avLst/>
                <a:gdLst>
                  <a:gd name="T0" fmla="+- 0 3124 3040"/>
                  <a:gd name="T1" fmla="*/ 3124 h 85"/>
                  <a:gd name="T2" fmla="+- 0 3040 3040"/>
                  <a:gd name="T3" fmla="*/ 3040 h 85"/>
                </a:gdLst>
                <a:ahLst/>
                <a:cxnLst>
                  <a:cxn ang="0">
                    <a:pos x="0" y="T1"/>
                  </a:cxn>
                  <a:cxn ang="0">
                    <a:pos x="0" y="T3"/>
                  </a:cxn>
                </a:cxnLst>
                <a:rect l="0" t="0" r="r" b="b"/>
                <a:pathLst>
                  <a:path h="85">
                    <a:moveTo>
                      <a:pt x="0" y="84"/>
                    </a:move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0334" name="Group 10"/>
            <p:cNvGrpSpPr>
              <a:grpSpLocks/>
            </p:cNvGrpSpPr>
            <p:nvPr/>
          </p:nvGrpSpPr>
          <p:grpSpPr bwMode="auto">
            <a:xfrm>
              <a:off x="6691" y="3040"/>
              <a:ext cx="2" cy="85"/>
              <a:chOff x="6691" y="3040"/>
              <a:chExt cx="2" cy="85"/>
            </a:xfrm>
          </p:grpSpPr>
          <p:sp>
            <p:nvSpPr>
              <p:cNvPr id="10386" name="Freeform 11"/>
              <p:cNvSpPr>
                <a:spLocks/>
              </p:cNvSpPr>
              <p:nvPr/>
            </p:nvSpPr>
            <p:spPr bwMode="auto">
              <a:xfrm>
                <a:off x="6691" y="3040"/>
                <a:ext cx="2" cy="85"/>
              </a:xfrm>
              <a:custGeom>
                <a:avLst/>
                <a:gdLst>
                  <a:gd name="T0" fmla="+- 0 3124 3040"/>
                  <a:gd name="T1" fmla="*/ 3124 h 85"/>
                  <a:gd name="T2" fmla="+- 0 3040 3040"/>
                  <a:gd name="T3" fmla="*/ 3040 h 85"/>
                </a:gdLst>
                <a:ahLst/>
                <a:cxnLst>
                  <a:cxn ang="0">
                    <a:pos x="0" y="T1"/>
                  </a:cxn>
                  <a:cxn ang="0">
                    <a:pos x="0" y="T3"/>
                  </a:cxn>
                </a:cxnLst>
                <a:rect l="0" t="0" r="r" b="b"/>
                <a:pathLst>
                  <a:path h="85">
                    <a:moveTo>
                      <a:pt x="0" y="84"/>
                    </a:move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0335" name="Group 8"/>
            <p:cNvGrpSpPr>
              <a:grpSpLocks/>
            </p:cNvGrpSpPr>
            <p:nvPr/>
          </p:nvGrpSpPr>
          <p:grpSpPr bwMode="auto">
            <a:xfrm>
              <a:off x="8575" y="3040"/>
              <a:ext cx="2" cy="85"/>
              <a:chOff x="8575" y="3040"/>
              <a:chExt cx="2" cy="85"/>
            </a:xfrm>
          </p:grpSpPr>
          <p:sp>
            <p:nvSpPr>
              <p:cNvPr id="10385" name="Freeform 9"/>
              <p:cNvSpPr>
                <a:spLocks/>
              </p:cNvSpPr>
              <p:nvPr/>
            </p:nvSpPr>
            <p:spPr bwMode="auto">
              <a:xfrm>
                <a:off x="8575" y="3040"/>
                <a:ext cx="2" cy="85"/>
              </a:xfrm>
              <a:custGeom>
                <a:avLst/>
                <a:gdLst>
                  <a:gd name="T0" fmla="+- 0 3124 3040"/>
                  <a:gd name="T1" fmla="*/ 3124 h 85"/>
                  <a:gd name="T2" fmla="+- 0 3040 3040"/>
                  <a:gd name="T3" fmla="*/ 3040 h 85"/>
                </a:gdLst>
                <a:ahLst/>
                <a:cxnLst>
                  <a:cxn ang="0">
                    <a:pos x="0" y="T1"/>
                  </a:cxn>
                  <a:cxn ang="0">
                    <a:pos x="0" y="T3"/>
                  </a:cxn>
                </a:cxnLst>
                <a:rect l="0" t="0" r="r" b="b"/>
                <a:pathLst>
                  <a:path h="85">
                    <a:moveTo>
                      <a:pt x="0" y="84"/>
                    </a:move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0336" name="Group 6"/>
            <p:cNvGrpSpPr>
              <a:grpSpLocks/>
            </p:cNvGrpSpPr>
            <p:nvPr/>
          </p:nvGrpSpPr>
          <p:grpSpPr bwMode="auto">
            <a:xfrm>
              <a:off x="3068" y="3978"/>
              <a:ext cx="249" cy="249"/>
              <a:chOff x="3068" y="3978"/>
              <a:chExt cx="249" cy="249"/>
            </a:xfrm>
          </p:grpSpPr>
          <p:sp>
            <p:nvSpPr>
              <p:cNvPr id="10384" name="Freeform 7"/>
              <p:cNvSpPr>
                <a:spLocks/>
              </p:cNvSpPr>
              <p:nvPr/>
            </p:nvSpPr>
            <p:spPr bwMode="auto">
              <a:xfrm>
                <a:off x="3068" y="3978"/>
                <a:ext cx="249" cy="249"/>
              </a:xfrm>
              <a:custGeom>
                <a:avLst/>
                <a:gdLst>
                  <a:gd name="T0" fmla="+- 0 3068 3068"/>
                  <a:gd name="T1" fmla="*/ T0 w 249"/>
                  <a:gd name="T2" fmla="+- 0 4226 3978"/>
                  <a:gd name="T3" fmla="*/ 4226 h 249"/>
                  <a:gd name="T4" fmla="+- 0 3316 3068"/>
                  <a:gd name="T5" fmla="*/ T4 w 249"/>
                  <a:gd name="T6" fmla="+- 0 4226 3978"/>
                  <a:gd name="T7" fmla="*/ 4226 h 249"/>
                  <a:gd name="T8" fmla="+- 0 3316 3068"/>
                  <a:gd name="T9" fmla="*/ T8 w 249"/>
                  <a:gd name="T10" fmla="+- 0 3978 3978"/>
                  <a:gd name="T11" fmla="*/ 3978 h 249"/>
                  <a:gd name="T12" fmla="+- 0 3068 3068"/>
                  <a:gd name="T13" fmla="*/ T12 w 249"/>
                  <a:gd name="T14" fmla="+- 0 3978 3978"/>
                  <a:gd name="T15" fmla="*/ 3978 h 249"/>
                  <a:gd name="T16" fmla="+- 0 3068 3068"/>
                  <a:gd name="T17" fmla="*/ T16 w 249"/>
                  <a:gd name="T18" fmla="+- 0 4226 3978"/>
                  <a:gd name="T19" fmla="*/ 4226 h 249"/>
                </a:gdLst>
                <a:ahLst/>
                <a:cxnLst>
                  <a:cxn ang="0">
                    <a:pos x="T1" y="T3"/>
                  </a:cxn>
                  <a:cxn ang="0">
                    <a:pos x="T5" y="T7"/>
                  </a:cxn>
                  <a:cxn ang="0">
                    <a:pos x="T9" y="T11"/>
                  </a:cxn>
                  <a:cxn ang="0">
                    <a:pos x="T13" y="T15"/>
                  </a:cxn>
                  <a:cxn ang="0">
                    <a:pos x="T17" y="T19"/>
                  </a:cxn>
                </a:cxnLst>
                <a:rect l="0" t="0" r="r" b="b"/>
                <a:pathLst>
                  <a:path w="249" h="249">
                    <a:moveTo>
                      <a:pt x="0" y="248"/>
                    </a:moveTo>
                    <a:lnTo>
                      <a:pt x="248" y="248"/>
                    </a:lnTo>
                    <a:lnTo>
                      <a:pt x="248" y="0"/>
                    </a:lnTo>
                    <a:lnTo>
                      <a:pt x="0" y="0"/>
                    </a:lnTo>
                    <a:lnTo>
                      <a:pt x="0" y="248"/>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337" name="Group 2"/>
            <p:cNvGrpSpPr>
              <a:grpSpLocks/>
            </p:cNvGrpSpPr>
            <p:nvPr/>
          </p:nvGrpSpPr>
          <p:grpSpPr bwMode="auto">
            <a:xfrm>
              <a:off x="4968" y="3978"/>
              <a:ext cx="249" cy="249"/>
              <a:chOff x="4968" y="3978"/>
              <a:chExt cx="249" cy="249"/>
            </a:xfrm>
          </p:grpSpPr>
          <p:sp>
            <p:nvSpPr>
              <p:cNvPr id="10383" name="Freeform 5"/>
              <p:cNvSpPr>
                <a:spLocks/>
              </p:cNvSpPr>
              <p:nvPr/>
            </p:nvSpPr>
            <p:spPr bwMode="auto">
              <a:xfrm>
                <a:off x="4968" y="3978"/>
                <a:ext cx="249" cy="249"/>
              </a:xfrm>
              <a:custGeom>
                <a:avLst/>
                <a:gdLst>
                  <a:gd name="T0" fmla="+- 0 4968 4968"/>
                  <a:gd name="T1" fmla="*/ T0 w 249"/>
                  <a:gd name="T2" fmla="+- 0 4226 3978"/>
                  <a:gd name="T3" fmla="*/ 4226 h 249"/>
                  <a:gd name="T4" fmla="+- 0 5216 4968"/>
                  <a:gd name="T5" fmla="*/ T4 w 249"/>
                  <a:gd name="T6" fmla="+- 0 4226 3978"/>
                  <a:gd name="T7" fmla="*/ 4226 h 249"/>
                  <a:gd name="T8" fmla="+- 0 5216 4968"/>
                  <a:gd name="T9" fmla="*/ T8 w 249"/>
                  <a:gd name="T10" fmla="+- 0 3978 3978"/>
                  <a:gd name="T11" fmla="*/ 3978 h 249"/>
                  <a:gd name="T12" fmla="+- 0 4968 4968"/>
                  <a:gd name="T13" fmla="*/ T12 w 249"/>
                  <a:gd name="T14" fmla="+- 0 3978 3978"/>
                  <a:gd name="T15" fmla="*/ 3978 h 249"/>
                  <a:gd name="T16" fmla="+- 0 4968 4968"/>
                  <a:gd name="T17" fmla="*/ T16 w 249"/>
                  <a:gd name="T18" fmla="+- 0 4226 3978"/>
                  <a:gd name="T19" fmla="*/ 4226 h 249"/>
                </a:gdLst>
                <a:ahLst/>
                <a:cxnLst>
                  <a:cxn ang="0">
                    <a:pos x="T1" y="T3"/>
                  </a:cxn>
                  <a:cxn ang="0">
                    <a:pos x="T5" y="T7"/>
                  </a:cxn>
                  <a:cxn ang="0">
                    <a:pos x="T9" y="T11"/>
                  </a:cxn>
                  <a:cxn ang="0">
                    <a:pos x="T13" y="T15"/>
                  </a:cxn>
                  <a:cxn ang="0">
                    <a:pos x="T17" y="T19"/>
                  </a:cxn>
                </a:cxnLst>
                <a:rect l="0" t="0" r="r" b="b"/>
                <a:pathLst>
                  <a:path w="249" h="249">
                    <a:moveTo>
                      <a:pt x="0" y="248"/>
                    </a:moveTo>
                    <a:lnTo>
                      <a:pt x="248" y="248"/>
                    </a:lnTo>
                    <a:lnTo>
                      <a:pt x="248" y="0"/>
                    </a:lnTo>
                    <a:lnTo>
                      <a:pt x="0" y="0"/>
                    </a:lnTo>
                    <a:lnTo>
                      <a:pt x="0" y="248"/>
                    </a:lnTo>
                    <a:close/>
                  </a:path>
                </a:pathLst>
              </a:custGeom>
              <a:solidFill>
                <a:srgbClr val="DC4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44"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58" y="4054"/>
                <a:ext cx="534" cy="1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55" y="4060"/>
                <a:ext cx="227" cy="11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749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a:extLst>
              <a:ext uri="{FF2B5EF4-FFF2-40B4-BE49-F238E27FC236}">
                <a16:creationId xmlns="" xmlns:a16="http://schemas.microsoft.com/office/drawing/2014/main" id="{35285C7C-34EE-4390-A54B-355F1FA2B651}"/>
              </a:ext>
            </a:extLst>
          </p:cNvPr>
          <p:cNvGrpSpPr>
            <a:grpSpLocks/>
          </p:cNvGrpSpPr>
          <p:nvPr/>
        </p:nvGrpSpPr>
        <p:grpSpPr bwMode="auto">
          <a:xfrm>
            <a:off x="828082" y="1470261"/>
            <a:ext cx="7344318" cy="4190987"/>
            <a:chOff x="0" y="0"/>
            <a:chExt cx="9016" cy="4098"/>
          </a:xfrm>
        </p:grpSpPr>
        <p:grpSp>
          <p:nvGrpSpPr>
            <p:cNvPr id="5" name="Group 149">
              <a:extLst>
                <a:ext uri="{FF2B5EF4-FFF2-40B4-BE49-F238E27FC236}">
                  <a16:creationId xmlns="" xmlns:a16="http://schemas.microsoft.com/office/drawing/2014/main" id="{A48B707E-1DA5-4C56-88CE-6CCDBF5ECDB1}"/>
                </a:ext>
              </a:extLst>
            </p:cNvPr>
            <p:cNvGrpSpPr>
              <a:grpSpLocks/>
            </p:cNvGrpSpPr>
            <p:nvPr/>
          </p:nvGrpSpPr>
          <p:grpSpPr bwMode="auto">
            <a:xfrm>
              <a:off x="324" y="1809"/>
              <a:ext cx="115" cy="24"/>
              <a:chOff x="324" y="1809"/>
              <a:chExt cx="115" cy="24"/>
            </a:xfrm>
          </p:grpSpPr>
          <p:sp>
            <p:nvSpPr>
              <p:cNvPr id="153" name="Freeform 150">
                <a:extLst>
                  <a:ext uri="{FF2B5EF4-FFF2-40B4-BE49-F238E27FC236}">
                    <a16:creationId xmlns="" xmlns:a16="http://schemas.microsoft.com/office/drawing/2014/main" id="{152B6C87-A43E-4E1C-BAF6-14019665D102}"/>
                  </a:ext>
                </a:extLst>
              </p:cNvPr>
              <p:cNvSpPr>
                <a:spLocks/>
              </p:cNvSpPr>
              <p:nvPr/>
            </p:nvSpPr>
            <p:spPr bwMode="auto">
              <a:xfrm>
                <a:off x="324" y="1809"/>
                <a:ext cx="115" cy="24"/>
              </a:xfrm>
              <a:custGeom>
                <a:avLst/>
                <a:gdLst>
                  <a:gd name="T0" fmla="+- 0 436 324"/>
                  <a:gd name="T1" fmla="*/ T0 w 115"/>
                  <a:gd name="T2" fmla="+- 0 1809 1809"/>
                  <a:gd name="T3" fmla="*/ 1809 h 24"/>
                  <a:gd name="T4" fmla="+- 0 327 324"/>
                  <a:gd name="T5" fmla="*/ T4 w 115"/>
                  <a:gd name="T6" fmla="+- 0 1809 1809"/>
                  <a:gd name="T7" fmla="*/ 1809 h 24"/>
                  <a:gd name="T8" fmla="+- 0 327 324"/>
                  <a:gd name="T9" fmla="*/ T8 w 115"/>
                  <a:gd name="T10" fmla="+- 0 1809 1809"/>
                  <a:gd name="T11" fmla="*/ 1809 h 24"/>
                  <a:gd name="T12" fmla="+- 0 326 324"/>
                  <a:gd name="T13" fmla="*/ T12 w 115"/>
                  <a:gd name="T14" fmla="+- 0 1810 1809"/>
                  <a:gd name="T15" fmla="*/ 1810 h 24"/>
                  <a:gd name="T16" fmla="+- 0 326 324"/>
                  <a:gd name="T17" fmla="*/ T16 w 115"/>
                  <a:gd name="T18" fmla="+- 0 1810 1809"/>
                  <a:gd name="T19" fmla="*/ 1810 h 24"/>
                  <a:gd name="T20" fmla="+- 0 324 324"/>
                  <a:gd name="T21" fmla="*/ T20 w 115"/>
                  <a:gd name="T22" fmla="+- 0 1819 1809"/>
                  <a:gd name="T23" fmla="*/ 1819 h 24"/>
                  <a:gd name="T24" fmla="+- 0 324 324"/>
                  <a:gd name="T25" fmla="*/ T24 w 115"/>
                  <a:gd name="T26" fmla="+- 0 1823 1809"/>
                  <a:gd name="T27" fmla="*/ 1823 h 24"/>
                  <a:gd name="T28" fmla="+- 0 326 324"/>
                  <a:gd name="T29" fmla="*/ T28 w 115"/>
                  <a:gd name="T30" fmla="+- 0 1832 1809"/>
                  <a:gd name="T31" fmla="*/ 1832 h 24"/>
                  <a:gd name="T32" fmla="+- 0 327 324"/>
                  <a:gd name="T33" fmla="*/ T32 w 115"/>
                  <a:gd name="T34" fmla="+- 0 1832 1809"/>
                  <a:gd name="T35" fmla="*/ 1832 h 24"/>
                  <a:gd name="T36" fmla="+- 0 327 324"/>
                  <a:gd name="T37" fmla="*/ T36 w 115"/>
                  <a:gd name="T38" fmla="+- 0 1832 1809"/>
                  <a:gd name="T39" fmla="*/ 1832 h 24"/>
                  <a:gd name="T40" fmla="+- 0 436 324"/>
                  <a:gd name="T41" fmla="*/ T40 w 115"/>
                  <a:gd name="T42" fmla="+- 0 1832 1809"/>
                  <a:gd name="T43" fmla="*/ 1832 h 24"/>
                  <a:gd name="T44" fmla="+- 0 436 324"/>
                  <a:gd name="T45" fmla="*/ T44 w 115"/>
                  <a:gd name="T46" fmla="+- 0 1832 1809"/>
                  <a:gd name="T47" fmla="*/ 1832 h 24"/>
                  <a:gd name="T48" fmla="+- 0 437 324"/>
                  <a:gd name="T49" fmla="*/ T48 w 115"/>
                  <a:gd name="T50" fmla="+- 0 1832 1809"/>
                  <a:gd name="T51" fmla="*/ 1832 h 24"/>
                  <a:gd name="T52" fmla="+- 0 437 324"/>
                  <a:gd name="T53" fmla="*/ T52 w 115"/>
                  <a:gd name="T54" fmla="+- 0 1831 1809"/>
                  <a:gd name="T55" fmla="*/ 1831 h 24"/>
                  <a:gd name="T56" fmla="+- 0 438 324"/>
                  <a:gd name="T57" fmla="*/ T56 w 115"/>
                  <a:gd name="T58" fmla="+- 0 1831 1809"/>
                  <a:gd name="T59" fmla="*/ 1831 h 24"/>
                  <a:gd name="T60" fmla="+- 0 438 324"/>
                  <a:gd name="T61" fmla="*/ T60 w 115"/>
                  <a:gd name="T62" fmla="+- 0 1830 1809"/>
                  <a:gd name="T63" fmla="*/ 1830 h 24"/>
                  <a:gd name="T64" fmla="+- 0 438 324"/>
                  <a:gd name="T65" fmla="*/ T64 w 115"/>
                  <a:gd name="T66" fmla="+- 0 1829 1809"/>
                  <a:gd name="T67" fmla="*/ 1829 h 24"/>
                  <a:gd name="T68" fmla="+- 0 438 324"/>
                  <a:gd name="T69" fmla="*/ T68 w 115"/>
                  <a:gd name="T70" fmla="+- 0 1828 1809"/>
                  <a:gd name="T71" fmla="*/ 1828 h 24"/>
                  <a:gd name="T72" fmla="+- 0 439 324"/>
                  <a:gd name="T73" fmla="*/ T72 w 115"/>
                  <a:gd name="T74" fmla="+- 0 1825 1809"/>
                  <a:gd name="T75" fmla="*/ 1825 h 24"/>
                  <a:gd name="T76" fmla="+- 0 439 324"/>
                  <a:gd name="T77" fmla="*/ T76 w 115"/>
                  <a:gd name="T78" fmla="+- 0 1823 1809"/>
                  <a:gd name="T79" fmla="*/ 1823 h 24"/>
                  <a:gd name="T80" fmla="+- 0 439 324"/>
                  <a:gd name="T81" fmla="*/ T80 w 115"/>
                  <a:gd name="T82" fmla="+- 0 1819 1809"/>
                  <a:gd name="T83" fmla="*/ 1819 h 24"/>
                  <a:gd name="T84" fmla="+- 0 437 324"/>
                  <a:gd name="T85" fmla="*/ T84 w 115"/>
                  <a:gd name="T86" fmla="+- 0 1810 1809"/>
                  <a:gd name="T87" fmla="*/ 1810 h 24"/>
                  <a:gd name="T88" fmla="+- 0 436 324"/>
                  <a:gd name="T89" fmla="*/ T88 w 115"/>
                  <a:gd name="T90" fmla="+- 0 1809 1809"/>
                  <a:gd name="T91" fmla="*/ 1809 h 24"/>
                  <a:gd name="T92" fmla="+- 0 436 324"/>
                  <a:gd name="T93" fmla="*/ T92 w 115"/>
                  <a:gd name="T94" fmla="+- 0 1809 1809"/>
                  <a:gd name="T95" fmla="*/ 1809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5" h="24">
                    <a:moveTo>
                      <a:pt x="112" y="0"/>
                    </a:moveTo>
                    <a:lnTo>
                      <a:pt x="3" y="0"/>
                    </a:lnTo>
                    <a:lnTo>
                      <a:pt x="2" y="1"/>
                    </a:lnTo>
                    <a:lnTo>
                      <a:pt x="0" y="10"/>
                    </a:lnTo>
                    <a:lnTo>
                      <a:pt x="0" y="14"/>
                    </a:lnTo>
                    <a:lnTo>
                      <a:pt x="2" y="23"/>
                    </a:lnTo>
                    <a:lnTo>
                      <a:pt x="3" y="23"/>
                    </a:lnTo>
                    <a:lnTo>
                      <a:pt x="112" y="23"/>
                    </a:lnTo>
                    <a:lnTo>
                      <a:pt x="113" y="23"/>
                    </a:lnTo>
                    <a:lnTo>
                      <a:pt x="113" y="22"/>
                    </a:lnTo>
                    <a:lnTo>
                      <a:pt x="114" y="22"/>
                    </a:lnTo>
                    <a:lnTo>
                      <a:pt x="114" y="21"/>
                    </a:lnTo>
                    <a:lnTo>
                      <a:pt x="114" y="20"/>
                    </a:lnTo>
                    <a:lnTo>
                      <a:pt x="114" y="19"/>
                    </a:lnTo>
                    <a:lnTo>
                      <a:pt x="115" y="16"/>
                    </a:lnTo>
                    <a:lnTo>
                      <a:pt x="115" y="14"/>
                    </a:lnTo>
                    <a:lnTo>
                      <a:pt x="115" y="10"/>
                    </a:lnTo>
                    <a:lnTo>
                      <a:pt x="113" y="1"/>
                    </a:lnTo>
                    <a:lnTo>
                      <a:pt x="11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 name="Group 147">
              <a:extLst>
                <a:ext uri="{FF2B5EF4-FFF2-40B4-BE49-F238E27FC236}">
                  <a16:creationId xmlns="" xmlns:a16="http://schemas.microsoft.com/office/drawing/2014/main" id="{5E891953-C402-4B2B-9F95-1C82D093DC0C}"/>
                </a:ext>
              </a:extLst>
            </p:cNvPr>
            <p:cNvGrpSpPr>
              <a:grpSpLocks/>
            </p:cNvGrpSpPr>
            <p:nvPr/>
          </p:nvGrpSpPr>
          <p:grpSpPr bwMode="auto">
            <a:xfrm>
              <a:off x="325" y="1652"/>
              <a:ext cx="115" cy="133"/>
              <a:chOff x="325" y="1652"/>
              <a:chExt cx="115" cy="133"/>
            </a:xfrm>
          </p:grpSpPr>
          <p:sp>
            <p:nvSpPr>
              <p:cNvPr id="152" name="Freeform 148">
                <a:extLst>
                  <a:ext uri="{FF2B5EF4-FFF2-40B4-BE49-F238E27FC236}">
                    <a16:creationId xmlns="" xmlns:a16="http://schemas.microsoft.com/office/drawing/2014/main" id="{4BA7BE6D-F445-4478-AE1D-5E3E6C51EFDC}"/>
                  </a:ext>
                </a:extLst>
              </p:cNvPr>
              <p:cNvSpPr>
                <a:spLocks/>
              </p:cNvSpPr>
              <p:nvPr/>
            </p:nvSpPr>
            <p:spPr bwMode="auto">
              <a:xfrm>
                <a:off x="325" y="1652"/>
                <a:ext cx="115" cy="133"/>
              </a:xfrm>
              <a:custGeom>
                <a:avLst/>
                <a:gdLst>
                  <a:gd name="T0" fmla="+- 0 332 325"/>
                  <a:gd name="T1" fmla="*/ T0 w 115"/>
                  <a:gd name="T2" fmla="+- 0 1652 1652"/>
                  <a:gd name="T3" fmla="*/ 1652 h 133"/>
                  <a:gd name="T4" fmla="+- 0 325 325"/>
                  <a:gd name="T5" fmla="*/ T4 w 115"/>
                  <a:gd name="T6" fmla="+- 0 1659 1652"/>
                  <a:gd name="T7" fmla="*/ 1659 h 133"/>
                  <a:gd name="T8" fmla="+- 0 338 325"/>
                  <a:gd name="T9" fmla="*/ T8 w 115"/>
                  <a:gd name="T10" fmla="+- 0 1692 1652"/>
                  <a:gd name="T11" fmla="*/ 1692 h 133"/>
                  <a:gd name="T12" fmla="+- 0 405 325"/>
                  <a:gd name="T13" fmla="*/ T12 w 115"/>
                  <a:gd name="T14" fmla="+- 0 1718 1652"/>
                  <a:gd name="T15" fmla="*/ 1718 h 133"/>
                  <a:gd name="T16" fmla="+- 0 335 325"/>
                  <a:gd name="T17" fmla="*/ T16 w 115"/>
                  <a:gd name="T18" fmla="+- 0 1743 1652"/>
                  <a:gd name="T19" fmla="*/ 1743 h 133"/>
                  <a:gd name="T20" fmla="+- 0 331 325"/>
                  <a:gd name="T21" fmla="*/ T20 w 115"/>
                  <a:gd name="T22" fmla="+- 0 1745 1652"/>
                  <a:gd name="T23" fmla="*/ 1745 h 133"/>
                  <a:gd name="T24" fmla="+- 0 328 325"/>
                  <a:gd name="T25" fmla="*/ T24 w 115"/>
                  <a:gd name="T26" fmla="+- 0 1747 1652"/>
                  <a:gd name="T27" fmla="*/ 1747 h 133"/>
                  <a:gd name="T28" fmla="+- 0 325 325"/>
                  <a:gd name="T29" fmla="*/ T28 w 115"/>
                  <a:gd name="T30" fmla="+- 0 1778 1652"/>
                  <a:gd name="T31" fmla="*/ 1778 h 133"/>
                  <a:gd name="T32" fmla="+- 0 327 325"/>
                  <a:gd name="T33" fmla="*/ T32 w 115"/>
                  <a:gd name="T34" fmla="+- 0 1782 1652"/>
                  <a:gd name="T35" fmla="*/ 1782 h 133"/>
                  <a:gd name="T36" fmla="+- 0 331 325"/>
                  <a:gd name="T37" fmla="*/ T36 w 115"/>
                  <a:gd name="T38" fmla="+- 0 1784 1652"/>
                  <a:gd name="T39" fmla="*/ 1784 h 133"/>
                  <a:gd name="T40" fmla="+- 0 436 325"/>
                  <a:gd name="T41" fmla="*/ T40 w 115"/>
                  <a:gd name="T42" fmla="+- 0 1784 1652"/>
                  <a:gd name="T43" fmla="*/ 1784 h 133"/>
                  <a:gd name="T44" fmla="+- 0 437 325"/>
                  <a:gd name="T45" fmla="*/ T44 w 115"/>
                  <a:gd name="T46" fmla="+- 0 1784 1652"/>
                  <a:gd name="T47" fmla="*/ 1784 h 133"/>
                  <a:gd name="T48" fmla="+- 0 438 325"/>
                  <a:gd name="T49" fmla="*/ T48 w 115"/>
                  <a:gd name="T50" fmla="+- 0 1782 1652"/>
                  <a:gd name="T51" fmla="*/ 1782 h 133"/>
                  <a:gd name="T52" fmla="+- 0 438 325"/>
                  <a:gd name="T53" fmla="*/ T52 w 115"/>
                  <a:gd name="T54" fmla="+- 0 1780 1652"/>
                  <a:gd name="T55" fmla="*/ 1780 h 133"/>
                  <a:gd name="T56" fmla="+- 0 439 325"/>
                  <a:gd name="T57" fmla="*/ T56 w 115"/>
                  <a:gd name="T58" fmla="+- 0 1777 1652"/>
                  <a:gd name="T59" fmla="*/ 1777 h 133"/>
                  <a:gd name="T60" fmla="+- 0 439 325"/>
                  <a:gd name="T61" fmla="*/ T60 w 115"/>
                  <a:gd name="T62" fmla="+- 0 1771 1652"/>
                  <a:gd name="T63" fmla="*/ 1771 h 133"/>
                  <a:gd name="T64" fmla="+- 0 438 325"/>
                  <a:gd name="T65" fmla="*/ T64 w 115"/>
                  <a:gd name="T66" fmla="+- 0 1767 1652"/>
                  <a:gd name="T67" fmla="*/ 1767 h 133"/>
                  <a:gd name="T68" fmla="+- 0 438 325"/>
                  <a:gd name="T69" fmla="*/ T68 w 115"/>
                  <a:gd name="T70" fmla="+- 0 1765 1652"/>
                  <a:gd name="T71" fmla="*/ 1765 h 133"/>
                  <a:gd name="T72" fmla="+- 0 437 325"/>
                  <a:gd name="T73" fmla="*/ T72 w 115"/>
                  <a:gd name="T74" fmla="+- 0 1763 1652"/>
                  <a:gd name="T75" fmla="*/ 1763 h 133"/>
                  <a:gd name="T76" fmla="+- 0 436 325"/>
                  <a:gd name="T77" fmla="*/ T76 w 115"/>
                  <a:gd name="T78" fmla="+- 0 1763 1652"/>
                  <a:gd name="T79" fmla="*/ 1763 h 133"/>
                  <a:gd name="T80" fmla="+- 0 343 325"/>
                  <a:gd name="T81" fmla="*/ T80 w 115"/>
                  <a:gd name="T82" fmla="+- 0 1762 1652"/>
                  <a:gd name="T83" fmla="*/ 1762 h 133"/>
                  <a:gd name="T84" fmla="+- 0 436 325"/>
                  <a:gd name="T85" fmla="*/ T84 w 115"/>
                  <a:gd name="T86" fmla="+- 0 1730 1652"/>
                  <a:gd name="T87" fmla="*/ 1730 h 133"/>
                  <a:gd name="T88" fmla="+- 0 437 325"/>
                  <a:gd name="T89" fmla="*/ T88 w 115"/>
                  <a:gd name="T90" fmla="+- 0 1729 1652"/>
                  <a:gd name="T91" fmla="*/ 1729 h 133"/>
                  <a:gd name="T92" fmla="+- 0 438 325"/>
                  <a:gd name="T93" fmla="*/ T92 w 115"/>
                  <a:gd name="T94" fmla="+- 0 1728 1652"/>
                  <a:gd name="T95" fmla="*/ 1728 h 133"/>
                  <a:gd name="T96" fmla="+- 0 438 325"/>
                  <a:gd name="T97" fmla="*/ T96 w 115"/>
                  <a:gd name="T98" fmla="+- 0 1726 1652"/>
                  <a:gd name="T99" fmla="*/ 1726 h 133"/>
                  <a:gd name="T100" fmla="+- 0 439 325"/>
                  <a:gd name="T101" fmla="*/ T100 w 115"/>
                  <a:gd name="T102" fmla="+- 0 1724 1652"/>
                  <a:gd name="T103" fmla="*/ 1724 h 133"/>
                  <a:gd name="T104" fmla="+- 0 439 325"/>
                  <a:gd name="T105" fmla="*/ T104 w 115"/>
                  <a:gd name="T106" fmla="+- 0 1721 1652"/>
                  <a:gd name="T107" fmla="*/ 1721 h 133"/>
                  <a:gd name="T108" fmla="+- 0 439 325"/>
                  <a:gd name="T109" fmla="*/ T108 w 115"/>
                  <a:gd name="T110" fmla="+- 0 1715 1652"/>
                  <a:gd name="T111" fmla="*/ 1715 h 133"/>
                  <a:gd name="T112" fmla="+- 0 438 325"/>
                  <a:gd name="T113" fmla="*/ T112 w 115"/>
                  <a:gd name="T114" fmla="+- 0 1711 1652"/>
                  <a:gd name="T115" fmla="*/ 1711 h 133"/>
                  <a:gd name="T116" fmla="+- 0 438 325"/>
                  <a:gd name="T117" fmla="*/ T116 w 115"/>
                  <a:gd name="T118" fmla="+- 0 1709 1652"/>
                  <a:gd name="T119" fmla="*/ 1709 h 133"/>
                  <a:gd name="T120" fmla="+- 0 437 325"/>
                  <a:gd name="T121" fmla="*/ T120 w 115"/>
                  <a:gd name="T122" fmla="+- 0 1708 1652"/>
                  <a:gd name="T123" fmla="*/ 1708 h 133"/>
                  <a:gd name="T124" fmla="+- 0 436 325"/>
                  <a:gd name="T125" fmla="*/ T124 w 115"/>
                  <a:gd name="T126" fmla="+- 0 1707 1652"/>
                  <a:gd name="T127" fmla="*/ 1707 h 133"/>
                  <a:gd name="T128" fmla="+- 0 343 325"/>
                  <a:gd name="T129" fmla="*/ T128 w 115"/>
                  <a:gd name="T130" fmla="+- 0 1674 1652"/>
                  <a:gd name="T131" fmla="*/ 1674 h 133"/>
                  <a:gd name="T132" fmla="+- 0 436 325"/>
                  <a:gd name="T133" fmla="*/ T132 w 115"/>
                  <a:gd name="T134" fmla="+- 0 1674 1652"/>
                  <a:gd name="T135" fmla="*/ 1674 h 133"/>
                  <a:gd name="T136" fmla="+- 0 437 325"/>
                  <a:gd name="T137" fmla="*/ T136 w 115"/>
                  <a:gd name="T138" fmla="+- 0 1673 1652"/>
                  <a:gd name="T139" fmla="*/ 1673 h 133"/>
                  <a:gd name="T140" fmla="+- 0 438 325"/>
                  <a:gd name="T141" fmla="*/ T140 w 115"/>
                  <a:gd name="T142" fmla="+- 0 1671 1652"/>
                  <a:gd name="T143" fmla="*/ 1671 h 133"/>
                  <a:gd name="T144" fmla="+- 0 438 325"/>
                  <a:gd name="T145" fmla="*/ T144 w 115"/>
                  <a:gd name="T146" fmla="+- 0 1669 1652"/>
                  <a:gd name="T147" fmla="*/ 1669 h 133"/>
                  <a:gd name="T148" fmla="+- 0 439 325"/>
                  <a:gd name="T149" fmla="*/ T148 w 115"/>
                  <a:gd name="T150" fmla="+- 0 1667 1652"/>
                  <a:gd name="T151" fmla="*/ 1667 h 133"/>
                  <a:gd name="T152" fmla="+- 0 439 325"/>
                  <a:gd name="T153" fmla="*/ T152 w 115"/>
                  <a:gd name="T154" fmla="+- 0 1661 1652"/>
                  <a:gd name="T155" fmla="*/ 1661 h 133"/>
                  <a:gd name="T156" fmla="+- 0 436 325"/>
                  <a:gd name="T157" fmla="*/ T156 w 115"/>
                  <a:gd name="T158" fmla="+- 0 1652 1652"/>
                  <a:gd name="T159" fmla="*/ 1652 h 1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5" h="133">
                    <a:moveTo>
                      <a:pt x="111" y="0"/>
                    </a:moveTo>
                    <a:lnTo>
                      <a:pt x="7" y="0"/>
                    </a:lnTo>
                    <a:lnTo>
                      <a:pt x="6" y="0"/>
                    </a:lnTo>
                    <a:lnTo>
                      <a:pt x="0" y="7"/>
                    </a:lnTo>
                    <a:lnTo>
                      <a:pt x="0" y="27"/>
                    </a:lnTo>
                    <a:lnTo>
                      <a:pt x="13" y="40"/>
                    </a:lnTo>
                    <a:lnTo>
                      <a:pt x="80" y="66"/>
                    </a:lnTo>
                    <a:lnTo>
                      <a:pt x="13" y="91"/>
                    </a:lnTo>
                    <a:lnTo>
                      <a:pt x="10" y="91"/>
                    </a:lnTo>
                    <a:lnTo>
                      <a:pt x="8" y="92"/>
                    </a:lnTo>
                    <a:lnTo>
                      <a:pt x="6" y="93"/>
                    </a:lnTo>
                    <a:lnTo>
                      <a:pt x="5" y="94"/>
                    </a:lnTo>
                    <a:lnTo>
                      <a:pt x="3" y="95"/>
                    </a:lnTo>
                    <a:lnTo>
                      <a:pt x="0" y="106"/>
                    </a:lnTo>
                    <a:lnTo>
                      <a:pt x="0" y="126"/>
                    </a:lnTo>
                    <a:lnTo>
                      <a:pt x="0" y="128"/>
                    </a:lnTo>
                    <a:lnTo>
                      <a:pt x="2" y="130"/>
                    </a:lnTo>
                    <a:lnTo>
                      <a:pt x="4" y="132"/>
                    </a:lnTo>
                    <a:lnTo>
                      <a:pt x="6" y="132"/>
                    </a:lnTo>
                    <a:lnTo>
                      <a:pt x="111" y="132"/>
                    </a:lnTo>
                    <a:lnTo>
                      <a:pt x="112" y="132"/>
                    </a:lnTo>
                    <a:lnTo>
                      <a:pt x="113" y="131"/>
                    </a:lnTo>
                    <a:lnTo>
                      <a:pt x="113" y="130"/>
                    </a:lnTo>
                    <a:lnTo>
                      <a:pt x="113" y="129"/>
                    </a:lnTo>
                    <a:lnTo>
                      <a:pt x="113" y="128"/>
                    </a:lnTo>
                    <a:lnTo>
                      <a:pt x="114" y="127"/>
                    </a:lnTo>
                    <a:lnTo>
                      <a:pt x="114" y="125"/>
                    </a:lnTo>
                    <a:lnTo>
                      <a:pt x="114" y="124"/>
                    </a:lnTo>
                    <a:lnTo>
                      <a:pt x="114" y="119"/>
                    </a:lnTo>
                    <a:lnTo>
                      <a:pt x="114" y="118"/>
                    </a:lnTo>
                    <a:lnTo>
                      <a:pt x="113" y="115"/>
                    </a:lnTo>
                    <a:lnTo>
                      <a:pt x="113" y="114"/>
                    </a:lnTo>
                    <a:lnTo>
                      <a:pt x="113" y="113"/>
                    </a:lnTo>
                    <a:lnTo>
                      <a:pt x="113" y="112"/>
                    </a:lnTo>
                    <a:lnTo>
                      <a:pt x="112" y="111"/>
                    </a:lnTo>
                    <a:lnTo>
                      <a:pt x="111" y="111"/>
                    </a:lnTo>
                    <a:lnTo>
                      <a:pt x="111" y="110"/>
                    </a:lnTo>
                    <a:lnTo>
                      <a:pt x="18" y="110"/>
                    </a:lnTo>
                    <a:lnTo>
                      <a:pt x="110" y="79"/>
                    </a:lnTo>
                    <a:lnTo>
                      <a:pt x="111" y="78"/>
                    </a:lnTo>
                    <a:lnTo>
                      <a:pt x="112" y="77"/>
                    </a:lnTo>
                    <a:lnTo>
                      <a:pt x="113" y="76"/>
                    </a:lnTo>
                    <a:lnTo>
                      <a:pt x="113" y="75"/>
                    </a:lnTo>
                    <a:lnTo>
                      <a:pt x="113" y="74"/>
                    </a:lnTo>
                    <a:lnTo>
                      <a:pt x="113" y="73"/>
                    </a:lnTo>
                    <a:lnTo>
                      <a:pt x="114" y="72"/>
                    </a:lnTo>
                    <a:lnTo>
                      <a:pt x="114" y="70"/>
                    </a:lnTo>
                    <a:lnTo>
                      <a:pt x="114" y="69"/>
                    </a:lnTo>
                    <a:lnTo>
                      <a:pt x="114" y="65"/>
                    </a:lnTo>
                    <a:lnTo>
                      <a:pt x="114" y="63"/>
                    </a:lnTo>
                    <a:lnTo>
                      <a:pt x="114" y="60"/>
                    </a:lnTo>
                    <a:lnTo>
                      <a:pt x="113" y="59"/>
                    </a:lnTo>
                    <a:lnTo>
                      <a:pt x="113" y="58"/>
                    </a:lnTo>
                    <a:lnTo>
                      <a:pt x="113" y="57"/>
                    </a:lnTo>
                    <a:lnTo>
                      <a:pt x="112" y="57"/>
                    </a:lnTo>
                    <a:lnTo>
                      <a:pt x="112" y="56"/>
                    </a:lnTo>
                    <a:lnTo>
                      <a:pt x="111" y="55"/>
                    </a:lnTo>
                    <a:lnTo>
                      <a:pt x="110" y="55"/>
                    </a:lnTo>
                    <a:lnTo>
                      <a:pt x="18" y="22"/>
                    </a:lnTo>
                    <a:lnTo>
                      <a:pt x="111" y="22"/>
                    </a:lnTo>
                    <a:lnTo>
                      <a:pt x="112" y="21"/>
                    </a:lnTo>
                    <a:lnTo>
                      <a:pt x="113" y="20"/>
                    </a:lnTo>
                    <a:lnTo>
                      <a:pt x="113" y="19"/>
                    </a:lnTo>
                    <a:lnTo>
                      <a:pt x="113" y="17"/>
                    </a:lnTo>
                    <a:lnTo>
                      <a:pt x="114" y="16"/>
                    </a:lnTo>
                    <a:lnTo>
                      <a:pt x="114" y="15"/>
                    </a:lnTo>
                    <a:lnTo>
                      <a:pt x="114" y="13"/>
                    </a:lnTo>
                    <a:lnTo>
                      <a:pt x="114" y="9"/>
                    </a:lnTo>
                    <a:lnTo>
                      <a:pt x="112" y="0"/>
                    </a:lnTo>
                    <a:lnTo>
                      <a:pt x="11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7" name="Group 139">
              <a:extLst>
                <a:ext uri="{FF2B5EF4-FFF2-40B4-BE49-F238E27FC236}">
                  <a16:creationId xmlns="" xmlns:a16="http://schemas.microsoft.com/office/drawing/2014/main" id="{EA7122DC-7C61-4787-9F13-1DBB2F980BF5}"/>
                </a:ext>
              </a:extLst>
            </p:cNvPr>
            <p:cNvGrpSpPr>
              <a:grpSpLocks/>
            </p:cNvGrpSpPr>
            <p:nvPr/>
          </p:nvGrpSpPr>
          <p:grpSpPr bwMode="auto">
            <a:xfrm>
              <a:off x="325" y="1543"/>
              <a:ext cx="115" cy="85"/>
              <a:chOff x="325" y="1543"/>
              <a:chExt cx="115" cy="85"/>
            </a:xfrm>
          </p:grpSpPr>
          <p:sp>
            <p:nvSpPr>
              <p:cNvPr id="145" name="Freeform 146">
                <a:extLst>
                  <a:ext uri="{FF2B5EF4-FFF2-40B4-BE49-F238E27FC236}">
                    <a16:creationId xmlns="" xmlns:a16="http://schemas.microsoft.com/office/drawing/2014/main" id="{0F257707-7477-4635-B72B-8780B2DACF3B}"/>
                  </a:ext>
                </a:extLst>
              </p:cNvPr>
              <p:cNvSpPr>
                <a:spLocks/>
              </p:cNvSpPr>
              <p:nvPr/>
            </p:nvSpPr>
            <p:spPr bwMode="auto">
              <a:xfrm>
                <a:off x="325" y="1543"/>
                <a:ext cx="115" cy="85"/>
              </a:xfrm>
              <a:custGeom>
                <a:avLst/>
                <a:gdLst>
                  <a:gd name="T0" fmla="+- 0 360 325"/>
                  <a:gd name="T1" fmla="*/ T0 w 115"/>
                  <a:gd name="T2" fmla="+- 0 1549 1543"/>
                  <a:gd name="T3" fmla="*/ 1549 h 85"/>
                  <a:gd name="T4" fmla="+- 0 351 325"/>
                  <a:gd name="T5" fmla="*/ T4 w 115"/>
                  <a:gd name="T6" fmla="+- 0 1549 1543"/>
                  <a:gd name="T7" fmla="*/ 1549 h 85"/>
                  <a:gd name="T8" fmla="+- 0 347 325"/>
                  <a:gd name="T9" fmla="*/ T8 w 115"/>
                  <a:gd name="T10" fmla="+- 0 1549 1543"/>
                  <a:gd name="T11" fmla="*/ 1549 h 85"/>
                  <a:gd name="T12" fmla="+- 0 344 325"/>
                  <a:gd name="T13" fmla="*/ T12 w 115"/>
                  <a:gd name="T14" fmla="+- 0 1551 1543"/>
                  <a:gd name="T15" fmla="*/ 1551 h 85"/>
                  <a:gd name="T16" fmla="+- 0 340 325"/>
                  <a:gd name="T17" fmla="*/ T16 w 115"/>
                  <a:gd name="T18" fmla="+- 0 1552 1543"/>
                  <a:gd name="T19" fmla="*/ 1552 h 85"/>
                  <a:gd name="T20" fmla="+- 0 328 325"/>
                  <a:gd name="T21" fmla="*/ T20 w 115"/>
                  <a:gd name="T22" fmla="+- 0 1567 1543"/>
                  <a:gd name="T23" fmla="*/ 1567 h 85"/>
                  <a:gd name="T24" fmla="+- 0 327 325"/>
                  <a:gd name="T25" fmla="*/ T24 w 115"/>
                  <a:gd name="T26" fmla="+- 0 1569 1543"/>
                  <a:gd name="T27" fmla="*/ 1569 h 85"/>
                  <a:gd name="T28" fmla="+- 0 325 325"/>
                  <a:gd name="T29" fmla="*/ T28 w 115"/>
                  <a:gd name="T30" fmla="+- 0 1622 1543"/>
                  <a:gd name="T31" fmla="*/ 1622 h 85"/>
                  <a:gd name="T32" fmla="+- 0 325 325"/>
                  <a:gd name="T33" fmla="*/ T32 w 115"/>
                  <a:gd name="T34" fmla="+- 0 1624 1543"/>
                  <a:gd name="T35" fmla="*/ 1624 h 85"/>
                  <a:gd name="T36" fmla="+- 0 326 325"/>
                  <a:gd name="T37" fmla="*/ T36 w 115"/>
                  <a:gd name="T38" fmla="+- 0 1625 1543"/>
                  <a:gd name="T39" fmla="*/ 1625 h 85"/>
                  <a:gd name="T40" fmla="+- 0 327 325"/>
                  <a:gd name="T41" fmla="*/ T40 w 115"/>
                  <a:gd name="T42" fmla="+- 0 1626 1543"/>
                  <a:gd name="T43" fmla="*/ 1626 h 85"/>
                  <a:gd name="T44" fmla="+- 0 329 325"/>
                  <a:gd name="T45" fmla="*/ T44 w 115"/>
                  <a:gd name="T46" fmla="+- 0 1627 1543"/>
                  <a:gd name="T47" fmla="*/ 1627 h 85"/>
                  <a:gd name="T48" fmla="+- 0 436 325"/>
                  <a:gd name="T49" fmla="*/ T48 w 115"/>
                  <a:gd name="T50" fmla="+- 0 1627 1543"/>
                  <a:gd name="T51" fmla="*/ 1627 h 85"/>
                  <a:gd name="T52" fmla="+- 0 436 325"/>
                  <a:gd name="T53" fmla="*/ T52 w 115"/>
                  <a:gd name="T54" fmla="+- 0 1627 1543"/>
                  <a:gd name="T55" fmla="*/ 1627 h 85"/>
                  <a:gd name="T56" fmla="+- 0 437 325"/>
                  <a:gd name="T57" fmla="*/ T56 w 115"/>
                  <a:gd name="T58" fmla="+- 0 1626 1543"/>
                  <a:gd name="T59" fmla="*/ 1626 h 85"/>
                  <a:gd name="T60" fmla="+- 0 437 325"/>
                  <a:gd name="T61" fmla="*/ T60 w 115"/>
                  <a:gd name="T62" fmla="+- 0 1626 1543"/>
                  <a:gd name="T63" fmla="*/ 1626 h 85"/>
                  <a:gd name="T64" fmla="+- 0 438 325"/>
                  <a:gd name="T65" fmla="*/ T64 w 115"/>
                  <a:gd name="T66" fmla="+- 0 1626 1543"/>
                  <a:gd name="T67" fmla="*/ 1626 h 85"/>
                  <a:gd name="T68" fmla="+- 0 438 325"/>
                  <a:gd name="T69" fmla="*/ T68 w 115"/>
                  <a:gd name="T70" fmla="+- 0 1625 1543"/>
                  <a:gd name="T71" fmla="*/ 1625 h 85"/>
                  <a:gd name="T72" fmla="+- 0 438 325"/>
                  <a:gd name="T73" fmla="*/ T72 w 115"/>
                  <a:gd name="T74" fmla="+- 0 1624 1543"/>
                  <a:gd name="T75" fmla="*/ 1624 h 85"/>
                  <a:gd name="T76" fmla="+- 0 438 325"/>
                  <a:gd name="T77" fmla="*/ T76 w 115"/>
                  <a:gd name="T78" fmla="+- 0 1623 1543"/>
                  <a:gd name="T79" fmla="*/ 1623 h 85"/>
                  <a:gd name="T80" fmla="+- 0 439 325"/>
                  <a:gd name="T81" fmla="*/ T80 w 115"/>
                  <a:gd name="T82" fmla="+- 0 1621 1543"/>
                  <a:gd name="T83" fmla="*/ 1621 h 85"/>
                  <a:gd name="T84" fmla="+- 0 439 325"/>
                  <a:gd name="T85" fmla="*/ T84 w 115"/>
                  <a:gd name="T86" fmla="+- 0 1620 1543"/>
                  <a:gd name="T87" fmla="*/ 1620 h 85"/>
                  <a:gd name="T88" fmla="+- 0 439 325"/>
                  <a:gd name="T89" fmla="*/ T88 w 115"/>
                  <a:gd name="T90" fmla="+- 0 1618 1543"/>
                  <a:gd name="T91" fmla="*/ 1618 h 85"/>
                  <a:gd name="T92" fmla="+- 0 439 325"/>
                  <a:gd name="T93" fmla="*/ T92 w 115"/>
                  <a:gd name="T94" fmla="+- 0 1613 1543"/>
                  <a:gd name="T95" fmla="*/ 1613 h 85"/>
                  <a:gd name="T96" fmla="+- 0 438 325"/>
                  <a:gd name="T97" fmla="*/ T96 w 115"/>
                  <a:gd name="T98" fmla="+- 0 1606 1543"/>
                  <a:gd name="T99" fmla="*/ 1606 h 85"/>
                  <a:gd name="T100" fmla="+- 0 438 325"/>
                  <a:gd name="T101" fmla="*/ T100 w 115"/>
                  <a:gd name="T102" fmla="+- 0 1606 1543"/>
                  <a:gd name="T103" fmla="*/ 1606 h 85"/>
                  <a:gd name="T104" fmla="+- 0 437 325"/>
                  <a:gd name="T105" fmla="*/ T104 w 115"/>
                  <a:gd name="T106" fmla="+- 0 1605 1543"/>
                  <a:gd name="T107" fmla="*/ 1605 h 85"/>
                  <a:gd name="T108" fmla="+- 0 437 325"/>
                  <a:gd name="T109" fmla="*/ T108 w 115"/>
                  <a:gd name="T110" fmla="+- 0 1605 1543"/>
                  <a:gd name="T111" fmla="*/ 1605 h 85"/>
                  <a:gd name="T112" fmla="+- 0 436 325"/>
                  <a:gd name="T113" fmla="*/ T112 w 115"/>
                  <a:gd name="T114" fmla="+- 0 1604 1543"/>
                  <a:gd name="T115" fmla="*/ 1604 h 85"/>
                  <a:gd name="T116" fmla="+- 0 436 325"/>
                  <a:gd name="T117" fmla="*/ T116 w 115"/>
                  <a:gd name="T118" fmla="+- 0 1604 1543"/>
                  <a:gd name="T119" fmla="*/ 1604 h 85"/>
                  <a:gd name="T120" fmla="+- 0 342 325"/>
                  <a:gd name="T121" fmla="*/ T120 w 115"/>
                  <a:gd name="T122" fmla="+- 0 1604 1543"/>
                  <a:gd name="T123" fmla="*/ 1604 h 85"/>
                  <a:gd name="T124" fmla="+- 0 342 325"/>
                  <a:gd name="T125" fmla="*/ T124 w 115"/>
                  <a:gd name="T126" fmla="+- 0 1590 1543"/>
                  <a:gd name="T127" fmla="*/ 1590 h 85"/>
                  <a:gd name="T128" fmla="+- 0 349 325"/>
                  <a:gd name="T129" fmla="*/ T128 w 115"/>
                  <a:gd name="T130" fmla="+- 0 1575 1543"/>
                  <a:gd name="T131" fmla="*/ 1575 h 85"/>
                  <a:gd name="T132" fmla="+- 0 351 325"/>
                  <a:gd name="T133" fmla="*/ T132 w 115"/>
                  <a:gd name="T134" fmla="+- 0 1573 1543"/>
                  <a:gd name="T135" fmla="*/ 1573 h 85"/>
                  <a:gd name="T136" fmla="+- 0 354 325"/>
                  <a:gd name="T137" fmla="*/ T136 w 115"/>
                  <a:gd name="T138" fmla="+- 0 1572 1543"/>
                  <a:gd name="T139" fmla="*/ 1572 h 85"/>
                  <a:gd name="T140" fmla="+- 0 423 325"/>
                  <a:gd name="T141" fmla="*/ T140 w 115"/>
                  <a:gd name="T142" fmla="+- 0 1572 1543"/>
                  <a:gd name="T143" fmla="*/ 1572 h 85"/>
                  <a:gd name="T144" fmla="+- 0 427 325"/>
                  <a:gd name="T145" fmla="*/ T144 w 115"/>
                  <a:gd name="T146" fmla="+- 0 1571 1543"/>
                  <a:gd name="T147" fmla="*/ 1571 h 85"/>
                  <a:gd name="T148" fmla="+- 0 385 325"/>
                  <a:gd name="T149" fmla="*/ T148 w 115"/>
                  <a:gd name="T150" fmla="+- 0 1571 1543"/>
                  <a:gd name="T151" fmla="*/ 1571 h 85"/>
                  <a:gd name="T152" fmla="+- 0 384 325"/>
                  <a:gd name="T153" fmla="*/ T152 w 115"/>
                  <a:gd name="T154" fmla="+- 0 1567 1543"/>
                  <a:gd name="T155" fmla="*/ 1567 h 85"/>
                  <a:gd name="T156" fmla="+- 0 383 325"/>
                  <a:gd name="T157" fmla="*/ T156 w 115"/>
                  <a:gd name="T158" fmla="+- 0 1564 1543"/>
                  <a:gd name="T159" fmla="*/ 1564 h 85"/>
                  <a:gd name="T160" fmla="+- 0 379 325"/>
                  <a:gd name="T161" fmla="*/ T160 w 115"/>
                  <a:gd name="T162" fmla="+- 0 1558 1543"/>
                  <a:gd name="T163" fmla="*/ 1558 h 85"/>
                  <a:gd name="T164" fmla="+- 0 377 325"/>
                  <a:gd name="T165" fmla="*/ T164 w 115"/>
                  <a:gd name="T166" fmla="+- 0 1556 1543"/>
                  <a:gd name="T167" fmla="*/ 1556 h 85"/>
                  <a:gd name="T168" fmla="+- 0 375 325"/>
                  <a:gd name="T169" fmla="*/ T168 w 115"/>
                  <a:gd name="T170" fmla="+- 0 1554 1543"/>
                  <a:gd name="T171" fmla="*/ 1554 h 85"/>
                  <a:gd name="T172" fmla="+- 0 372 325"/>
                  <a:gd name="T173" fmla="*/ T172 w 115"/>
                  <a:gd name="T174" fmla="+- 0 1552 1543"/>
                  <a:gd name="T175" fmla="*/ 1552 h 85"/>
                  <a:gd name="T176" fmla="+- 0 369 325"/>
                  <a:gd name="T177" fmla="*/ T176 w 115"/>
                  <a:gd name="T178" fmla="+- 0 1551 1543"/>
                  <a:gd name="T179" fmla="*/ 1551 h 85"/>
                  <a:gd name="T180" fmla="+- 0 366 325"/>
                  <a:gd name="T181" fmla="*/ T180 w 115"/>
                  <a:gd name="T182" fmla="+- 0 1550 1543"/>
                  <a:gd name="T183" fmla="*/ 1550 h 85"/>
                  <a:gd name="T184" fmla="+- 0 363 325"/>
                  <a:gd name="T185" fmla="*/ T184 w 115"/>
                  <a:gd name="T186" fmla="+- 0 1549 1543"/>
                  <a:gd name="T187" fmla="*/ 1549 h 85"/>
                  <a:gd name="T188" fmla="+- 0 360 325"/>
                  <a:gd name="T189" fmla="*/ T188 w 115"/>
                  <a:gd name="T190" fmla="+- 0 1549 1543"/>
                  <a:gd name="T191" fmla="*/ 154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15" h="85">
                    <a:moveTo>
                      <a:pt x="35" y="6"/>
                    </a:moveTo>
                    <a:lnTo>
                      <a:pt x="26" y="6"/>
                    </a:lnTo>
                    <a:lnTo>
                      <a:pt x="22" y="6"/>
                    </a:lnTo>
                    <a:lnTo>
                      <a:pt x="19" y="8"/>
                    </a:lnTo>
                    <a:lnTo>
                      <a:pt x="15" y="9"/>
                    </a:lnTo>
                    <a:lnTo>
                      <a:pt x="3" y="24"/>
                    </a:lnTo>
                    <a:lnTo>
                      <a:pt x="2" y="26"/>
                    </a:lnTo>
                    <a:lnTo>
                      <a:pt x="0" y="79"/>
                    </a:lnTo>
                    <a:lnTo>
                      <a:pt x="0" y="81"/>
                    </a:lnTo>
                    <a:lnTo>
                      <a:pt x="1" y="82"/>
                    </a:lnTo>
                    <a:lnTo>
                      <a:pt x="2" y="83"/>
                    </a:lnTo>
                    <a:lnTo>
                      <a:pt x="4" y="84"/>
                    </a:lnTo>
                    <a:lnTo>
                      <a:pt x="111" y="84"/>
                    </a:lnTo>
                    <a:lnTo>
                      <a:pt x="112" y="83"/>
                    </a:lnTo>
                    <a:lnTo>
                      <a:pt x="113" y="83"/>
                    </a:lnTo>
                    <a:lnTo>
                      <a:pt x="113" y="82"/>
                    </a:lnTo>
                    <a:lnTo>
                      <a:pt x="113" y="81"/>
                    </a:lnTo>
                    <a:lnTo>
                      <a:pt x="113" y="80"/>
                    </a:lnTo>
                    <a:lnTo>
                      <a:pt x="114" y="78"/>
                    </a:lnTo>
                    <a:lnTo>
                      <a:pt x="114" y="77"/>
                    </a:lnTo>
                    <a:lnTo>
                      <a:pt x="114" y="75"/>
                    </a:lnTo>
                    <a:lnTo>
                      <a:pt x="114" y="70"/>
                    </a:lnTo>
                    <a:lnTo>
                      <a:pt x="113" y="63"/>
                    </a:lnTo>
                    <a:lnTo>
                      <a:pt x="112" y="62"/>
                    </a:lnTo>
                    <a:lnTo>
                      <a:pt x="111" y="61"/>
                    </a:lnTo>
                    <a:lnTo>
                      <a:pt x="17" y="61"/>
                    </a:lnTo>
                    <a:lnTo>
                      <a:pt x="17" y="47"/>
                    </a:lnTo>
                    <a:lnTo>
                      <a:pt x="24" y="32"/>
                    </a:lnTo>
                    <a:lnTo>
                      <a:pt x="26" y="30"/>
                    </a:lnTo>
                    <a:lnTo>
                      <a:pt x="29" y="29"/>
                    </a:lnTo>
                    <a:lnTo>
                      <a:pt x="98" y="29"/>
                    </a:lnTo>
                    <a:lnTo>
                      <a:pt x="102" y="28"/>
                    </a:lnTo>
                    <a:lnTo>
                      <a:pt x="60" y="28"/>
                    </a:lnTo>
                    <a:lnTo>
                      <a:pt x="59" y="24"/>
                    </a:lnTo>
                    <a:lnTo>
                      <a:pt x="58" y="21"/>
                    </a:lnTo>
                    <a:lnTo>
                      <a:pt x="54" y="15"/>
                    </a:lnTo>
                    <a:lnTo>
                      <a:pt x="52" y="13"/>
                    </a:lnTo>
                    <a:lnTo>
                      <a:pt x="50" y="11"/>
                    </a:lnTo>
                    <a:lnTo>
                      <a:pt x="47" y="9"/>
                    </a:lnTo>
                    <a:lnTo>
                      <a:pt x="44" y="8"/>
                    </a:lnTo>
                    <a:lnTo>
                      <a:pt x="41" y="7"/>
                    </a:lnTo>
                    <a:lnTo>
                      <a:pt x="38" y="6"/>
                    </a:lnTo>
                    <a:lnTo>
                      <a:pt x="35" y="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145">
                <a:extLst>
                  <a:ext uri="{FF2B5EF4-FFF2-40B4-BE49-F238E27FC236}">
                    <a16:creationId xmlns="" xmlns:a16="http://schemas.microsoft.com/office/drawing/2014/main" id="{560B0052-DA1A-4654-BEBE-4040AA109E55}"/>
                  </a:ext>
                </a:extLst>
              </p:cNvPr>
              <p:cNvSpPr>
                <a:spLocks/>
              </p:cNvSpPr>
              <p:nvPr/>
            </p:nvSpPr>
            <p:spPr bwMode="auto">
              <a:xfrm>
                <a:off x="325" y="1543"/>
                <a:ext cx="115" cy="85"/>
              </a:xfrm>
              <a:custGeom>
                <a:avLst/>
                <a:gdLst>
                  <a:gd name="T0" fmla="+- 0 423 325"/>
                  <a:gd name="T1" fmla="*/ T0 w 115"/>
                  <a:gd name="T2" fmla="+- 0 1572 1543"/>
                  <a:gd name="T3" fmla="*/ 1572 h 85"/>
                  <a:gd name="T4" fmla="+- 0 361 325"/>
                  <a:gd name="T5" fmla="*/ T4 w 115"/>
                  <a:gd name="T6" fmla="+- 0 1572 1543"/>
                  <a:gd name="T7" fmla="*/ 1572 h 85"/>
                  <a:gd name="T8" fmla="+- 0 363 325"/>
                  <a:gd name="T9" fmla="*/ T8 w 115"/>
                  <a:gd name="T10" fmla="+- 0 1573 1543"/>
                  <a:gd name="T11" fmla="*/ 1573 h 85"/>
                  <a:gd name="T12" fmla="+- 0 367 325"/>
                  <a:gd name="T13" fmla="*/ T12 w 115"/>
                  <a:gd name="T14" fmla="+- 0 1575 1543"/>
                  <a:gd name="T15" fmla="*/ 1575 h 85"/>
                  <a:gd name="T16" fmla="+- 0 375 325"/>
                  <a:gd name="T17" fmla="*/ T16 w 115"/>
                  <a:gd name="T18" fmla="+- 0 1589 1543"/>
                  <a:gd name="T19" fmla="*/ 1589 h 85"/>
                  <a:gd name="T20" fmla="+- 0 375 325"/>
                  <a:gd name="T21" fmla="*/ T20 w 115"/>
                  <a:gd name="T22" fmla="+- 0 1604 1543"/>
                  <a:gd name="T23" fmla="*/ 1604 h 85"/>
                  <a:gd name="T24" fmla="+- 0 392 325"/>
                  <a:gd name="T25" fmla="*/ T24 w 115"/>
                  <a:gd name="T26" fmla="+- 0 1604 1543"/>
                  <a:gd name="T27" fmla="*/ 1604 h 85"/>
                  <a:gd name="T28" fmla="+- 0 392 325"/>
                  <a:gd name="T29" fmla="*/ T28 w 115"/>
                  <a:gd name="T30" fmla="+- 0 1594 1543"/>
                  <a:gd name="T31" fmla="*/ 1594 h 85"/>
                  <a:gd name="T32" fmla="+- 0 392 325"/>
                  <a:gd name="T33" fmla="*/ T32 w 115"/>
                  <a:gd name="T34" fmla="+- 0 1592 1543"/>
                  <a:gd name="T35" fmla="*/ 1592 h 85"/>
                  <a:gd name="T36" fmla="+- 0 393 325"/>
                  <a:gd name="T37" fmla="*/ T36 w 115"/>
                  <a:gd name="T38" fmla="+- 0 1590 1543"/>
                  <a:gd name="T39" fmla="*/ 1590 h 85"/>
                  <a:gd name="T40" fmla="+- 0 394 325"/>
                  <a:gd name="T41" fmla="*/ T40 w 115"/>
                  <a:gd name="T42" fmla="+- 0 1588 1543"/>
                  <a:gd name="T43" fmla="*/ 1588 h 85"/>
                  <a:gd name="T44" fmla="+- 0 395 325"/>
                  <a:gd name="T45" fmla="*/ T44 w 115"/>
                  <a:gd name="T46" fmla="+- 0 1587 1543"/>
                  <a:gd name="T47" fmla="*/ 1587 h 85"/>
                  <a:gd name="T48" fmla="+- 0 398 325"/>
                  <a:gd name="T49" fmla="*/ T48 w 115"/>
                  <a:gd name="T50" fmla="+- 0 1584 1543"/>
                  <a:gd name="T51" fmla="*/ 1584 h 85"/>
                  <a:gd name="T52" fmla="+- 0 400 325"/>
                  <a:gd name="T53" fmla="*/ T52 w 115"/>
                  <a:gd name="T54" fmla="+- 0 1583 1543"/>
                  <a:gd name="T55" fmla="*/ 1583 h 85"/>
                  <a:gd name="T56" fmla="+- 0 402 325"/>
                  <a:gd name="T57" fmla="*/ T56 w 115"/>
                  <a:gd name="T58" fmla="+- 0 1581 1543"/>
                  <a:gd name="T59" fmla="*/ 1581 h 85"/>
                  <a:gd name="T60" fmla="+- 0 404 325"/>
                  <a:gd name="T61" fmla="*/ T60 w 115"/>
                  <a:gd name="T62" fmla="+- 0 1580 1543"/>
                  <a:gd name="T63" fmla="*/ 1580 h 85"/>
                  <a:gd name="T64" fmla="+- 0 407 325"/>
                  <a:gd name="T65" fmla="*/ T64 w 115"/>
                  <a:gd name="T66" fmla="+- 0 1579 1543"/>
                  <a:gd name="T67" fmla="*/ 1579 h 85"/>
                  <a:gd name="T68" fmla="+- 0 410 325"/>
                  <a:gd name="T69" fmla="*/ T68 w 115"/>
                  <a:gd name="T70" fmla="+- 0 1578 1543"/>
                  <a:gd name="T71" fmla="*/ 1578 h 85"/>
                  <a:gd name="T72" fmla="+- 0 423 325"/>
                  <a:gd name="T73" fmla="*/ T72 w 115"/>
                  <a:gd name="T74" fmla="+- 0 1572 1543"/>
                  <a:gd name="T75" fmla="*/ 157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5" h="85">
                    <a:moveTo>
                      <a:pt x="98" y="29"/>
                    </a:moveTo>
                    <a:lnTo>
                      <a:pt x="36" y="29"/>
                    </a:lnTo>
                    <a:lnTo>
                      <a:pt x="38" y="30"/>
                    </a:lnTo>
                    <a:lnTo>
                      <a:pt x="42" y="32"/>
                    </a:lnTo>
                    <a:lnTo>
                      <a:pt x="50" y="46"/>
                    </a:lnTo>
                    <a:lnTo>
                      <a:pt x="50" y="61"/>
                    </a:lnTo>
                    <a:lnTo>
                      <a:pt x="67" y="61"/>
                    </a:lnTo>
                    <a:lnTo>
                      <a:pt x="67" y="51"/>
                    </a:lnTo>
                    <a:lnTo>
                      <a:pt x="67" y="49"/>
                    </a:lnTo>
                    <a:lnTo>
                      <a:pt x="68" y="47"/>
                    </a:lnTo>
                    <a:lnTo>
                      <a:pt x="69" y="45"/>
                    </a:lnTo>
                    <a:lnTo>
                      <a:pt x="70" y="44"/>
                    </a:lnTo>
                    <a:lnTo>
                      <a:pt x="73" y="41"/>
                    </a:lnTo>
                    <a:lnTo>
                      <a:pt x="75" y="40"/>
                    </a:lnTo>
                    <a:lnTo>
                      <a:pt x="77" y="38"/>
                    </a:lnTo>
                    <a:lnTo>
                      <a:pt x="79" y="37"/>
                    </a:lnTo>
                    <a:lnTo>
                      <a:pt x="82" y="36"/>
                    </a:lnTo>
                    <a:lnTo>
                      <a:pt x="85" y="35"/>
                    </a:lnTo>
                    <a:lnTo>
                      <a:pt x="98"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144">
                <a:extLst>
                  <a:ext uri="{FF2B5EF4-FFF2-40B4-BE49-F238E27FC236}">
                    <a16:creationId xmlns="" xmlns:a16="http://schemas.microsoft.com/office/drawing/2014/main" id="{CC2956ED-8FE2-4368-BC2D-1456B317F324}"/>
                  </a:ext>
                </a:extLst>
              </p:cNvPr>
              <p:cNvSpPr>
                <a:spLocks/>
              </p:cNvSpPr>
              <p:nvPr/>
            </p:nvSpPr>
            <p:spPr bwMode="auto">
              <a:xfrm>
                <a:off x="325" y="1543"/>
                <a:ext cx="115" cy="85"/>
              </a:xfrm>
              <a:custGeom>
                <a:avLst/>
                <a:gdLst>
                  <a:gd name="T0" fmla="+- 0 436 325"/>
                  <a:gd name="T1" fmla="*/ T0 w 115"/>
                  <a:gd name="T2" fmla="+- 0 1543 1543"/>
                  <a:gd name="T3" fmla="*/ 1543 h 85"/>
                  <a:gd name="T4" fmla="+- 0 435 325"/>
                  <a:gd name="T5" fmla="*/ T4 w 115"/>
                  <a:gd name="T6" fmla="+- 0 1543 1543"/>
                  <a:gd name="T7" fmla="*/ 1543 h 85"/>
                  <a:gd name="T8" fmla="+- 0 434 325"/>
                  <a:gd name="T9" fmla="*/ T8 w 115"/>
                  <a:gd name="T10" fmla="+- 0 1543 1543"/>
                  <a:gd name="T11" fmla="*/ 1543 h 85"/>
                  <a:gd name="T12" fmla="+- 0 433 325"/>
                  <a:gd name="T13" fmla="*/ T12 w 115"/>
                  <a:gd name="T14" fmla="+- 0 1543 1543"/>
                  <a:gd name="T15" fmla="*/ 1543 h 85"/>
                  <a:gd name="T16" fmla="+- 0 432 325"/>
                  <a:gd name="T17" fmla="*/ T16 w 115"/>
                  <a:gd name="T18" fmla="+- 0 1543 1543"/>
                  <a:gd name="T19" fmla="*/ 1543 h 85"/>
                  <a:gd name="T20" fmla="+- 0 430 325"/>
                  <a:gd name="T21" fmla="*/ T20 w 115"/>
                  <a:gd name="T22" fmla="+- 0 1544 1543"/>
                  <a:gd name="T23" fmla="*/ 1544 h 85"/>
                  <a:gd name="T24" fmla="+- 0 428 325"/>
                  <a:gd name="T25" fmla="*/ T24 w 115"/>
                  <a:gd name="T26" fmla="+- 0 1545 1543"/>
                  <a:gd name="T27" fmla="*/ 1545 h 85"/>
                  <a:gd name="T28" fmla="+- 0 406 325"/>
                  <a:gd name="T29" fmla="*/ T28 w 115"/>
                  <a:gd name="T30" fmla="+- 0 1554 1543"/>
                  <a:gd name="T31" fmla="*/ 1554 h 85"/>
                  <a:gd name="T32" fmla="+- 0 403 325"/>
                  <a:gd name="T33" fmla="*/ T32 w 115"/>
                  <a:gd name="T34" fmla="+- 0 1556 1543"/>
                  <a:gd name="T35" fmla="*/ 1556 h 85"/>
                  <a:gd name="T36" fmla="+- 0 401 325"/>
                  <a:gd name="T37" fmla="*/ T36 w 115"/>
                  <a:gd name="T38" fmla="+- 0 1557 1543"/>
                  <a:gd name="T39" fmla="*/ 1557 h 85"/>
                  <a:gd name="T40" fmla="+- 0 398 325"/>
                  <a:gd name="T41" fmla="*/ T40 w 115"/>
                  <a:gd name="T42" fmla="+- 0 1558 1543"/>
                  <a:gd name="T43" fmla="*/ 1558 h 85"/>
                  <a:gd name="T44" fmla="+- 0 396 325"/>
                  <a:gd name="T45" fmla="*/ T44 w 115"/>
                  <a:gd name="T46" fmla="+- 0 1559 1543"/>
                  <a:gd name="T47" fmla="*/ 1559 h 85"/>
                  <a:gd name="T48" fmla="+- 0 385 325"/>
                  <a:gd name="T49" fmla="*/ T48 w 115"/>
                  <a:gd name="T50" fmla="+- 0 1571 1543"/>
                  <a:gd name="T51" fmla="*/ 1571 h 85"/>
                  <a:gd name="T52" fmla="+- 0 427 325"/>
                  <a:gd name="T53" fmla="*/ T52 w 115"/>
                  <a:gd name="T54" fmla="+- 0 1571 1543"/>
                  <a:gd name="T55" fmla="*/ 1571 h 85"/>
                  <a:gd name="T56" fmla="+- 0 435 325"/>
                  <a:gd name="T57" fmla="*/ T56 w 115"/>
                  <a:gd name="T58" fmla="+- 0 1568 1543"/>
                  <a:gd name="T59" fmla="*/ 1568 h 85"/>
                  <a:gd name="T60" fmla="+- 0 436 325"/>
                  <a:gd name="T61" fmla="*/ T60 w 115"/>
                  <a:gd name="T62" fmla="+- 0 1567 1543"/>
                  <a:gd name="T63" fmla="*/ 1567 h 85"/>
                  <a:gd name="T64" fmla="+- 0 439 325"/>
                  <a:gd name="T65" fmla="*/ T64 w 115"/>
                  <a:gd name="T66" fmla="+- 0 1559 1543"/>
                  <a:gd name="T67" fmla="*/ 1559 h 85"/>
                  <a:gd name="T68" fmla="+- 0 439 325"/>
                  <a:gd name="T69" fmla="*/ T68 w 115"/>
                  <a:gd name="T70" fmla="+- 0 1550 1543"/>
                  <a:gd name="T71" fmla="*/ 1550 h 85"/>
                  <a:gd name="T72" fmla="+- 0 439 325"/>
                  <a:gd name="T73" fmla="*/ T72 w 115"/>
                  <a:gd name="T74" fmla="+- 0 1547 1543"/>
                  <a:gd name="T75" fmla="*/ 1547 h 85"/>
                  <a:gd name="T76" fmla="+- 0 438 325"/>
                  <a:gd name="T77" fmla="*/ T76 w 115"/>
                  <a:gd name="T78" fmla="+- 0 1546 1543"/>
                  <a:gd name="T79" fmla="*/ 1546 h 85"/>
                  <a:gd name="T80" fmla="+- 0 438 325"/>
                  <a:gd name="T81" fmla="*/ T80 w 115"/>
                  <a:gd name="T82" fmla="+- 0 1545 1543"/>
                  <a:gd name="T83" fmla="*/ 1545 h 85"/>
                  <a:gd name="T84" fmla="+- 0 438 325"/>
                  <a:gd name="T85" fmla="*/ T84 w 115"/>
                  <a:gd name="T86" fmla="+- 0 1544 1543"/>
                  <a:gd name="T87" fmla="*/ 1544 h 85"/>
                  <a:gd name="T88" fmla="+- 0 437 325"/>
                  <a:gd name="T89" fmla="*/ T88 w 115"/>
                  <a:gd name="T90" fmla="+- 0 1543 1543"/>
                  <a:gd name="T91" fmla="*/ 1543 h 85"/>
                  <a:gd name="T92" fmla="+- 0 437 325"/>
                  <a:gd name="T93" fmla="*/ T92 w 115"/>
                  <a:gd name="T94" fmla="+- 0 1543 1543"/>
                  <a:gd name="T95" fmla="*/ 1543 h 85"/>
                  <a:gd name="T96" fmla="+- 0 436 325"/>
                  <a:gd name="T97" fmla="*/ T96 w 115"/>
                  <a:gd name="T98" fmla="+- 0 1543 1543"/>
                  <a:gd name="T99" fmla="*/ 154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15" h="85">
                    <a:moveTo>
                      <a:pt x="111" y="0"/>
                    </a:moveTo>
                    <a:lnTo>
                      <a:pt x="110" y="0"/>
                    </a:lnTo>
                    <a:lnTo>
                      <a:pt x="109" y="0"/>
                    </a:lnTo>
                    <a:lnTo>
                      <a:pt x="108" y="0"/>
                    </a:lnTo>
                    <a:lnTo>
                      <a:pt x="107" y="0"/>
                    </a:lnTo>
                    <a:lnTo>
                      <a:pt x="105" y="1"/>
                    </a:lnTo>
                    <a:lnTo>
                      <a:pt x="103" y="2"/>
                    </a:lnTo>
                    <a:lnTo>
                      <a:pt x="81" y="11"/>
                    </a:lnTo>
                    <a:lnTo>
                      <a:pt x="78" y="13"/>
                    </a:lnTo>
                    <a:lnTo>
                      <a:pt x="76" y="14"/>
                    </a:lnTo>
                    <a:lnTo>
                      <a:pt x="73" y="15"/>
                    </a:lnTo>
                    <a:lnTo>
                      <a:pt x="71" y="16"/>
                    </a:lnTo>
                    <a:lnTo>
                      <a:pt x="60" y="28"/>
                    </a:lnTo>
                    <a:lnTo>
                      <a:pt x="102" y="28"/>
                    </a:lnTo>
                    <a:lnTo>
                      <a:pt x="110" y="25"/>
                    </a:lnTo>
                    <a:lnTo>
                      <a:pt x="111" y="24"/>
                    </a:lnTo>
                    <a:lnTo>
                      <a:pt x="114" y="16"/>
                    </a:lnTo>
                    <a:lnTo>
                      <a:pt x="114" y="7"/>
                    </a:lnTo>
                    <a:lnTo>
                      <a:pt x="114" y="4"/>
                    </a:lnTo>
                    <a:lnTo>
                      <a:pt x="113" y="3"/>
                    </a:lnTo>
                    <a:lnTo>
                      <a:pt x="113" y="2"/>
                    </a:lnTo>
                    <a:lnTo>
                      <a:pt x="113" y="1"/>
                    </a:lnTo>
                    <a:lnTo>
                      <a:pt x="112" y="0"/>
                    </a:lnTo>
                    <a:lnTo>
                      <a:pt x="11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48" name="Picture 143">
                <a:extLst>
                  <a:ext uri="{FF2B5EF4-FFF2-40B4-BE49-F238E27FC236}">
                    <a16:creationId xmlns="" xmlns:a16="http://schemas.microsoft.com/office/drawing/2014/main" id="{8D281683-7D0A-4B02-A0C3-5391614115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 y="3430"/>
                <a:ext cx="1028" cy="155"/>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2">
                <a:extLst>
                  <a:ext uri="{FF2B5EF4-FFF2-40B4-BE49-F238E27FC236}">
                    <a16:creationId xmlns="" xmlns:a16="http://schemas.microsoft.com/office/drawing/2014/main" id="{0058946B-2543-4BE8-B90B-6A37CD35B8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 y="3430"/>
                <a:ext cx="1028" cy="15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1">
                <a:extLst>
                  <a:ext uri="{FF2B5EF4-FFF2-40B4-BE49-F238E27FC236}">
                    <a16:creationId xmlns="" xmlns:a16="http://schemas.microsoft.com/office/drawing/2014/main" id="{1BDF4ED4-5D9E-4753-BB11-31B2A3AB7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 y="3430"/>
                <a:ext cx="1028" cy="15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40">
                <a:extLst>
                  <a:ext uri="{FF2B5EF4-FFF2-40B4-BE49-F238E27FC236}">
                    <a16:creationId xmlns="" xmlns:a16="http://schemas.microsoft.com/office/drawing/2014/main" id="{51C2E7ED-8C5B-442C-9A8E-E0F6CF5E79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2" y="3430"/>
                <a:ext cx="1028" cy="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37">
              <a:extLst>
                <a:ext uri="{FF2B5EF4-FFF2-40B4-BE49-F238E27FC236}">
                  <a16:creationId xmlns="" xmlns:a16="http://schemas.microsoft.com/office/drawing/2014/main" id="{1BA51284-141A-41CE-83F3-3E793C458D6C}"/>
                </a:ext>
              </a:extLst>
            </p:cNvPr>
            <p:cNvGrpSpPr>
              <a:grpSpLocks/>
            </p:cNvGrpSpPr>
            <p:nvPr/>
          </p:nvGrpSpPr>
          <p:grpSpPr bwMode="auto">
            <a:xfrm>
              <a:off x="1951" y="600"/>
              <a:ext cx="4442" cy="1362"/>
              <a:chOff x="1951" y="600"/>
              <a:chExt cx="4442" cy="1362"/>
            </a:xfrm>
          </p:grpSpPr>
          <p:sp>
            <p:nvSpPr>
              <p:cNvPr id="144" name="Freeform 138">
                <a:extLst>
                  <a:ext uri="{FF2B5EF4-FFF2-40B4-BE49-F238E27FC236}">
                    <a16:creationId xmlns="" xmlns:a16="http://schemas.microsoft.com/office/drawing/2014/main" id="{FD3B7B64-2622-44D8-AB9F-BCB87B0F698D}"/>
                  </a:ext>
                </a:extLst>
              </p:cNvPr>
              <p:cNvSpPr>
                <a:spLocks/>
              </p:cNvSpPr>
              <p:nvPr/>
            </p:nvSpPr>
            <p:spPr bwMode="auto">
              <a:xfrm>
                <a:off x="1951" y="600"/>
                <a:ext cx="4442" cy="1362"/>
              </a:xfrm>
              <a:custGeom>
                <a:avLst/>
                <a:gdLst>
                  <a:gd name="T0" fmla="+- 0 1951 1951"/>
                  <a:gd name="T1" fmla="*/ T0 w 4442"/>
                  <a:gd name="T2" fmla="+- 0 600 600"/>
                  <a:gd name="T3" fmla="*/ 600 h 1362"/>
                  <a:gd name="T4" fmla="+- 0 3379 1951"/>
                  <a:gd name="T5" fmla="*/ T4 w 4442"/>
                  <a:gd name="T6" fmla="+- 0 788 600"/>
                  <a:gd name="T7" fmla="*/ 788 h 1362"/>
                  <a:gd name="T8" fmla="+- 0 4877 1951"/>
                  <a:gd name="T9" fmla="*/ T8 w 4442"/>
                  <a:gd name="T10" fmla="+- 0 1439 600"/>
                  <a:gd name="T11" fmla="*/ 1439 h 1362"/>
                  <a:gd name="T12" fmla="+- 0 6393 1951"/>
                  <a:gd name="T13" fmla="*/ T12 w 4442"/>
                  <a:gd name="T14" fmla="+- 0 1962 600"/>
                  <a:gd name="T15" fmla="*/ 1962 h 1362"/>
                </a:gdLst>
                <a:ahLst/>
                <a:cxnLst>
                  <a:cxn ang="0">
                    <a:pos x="T1" y="T3"/>
                  </a:cxn>
                  <a:cxn ang="0">
                    <a:pos x="T5" y="T7"/>
                  </a:cxn>
                  <a:cxn ang="0">
                    <a:pos x="T9" y="T11"/>
                  </a:cxn>
                  <a:cxn ang="0">
                    <a:pos x="T13" y="T15"/>
                  </a:cxn>
                </a:cxnLst>
                <a:rect l="0" t="0" r="r" b="b"/>
                <a:pathLst>
                  <a:path w="4442" h="1362">
                    <a:moveTo>
                      <a:pt x="0" y="0"/>
                    </a:moveTo>
                    <a:lnTo>
                      <a:pt x="1428" y="188"/>
                    </a:lnTo>
                    <a:lnTo>
                      <a:pt x="2926" y="839"/>
                    </a:lnTo>
                    <a:lnTo>
                      <a:pt x="4442" y="1362"/>
                    </a:lnTo>
                  </a:path>
                </a:pathLst>
              </a:custGeom>
              <a:noFill/>
              <a:ln w="25400">
                <a:solidFill>
                  <a:srgbClr val="DC41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9" name="Group 135">
              <a:extLst>
                <a:ext uri="{FF2B5EF4-FFF2-40B4-BE49-F238E27FC236}">
                  <a16:creationId xmlns="" xmlns:a16="http://schemas.microsoft.com/office/drawing/2014/main" id="{05F3B911-1BD4-494D-9479-3F3704DBD115}"/>
                </a:ext>
              </a:extLst>
            </p:cNvPr>
            <p:cNvGrpSpPr>
              <a:grpSpLocks/>
            </p:cNvGrpSpPr>
            <p:nvPr/>
          </p:nvGrpSpPr>
          <p:grpSpPr bwMode="auto">
            <a:xfrm>
              <a:off x="4642" y="1235"/>
              <a:ext cx="352" cy="351"/>
              <a:chOff x="4642" y="1235"/>
              <a:chExt cx="352" cy="351"/>
            </a:xfrm>
          </p:grpSpPr>
          <p:sp>
            <p:nvSpPr>
              <p:cNvPr id="143" name="Freeform 136">
                <a:extLst>
                  <a:ext uri="{FF2B5EF4-FFF2-40B4-BE49-F238E27FC236}">
                    <a16:creationId xmlns="" xmlns:a16="http://schemas.microsoft.com/office/drawing/2014/main" id="{87ABE91B-1D60-409B-BF29-E85BF6A2D329}"/>
                  </a:ext>
                </a:extLst>
              </p:cNvPr>
              <p:cNvSpPr>
                <a:spLocks/>
              </p:cNvSpPr>
              <p:nvPr/>
            </p:nvSpPr>
            <p:spPr bwMode="auto">
              <a:xfrm>
                <a:off x="4642" y="1235"/>
                <a:ext cx="352" cy="351"/>
              </a:xfrm>
              <a:custGeom>
                <a:avLst/>
                <a:gdLst>
                  <a:gd name="T0" fmla="+- 0 4835 4642"/>
                  <a:gd name="T1" fmla="*/ T0 w 352"/>
                  <a:gd name="T2" fmla="+- 0 1235 1235"/>
                  <a:gd name="T3" fmla="*/ 1235 h 351"/>
                  <a:gd name="T4" fmla="+- 0 4762 4642"/>
                  <a:gd name="T5" fmla="*/ T4 w 352"/>
                  <a:gd name="T6" fmla="+- 0 1246 1235"/>
                  <a:gd name="T7" fmla="*/ 1246 h 351"/>
                  <a:gd name="T8" fmla="+- 0 4704 4642"/>
                  <a:gd name="T9" fmla="*/ T8 w 352"/>
                  <a:gd name="T10" fmla="+- 0 1278 1235"/>
                  <a:gd name="T11" fmla="*/ 1278 h 351"/>
                  <a:gd name="T12" fmla="+- 0 4664 4642"/>
                  <a:gd name="T13" fmla="*/ T12 w 352"/>
                  <a:gd name="T14" fmla="+- 0 1326 1235"/>
                  <a:gd name="T15" fmla="*/ 1326 h 351"/>
                  <a:gd name="T16" fmla="+- 0 4643 4642"/>
                  <a:gd name="T17" fmla="*/ T16 w 352"/>
                  <a:gd name="T18" fmla="+- 0 1386 1235"/>
                  <a:gd name="T19" fmla="*/ 1386 h 351"/>
                  <a:gd name="T20" fmla="+- 0 4642 4642"/>
                  <a:gd name="T21" fmla="*/ T20 w 352"/>
                  <a:gd name="T22" fmla="+- 0 1408 1235"/>
                  <a:gd name="T23" fmla="*/ 1408 h 351"/>
                  <a:gd name="T24" fmla="+- 0 4643 4642"/>
                  <a:gd name="T25" fmla="*/ T24 w 352"/>
                  <a:gd name="T26" fmla="+- 0 1431 1235"/>
                  <a:gd name="T27" fmla="*/ 1431 h 351"/>
                  <a:gd name="T28" fmla="+- 0 4664 4642"/>
                  <a:gd name="T29" fmla="*/ T28 w 352"/>
                  <a:gd name="T30" fmla="+- 0 1495 1235"/>
                  <a:gd name="T31" fmla="*/ 1495 h 351"/>
                  <a:gd name="T32" fmla="+- 0 4705 4642"/>
                  <a:gd name="T33" fmla="*/ T32 w 352"/>
                  <a:gd name="T34" fmla="+- 0 1545 1235"/>
                  <a:gd name="T35" fmla="*/ 1545 h 351"/>
                  <a:gd name="T36" fmla="+- 0 4762 4642"/>
                  <a:gd name="T37" fmla="*/ T36 w 352"/>
                  <a:gd name="T38" fmla="+- 0 1577 1235"/>
                  <a:gd name="T39" fmla="*/ 1577 h 351"/>
                  <a:gd name="T40" fmla="+- 0 4817 4642"/>
                  <a:gd name="T41" fmla="*/ T40 w 352"/>
                  <a:gd name="T42" fmla="+- 0 1585 1235"/>
                  <a:gd name="T43" fmla="*/ 1585 h 351"/>
                  <a:gd name="T44" fmla="+- 0 4841 4642"/>
                  <a:gd name="T45" fmla="*/ T44 w 352"/>
                  <a:gd name="T46" fmla="+- 0 1584 1235"/>
                  <a:gd name="T47" fmla="*/ 1584 h 351"/>
                  <a:gd name="T48" fmla="+- 0 4903 4642"/>
                  <a:gd name="T49" fmla="*/ T48 w 352"/>
                  <a:gd name="T50" fmla="+- 0 1563 1235"/>
                  <a:gd name="T51" fmla="*/ 1563 h 351"/>
                  <a:gd name="T52" fmla="+- 0 4953 4642"/>
                  <a:gd name="T53" fmla="*/ T52 w 352"/>
                  <a:gd name="T54" fmla="+- 0 1521 1235"/>
                  <a:gd name="T55" fmla="*/ 1521 h 351"/>
                  <a:gd name="T56" fmla="+- 0 4985 4642"/>
                  <a:gd name="T57" fmla="*/ T56 w 352"/>
                  <a:gd name="T58" fmla="+- 0 1464 1235"/>
                  <a:gd name="T59" fmla="*/ 1464 h 351"/>
                  <a:gd name="T60" fmla="+- 0 4993 4642"/>
                  <a:gd name="T61" fmla="*/ T60 w 352"/>
                  <a:gd name="T62" fmla="+- 0 1420 1235"/>
                  <a:gd name="T63" fmla="*/ 1420 h 351"/>
                  <a:gd name="T64" fmla="+- 0 4992 4642"/>
                  <a:gd name="T65" fmla="*/ T64 w 352"/>
                  <a:gd name="T66" fmla="+- 0 1395 1235"/>
                  <a:gd name="T67" fmla="*/ 1395 h 351"/>
                  <a:gd name="T68" fmla="+- 0 4972 4642"/>
                  <a:gd name="T69" fmla="*/ T68 w 352"/>
                  <a:gd name="T70" fmla="+- 0 1329 1235"/>
                  <a:gd name="T71" fmla="*/ 1329 h 351"/>
                  <a:gd name="T72" fmla="+- 0 4932 4642"/>
                  <a:gd name="T73" fmla="*/ T72 w 352"/>
                  <a:gd name="T74" fmla="+- 0 1278 1235"/>
                  <a:gd name="T75" fmla="*/ 1278 h 351"/>
                  <a:gd name="T76" fmla="+- 0 4878 4642"/>
                  <a:gd name="T77" fmla="*/ T76 w 352"/>
                  <a:gd name="T78" fmla="+- 0 1245 1235"/>
                  <a:gd name="T79" fmla="*/ 1245 h 351"/>
                  <a:gd name="T80" fmla="+- 0 4835 4642"/>
                  <a:gd name="T81" fmla="*/ T80 w 352"/>
                  <a:gd name="T82" fmla="+- 0 1235 1235"/>
                  <a:gd name="T83" fmla="*/ 1235 h 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2" h="351">
                    <a:moveTo>
                      <a:pt x="193" y="0"/>
                    </a:moveTo>
                    <a:lnTo>
                      <a:pt x="120" y="11"/>
                    </a:lnTo>
                    <a:lnTo>
                      <a:pt x="62" y="43"/>
                    </a:lnTo>
                    <a:lnTo>
                      <a:pt x="22" y="91"/>
                    </a:lnTo>
                    <a:lnTo>
                      <a:pt x="1" y="151"/>
                    </a:lnTo>
                    <a:lnTo>
                      <a:pt x="0" y="173"/>
                    </a:lnTo>
                    <a:lnTo>
                      <a:pt x="1" y="196"/>
                    </a:lnTo>
                    <a:lnTo>
                      <a:pt x="22" y="260"/>
                    </a:lnTo>
                    <a:lnTo>
                      <a:pt x="63" y="310"/>
                    </a:lnTo>
                    <a:lnTo>
                      <a:pt x="120" y="342"/>
                    </a:lnTo>
                    <a:lnTo>
                      <a:pt x="175" y="350"/>
                    </a:lnTo>
                    <a:lnTo>
                      <a:pt x="199" y="349"/>
                    </a:lnTo>
                    <a:lnTo>
                      <a:pt x="261" y="328"/>
                    </a:lnTo>
                    <a:lnTo>
                      <a:pt x="311" y="286"/>
                    </a:lnTo>
                    <a:lnTo>
                      <a:pt x="343" y="229"/>
                    </a:lnTo>
                    <a:lnTo>
                      <a:pt x="351" y="185"/>
                    </a:lnTo>
                    <a:lnTo>
                      <a:pt x="350" y="160"/>
                    </a:lnTo>
                    <a:lnTo>
                      <a:pt x="330" y="94"/>
                    </a:lnTo>
                    <a:lnTo>
                      <a:pt x="290" y="43"/>
                    </a:lnTo>
                    <a:lnTo>
                      <a:pt x="236" y="10"/>
                    </a:lnTo>
                    <a:lnTo>
                      <a:pt x="193" y="0"/>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 name="Group 133">
              <a:extLst>
                <a:ext uri="{FF2B5EF4-FFF2-40B4-BE49-F238E27FC236}">
                  <a16:creationId xmlns="" xmlns:a16="http://schemas.microsoft.com/office/drawing/2014/main" id="{15277347-267B-4419-8DE7-9530196CACBE}"/>
                </a:ext>
              </a:extLst>
            </p:cNvPr>
            <p:cNvGrpSpPr>
              <a:grpSpLocks/>
            </p:cNvGrpSpPr>
            <p:nvPr/>
          </p:nvGrpSpPr>
          <p:grpSpPr bwMode="auto">
            <a:xfrm>
              <a:off x="3134" y="623"/>
              <a:ext cx="352" cy="351"/>
              <a:chOff x="3134" y="623"/>
              <a:chExt cx="352" cy="351"/>
            </a:xfrm>
          </p:grpSpPr>
          <p:sp>
            <p:nvSpPr>
              <p:cNvPr id="142" name="Freeform 134">
                <a:extLst>
                  <a:ext uri="{FF2B5EF4-FFF2-40B4-BE49-F238E27FC236}">
                    <a16:creationId xmlns="" xmlns:a16="http://schemas.microsoft.com/office/drawing/2014/main" id="{5B663230-F317-47DC-B7C0-0385B34B48FF}"/>
                  </a:ext>
                </a:extLst>
              </p:cNvPr>
              <p:cNvSpPr>
                <a:spLocks/>
              </p:cNvSpPr>
              <p:nvPr/>
            </p:nvSpPr>
            <p:spPr bwMode="auto">
              <a:xfrm>
                <a:off x="3134" y="623"/>
                <a:ext cx="352" cy="351"/>
              </a:xfrm>
              <a:custGeom>
                <a:avLst/>
                <a:gdLst>
                  <a:gd name="T0" fmla="+- 0 3327 3134"/>
                  <a:gd name="T1" fmla="*/ T0 w 352"/>
                  <a:gd name="T2" fmla="+- 0 623 623"/>
                  <a:gd name="T3" fmla="*/ 623 h 351"/>
                  <a:gd name="T4" fmla="+- 0 3254 3134"/>
                  <a:gd name="T5" fmla="*/ T4 w 352"/>
                  <a:gd name="T6" fmla="+- 0 635 623"/>
                  <a:gd name="T7" fmla="*/ 635 h 351"/>
                  <a:gd name="T8" fmla="+- 0 3196 3134"/>
                  <a:gd name="T9" fmla="*/ T8 w 352"/>
                  <a:gd name="T10" fmla="+- 0 666 623"/>
                  <a:gd name="T11" fmla="*/ 666 h 351"/>
                  <a:gd name="T12" fmla="+- 0 3155 3134"/>
                  <a:gd name="T13" fmla="*/ T12 w 352"/>
                  <a:gd name="T14" fmla="+- 0 715 623"/>
                  <a:gd name="T15" fmla="*/ 715 h 351"/>
                  <a:gd name="T16" fmla="+- 0 3135 3134"/>
                  <a:gd name="T17" fmla="*/ T16 w 352"/>
                  <a:gd name="T18" fmla="+- 0 774 623"/>
                  <a:gd name="T19" fmla="*/ 774 h 351"/>
                  <a:gd name="T20" fmla="+- 0 3134 3134"/>
                  <a:gd name="T21" fmla="*/ T20 w 352"/>
                  <a:gd name="T22" fmla="+- 0 796 623"/>
                  <a:gd name="T23" fmla="*/ 796 h 351"/>
                  <a:gd name="T24" fmla="+- 0 3135 3134"/>
                  <a:gd name="T25" fmla="*/ T24 w 352"/>
                  <a:gd name="T26" fmla="+- 0 820 623"/>
                  <a:gd name="T27" fmla="*/ 820 h 351"/>
                  <a:gd name="T28" fmla="+- 0 3156 3134"/>
                  <a:gd name="T29" fmla="*/ T28 w 352"/>
                  <a:gd name="T30" fmla="+- 0 883 623"/>
                  <a:gd name="T31" fmla="*/ 883 h 351"/>
                  <a:gd name="T32" fmla="+- 0 3197 3134"/>
                  <a:gd name="T33" fmla="*/ T32 w 352"/>
                  <a:gd name="T34" fmla="+- 0 933 623"/>
                  <a:gd name="T35" fmla="*/ 933 h 351"/>
                  <a:gd name="T36" fmla="+- 0 3254 3134"/>
                  <a:gd name="T37" fmla="*/ T36 w 352"/>
                  <a:gd name="T38" fmla="+- 0 965 623"/>
                  <a:gd name="T39" fmla="*/ 965 h 351"/>
                  <a:gd name="T40" fmla="+- 0 3309 3134"/>
                  <a:gd name="T41" fmla="*/ T40 w 352"/>
                  <a:gd name="T42" fmla="+- 0 974 623"/>
                  <a:gd name="T43" fmla="*/ 974 h 351"/>
                  <a:gd name="T44" fmla="+- 0 3332 3134"/>
                  <a:gd name="T45" fmla="*/ T44 w 352"/>
                  <a:gd name="T46" fmla="+- 0 972 623"/>
                  <a:gd name="T47" fmla="*/ 972 h 351"/>
                  <a:gd name="T48" fmla="+- 0 3395 3134"/>
                  <a:gd name="T49" fmla="*/ T48 w 352"/>
                  <a:gd name="T50" fmla="+- 0 951 623"/>
                  <a:gd name="T51" fmla="*/ 951 h 351"/>
                  <a:gd name="T52" fmla="+- 0 3445 3134"/>
                  <a:gd name="T53" fmla="*/ T52 w 352"/>
                  <a:gd name="T54" fmla="+- 0 910 623"/>
                  <a:gd name="T55" fmla="*/ 910 h 351"/>
                  <a:gd name="T56" fmla="+- 0 3477 3134"/>
                  <a:gd name="T57" fmla="*/ T56 w 352"/>
                  <a:gd name="T58" fmla="+- 0 852 623"/>
                  <a:gd name="T59" fmla="*/ 852 h 351"/>
                  <a:gd name="T60" fmla="+- 0 3485 3134"/>
                  <a:gd name="T61" fmla="*/ T60 w 352"/>
                  <a:gd name="T62" fmla="+- 0 808 623"/>
                  <a:gd name="T63" fmla="*/ 808 h 351"/>
                  <a:gd name="T64" fmla="+- 0 3484 3134"/>
                  <a:gd name="T65" fmla="*/ T64 w 352"/>
                  <a:gd name="T66" fmla="+- 0 784 623"/>
                  <a:gd name="T67" fmla="*/ 784 h 351"/>
                  <a:gd name="T68" fmla="+- 0 3464 3134"/>
                  <a:gd name="T69" fmla="*/ T68 w 352"/>
                  <a:gd name="T70" fmla="+- 0 718 623"/>
                  <a:gd name="T71" fmla="*/ 718 h 351"/>
                  <a:gd name="T72" fmla="+- 0 3424 3134"/>
                  <a:gd name="T73" fmla="*/ T72 w 352"/>
                  <a:gd name="T74" fmla="+- 0 666 623"/>
                  <a:gd name="T75" fmla="*/ 666 h 351"/>
                  <a:gd name="T76" fmla="+- 0 3370 3134"/>
                  <a:gd name="T77" fmla="*/ T76 w 352"/>
                  <a:gd name="T78" fmla="+- 0 633 623"/>
                  <a:gd name="T79" fmla="*/ 633 h 351"/>
                  <a:gd name="T80" fmla="+- 0 3327 3134"/>
                  <a:gd name="T81" fmla="*/ T80 w 352"/>
                  <a:gd name="T82" fmla="+- 0 623 623"/>
                  <a:gd name="T83" fmla="*/ 623 h 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2" h="351">
                    <a:moveTo>
                      <a:pt x="193" y="0"/>
                    </a:moveTo>
                    <a:lnTo>
                      <a:pt x="120" y="12"/>
                    </a:lnTo>
                    <a:lnTo>
                      <a:pt x="62" y="43"/>
                    </a:lnTo>
                    <a:lnTo>
                      <a:pt x="21" y="92"/>
                    </a:lnTo>
                    <a:lnTo>
                      <a:pt x="1" y="151"/>
                    </a:lnTo>
                    <a:lnTo>
                      <a:pt x="0" y="173"/>
                    </a:lnTo>
                    <a:lnTo>
                      <a:pt x="1" y="197"/>
                    </a:lnTo>
                    <a:lnTo>
                      <a:pt x="22" y="260"/>
                    </a:lnTo>
                    <a:lnTo>
                      <a:pt x="63" y="310"/>
                    </a:lnTo>
                    <a:lnTo>
                      <a:pt x="120" y="342"/>
                    </a:lnTo>
                    <a:lnTo>
                      <a:pt x="175" y="351"/>
                    </a:lnTo>
                    <a:lnTo>
                      <a:pt x="198" y="349"/>
                    </a:lnTo>
                    <a:lnTo>
                      <a:pt x="261" y="328"/>
                    </a:lnTo>
                    <a:lnTo>
                      <a:pt x="311" y="287"/>
                    </a:lnTo>
                    <a:lnTo>
                      <a:pt x="343" y="229"/>
                    </a:lnTo>
                    <a:lnTo>
                      <a:pt x="351" y="185"/>
                    </a:lnTo>
                    <a:lnTo>
                      <a:pt x="350" y="161"/>
                    </a:lnTo>
                    <a:lnTo>
                      <a:pt x="330" y="95"/>
                    </a:lnTo>
                    <a:lnTo>
                      <a:pt x="290" y="43"/>
                    </a:lnTo>
                    <a:lnTo>
                      <a:pt x="236" y="10"/>
                    </a:lnTo>
                    <a:lnTo>
                      <a:pt x="193" y="0"/>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1" name="Group 131">
              <a:extLst>
                <a:ext uri="{FF2B5EF4-FFF2-40B4-BE49-F238E27FC236}">
                  <a16:creationId xmlns="" xmlns:a16="http://schemas.microsoft.com/office/drawing/2014/main" id="{8D84DDCA-DC15-4619-B7E3-93CE1BA92DCE}"/>
                </a:ext>
              </a:extLst>
            </p:cNvPr>
            <p:cNvGrpSpPr>
              <a:grpSpLocks/>
            </p:cNvGrpSpPr>
            <p:nvPr/>
          </p:nvGrpSpPr>
          <p:grpSpPr bwMode="auto">
            <a:xfrm>
              <a:off x="1625" y="425"/>
              <a:ext cx="352" cy="351"/>
              <a:chOff x="1625" y="425"/>
              <a:chExt cx="352" cy="351"/>
            </a:xfrm>
          </p:grpSpPr>
          <p:sp>
            <p:nvSpPr>
              <p:cNvPr id="141" name="Freeform 132">
                <a:extLst>
                  <a:ext uri="{FF2B5EF4-FFF2-40B4-BE49-F238E27FC236}">
                    <a16:creationId xmlns="" xmlns:a16="http://schemas.microsoft.com/office/drawing/2014/main" id="{8968800B-ACA6-4A99-BB3A-6DACD242AFC6}"/>
                  </a:ext>
                </a:extLst>
              </p:cNvPr>
              <p:cNvSpPr>
                <a:spLocks/>
              </p:cNvSpPr>
              <p:nvPr/>
            </p:nvSpPr>
            <p:spPr bwMode="auto">
              <a:xfrm>
                <a:off x="1625" y="425"/>
                <a:ext cx="352" cy="351"/>
              </a:xfrm>
              <a:custGeom>
                <a:avLst/>
                <a:gdLst>
                  <a:gd name="T0" fmla="+- 0 1818 1625"/>
                  <a:gd name="T1" fmla="*/ T0 w 352"/>
                  <a:gd name="T2" fmla="+- 0 425 425"/>
                  <a:gd name="T3" fmla="*/ 425 h 351"/>
                  <a:gd name="T4" fmla="+- 0 1745 1625"/>
                  <a:gd name="T5" fmla="*/ T4 w 352"/>
                  <a:gd name="T6" fmla="+- 0 436 425"/>
                  <a:gd name="T7" fmla="*/ 436 h 351"/>
                  <a:gd name="T8" fmla="+- 0 1687 1625"/>
                  <a:gd name="T9" fmla="*/ T8 w 352"/>
                  <a:gd name="T10" fmla="+- 0 468 425"/>
                  <a:gd name="T11" fmla="*/ 468 h 351"/>
                  <a:gd name="T12" fmla="+- 0 1646 1625"/>
                  <a:gd name="T13" fmla="*/ T12 w 352"/>
                  <a:gd name="T14" fmla="+- 0 516 425"/>
                  <a:gd name="T15" fmla="*/ 516 h 351"/>
                  <a:gd name="T16" fmla="+- 0 1626 1625"/>
                  <a:gd name="T17" fmla="*/ T16 w 352"/>
                  <a:gd name="T18" fmla="+- 0 576 425"/>
                  <a:gd name="T19" fmla="*/ 576 h 351"/>
                  <a:gd name="T20" fmla="+- 0 1625 1625"/>
                  <a:gd name="T21" fmla="*/ T20 w 352"/>
                  <a:gd name="T22" fmla="+- 0 598 425"/>
                  <a:gd name="T23" fmla="*/ 598 h 351"/>
                  <a:gd name="T24" fmla="+- 0 1626 1625"/>
                  <a:gd name="T25" fmla="*/ T24 w 352"/>
                  <a:gd name="T26" fmla="+- 0 621 425"/>
                  <a:gd name="T27" fmla="*/ 621 h 351"/>
                  <a:gd name="T28" fmla="+- 0 1647 1625"/>
                  <a:gd name="T29" fmla="*/ T28 w 352"/>
                  <a:gd name="T30" fmla="+- 0 685 425"/>
                  <a:gd name="T31" fmla="*/ 685 h 351"/>
                  <a:gd name="T32" fmla="+- 0 1688 1625"/>
                  <a:gd name="T33" fmla="*/ T32 w 352"/>
                  <a:gd name="T34" fmla="+- 0 735 425"/>
                  <a:gd name="T35" fmla="*/ 735 h 351"/>
                  <a:gd name="T36" fmla="+- 0 1745 1625"/>
                  <a:gd name="T37" fmla="*/ T36 w 352"/>
                  <a:gd name="T38" fmla="+- 0 767 425"/>
                  <a:gd name="T39" fmla="*/ 767 h 351"/>
                  <a:gd name="T40" fmla="+- 0 1800 1625"/>
                  <a:gd name="T41" fmla="*/ T40 w 352"/>
                  <a:gd name="T42" fmla="+- 0 776 425"/>
                  <a:gd name="T43" fmla="*/ 776 h 351"/>
                  <a:gd name="T44" fmla="+- 0 1823 1625"/>
                  <a:gd name="T45" fmla="*/ T44 w 352"/>
                  <a:gd name="T46" fmla="+- 0 774 425"/>
                  <a:gd name="T47" fmla="*/ 774 h 351"/>
                  <a:gd name="T48" fmla="+- 0 1886 1625"/>
                  <a:gd name="T49" fmla="*/ T48 w 352"/>
                  <a:gd name="T50" fmla="+- 0 753 425"/>
                  <a:gd name="T51" fmla="*/ 753 h 351"/>
                  <a:gd name="T52" fmla="+- 0 1936 1625"/>
                  <a:gd name="T53" fmla="*/ T52 w 352"/>
                  <a:gd name="T54" fmla="+- 0 711 425"/>
                  <a:gd name="T55" fmla="*/ 711 h 351"/>
                  <a:gd name="T56" fmla="+- 0 1967 1625"/>
                  <a:gd name="T57" fmla="*/ T56 w 352"/>
                  <a:gd name="T58" fmla="+- 0 654 425"/>
                  <a:gd name="T59" fmla="*/ 654 h 351"/>
                  <a:gd name="T60" fmla="+- 0 1976 1625"/>
                  <a:gd name="T61" fmla="*/ T60 w 352"/>
                  <a:gd name="T62" fmla="+- 0 610 425"/>
                  <a:gd name="T63" fmla="*/ 610 h 351"/>
                  <a:gd name="T64" fmla="+- 0 1974 1625"/>
                  <a:gd name="T65" fmla="*/ T64 w 352"/>
                  <a:gd name="T66" fmla="+- 0 585 425"/>
                  <a:gd name="T67" fmla="*/ 585 h 351"/>
                  <a:gd name="T68" fmla="+- 0 1955 1625"/>
                  <a:gd name="T69" fmla="*/ T68 w 352"/>
                  <a:gd name="T70" fmla="+- 0 519 425"/>
                  <a:gd name="T71" fmla="*/ 519 h 351"/>
                  <a:gd name="T72" fmla="+- 0 1915 1625"/>
                  <a:gd name="T73" fmla="*/ T72 w 352"/>
                  <a:gd name="T74" fmla="+- 0 468 425"/>
                  <a:gd name="T75" fmla="*/ 468 h 351"/>
                  <a:gd name="T76" fmla="+- 0 1860 1625"/>
                  <a:gd name="T77" fmla="*/ T76 w 352"/>
                  <a:gd name="T78" fmla="+- 0 435 425"/>
                  <a:gd name="T79" fmla="*/ 435 h 351"/>
                  <a:gd name="T80" fmla="+- 0 1818 1625"/>
                  <a:gd name="T81" fmla="*/ T80 w 352"/>
                  <a:gd name="T82" fmla="+- 0 425 425"/>
                  <a:gd name="T83" fmla="*/ 425 h 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2" h="351">
                    <a:moveTo>
                      <a:pt x="193" y="0"/>
                    </a:moveTo>
                    <a:lnTo>
                      <a:pt x="120" y="11"/>
                    </a:lnTo>
                    <a:lnTo>
                      <a:pt x="62" y="43"/>
                    </a:lnTo>
                    <a:lnTo>
                      <a:pt x="21" y="91"/>
                    </a:lnTo>
                    <a:lnTo>
                      <a:pt x="1" y="151"/>
                    </a:lnTo>
                    <a:lnTo>
                      <a:pt x="0" y="173"/>
                    </a:lnTo>
                    <a:lnTo>
                      <a:pt x="1" y="196"/>
                    </a:lnTo>
                    <a:lnTo>
                      <a:pt x="22" y="260"/>
                    </a:lnTo>
                    <a:lnTo>
                      <a:pt x="63" y="310"/>
                    </a:lnTo>
                    <a:lnTo>
                      <a:pt x="120" y="342"/>
                    </a:lnTo>
                    <a:lnTo>
                      <a:pt x="175" y="351"/>
                    </a:lnTo>
                    <a:lnTo>
                      <a:pt x="198" y="349"/>
                    </a:lnTo>
                    <a:lnTo>
                      <a:pt x="261" y="328"/>
                    </a:lnTo>
                    <a:lnTo>
                      <a:pt x="311" y="286"/>
                    </a:lnTo>
                    <a:lnTo>
                      <a:pt x="342" y="229"/>
                    </a:lnTo>
                    <a:lnTo>
                      <a:pt x="351" y="185"/>
                    </a:lnTo>
                    <a:lnTo>
                      <a:pt x="349" y="160"/>
                    </a:lnTo>
                    <a:lnTo>
                      <a:pt x="330" y="94"/>
                    </a:lnTo>
                    <a:lnTo>
                      <a:pt x="290" y="43"/>
                    </a:lnTo>
                    <a:lnTo>
                      <a:pt x="235" y="10"/>
                    </a:lnTo>
                    <a:lnTo>
                      <a:pt x="193" y="0"/>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2" name="Group 129">
              <a:extLst>
                <a:ext uri="{FF2B5EF4-FFF2-40B4-BE49-F238E27FC236}">
                  <a16:creationId xmlns="" xmlns:a16="http://schemas.microsoft.com/office/drawing/2014/main" id="{00558043-7D17-4B05-9BEA-31036B9F3019}"/>
                </a:ext>
              </a:extLst>
            </p:cNvPr>
            <p:cNvGrpSpPr>
              <a:grpSpLocks/>
            </p:cNvGrpSpPr>
            <p:nvPr/>
          </p:nvGrpSpPr>
          <p:grpSpPr bwMode="auto">
            <a:xfrm>
              <a:off x="6142" y="1756"/>
              <a:ext cx="352" cy="351"/>
              <a:chOff x="6142" y="1756"/>
              <a:chExt cx="352" cy="351"/>
            </a:xfrm>
          </p:grpSpPr>
          <p:sp>
            <p:nvSpPr>
              <p:cNvPr id="140" name="Freeform 130">
                <a:extLst>
                  <a:ext uri="{FF2B5EF4-FFF2-40B4-BE49-F238E27FC236}">
                    <a16:creationId xmlns="" xmlns:a16="http://schemas.microsoft.com/office/drawing/2014/main" id="{BD9D9F82-44F2-47C8-B977-805008B1BAC1}"/>
                  </a:ext>
                </a:extLst>
              </p:cNvPr>
              <p:cNvSpPr>
                <a:spLocks/>
              </p:cNvSpPr>
              <p:nvPr/>
            </p:nvSpPr>
            <p:spPr bwMode="auto">
              <a:xfrm>
                <a:off x="6142" y="1756"/>
                <a:ext cx="352" cy="351"/>
              </a:xfrm>
              <a:custGeom>
                <a:avLst/>
                <a:gdLst>
                  <a:gd name="T0" fmla="+- 0 6335 6142"/>
                  <a:gd name="T1" fmla="*/ T0 w 352"/>
                  <a:gd name="T2" fmla="+- 0 1756 1756"/>
                  <a:gd name="T3" fmla="*/ 1756 h 351"/>
                  <a:gd name="T4" fmla="+- 0 6263 6142"/>
                  <a:gd name="T5" fmla="*/ T4 w 352"/>
                  <a:gd name="T6" fmla="+- 0 1768 1756"/>
                  <a:gd name="T7" fmla="*/ 1768 h 351"/>
                  <a:gd name="T8" fmla="+- 0 6204 6142"/>
                  <a:gd name="T9" fmla="*/ T8 w 352"/>
                  <a:gd name="T10" fmla="+- 0 1799 1756"/>
                  <a:gd name="T11" fmla="*/ 1799 h 351"/>
                  <a:gd name="T12" fmla="+- 0 6164 6142"/>
                  <a:gd name="T13" fmla="*/ T12 w 352"/>
                  <a:gd name="T14" fmla="+- 0 1847 1756"/>
                  <a:gd name="T15" fmla="*/ 1847 h 351"/>
                  <a:gd name="T16" fmla="+- 0 6144 6142"/>
                  <a:gd name="T17" fmla="*/ T16 w 352"/>
                  <a:gd name="T18" fmla="+- 0 1907 1756"/>
                  <a:gd name="T19" fmla="*/ 1907 h 351"/>
                  <a:gd name="T20" fmla="+- 0 6142 6142"/>
                  <a:gd name="T21" fmla="*/ T20 w 352"/>
                  <a:gd name="T22" fmla="+- 0 1929 1756"/>
                  <a:gd name="T23" fmla="*/ 1929 h 351"/>
                  <a:gd name="T24" fmla="+- 0 6143 6142"/>
                  <a:gd name="T25" fmla="*/ T24 w 352"/>
                  <a:gd name="T26" fmla="+- 0 1952 1756"/>
                  <a:gd name="T27" fmla="*/ 1952 h 351"/>
                  <a:gd name="T28" fmla="+- 0 6164 6142"/>
                  <a:gd name="T29" fmla="*/ T28 w 352"/>
                  <a:gd name="T30" fmla="+- 0 2016 1756"/>
                  <a:gd name="T31" fmla="*/ 2016 h 351"/>
                  <a:gd name="T32" fmla="+- 0 6205 6142"/>
                  <a:gd name="T33" fmla="*/ T32 w 352"/>
                  <a:gd name="T34" fmla="+- 0 2066 1756"/>
                  <a:gd name="T35" fmla="*/ 2066 h 351"/>
                  <a:gd name="T36" fmla="+- 0 6262 6142"/>
                  <a:gd name="T37" fmla="*/ T36 w 352"/>
                  <a:gd name="T38" fmla="+- 0 2098 1756"/>
                  <a:gd name="T39" fmla="*/ 2098 h 351"/>
                  <a:gd name="T40" fmla="+- 0 6318 6142"/>
                  <a:gd name="T41" fmla="*/ T40 w 352"/>
                  <a:gd name="T42" fmla="+- 0 2107 1756"/>
                  <a:gd name="T43" fmla="*/ 2107 h 351"/>
                  <a:gd name="T44" fmla="+- 0 6341 6142"/>
                  <a:gd name="T45" fmla="*/ T44 w 352"/>
                  <a:gd name="T46" fmla="+- 0 2105 1756"/>
                  <a:gd name="T47" fmla="*/ 2105 h 351"/>
                  <a:gd name="T48" fmla="+- 0 6404 6142"/>
                  <a:gd name="T49" fmla="*/ T48 w 352"/>
                  <a:gd name="T50" fmla="+- 0 2084 1756"/>
                  <a:gd name="T51" fmla="*/ 2084 h 351"/>
                  <a:gd name="T52" fmla="+- 0 6453 6142"/>
                  <a:gd name="T53" fmla="*/ T52 w 352"/>
                  <a:gd name="T54" fmla="+- 0 2043 1756"/>
                  <a:gd name="T55" fmla="*/ 2043 h 351"/>
                  <a:gd name="T56" fmla="+- 0 6485 6142"/>
                  <a:gd name="T57" fmla="*/ T56 w 352"/>
                  <a:gd name="T58" fmla="+- 0 1985 1756"/>
                  <a:gd name="T59" fmla="*/ 1985 h 351"/>
                  <a:gd name="T60" fmla="+- 0 6493 6142"/>
                  <a:gd name="T61" fmla="*/ T60 w 352"/>
                  <a:gd name="T62" fmla="+- 0 1941 1756"/>
                  <a:gd name="T63" fmla="*/ 1941 h 351"/>
                  <a:gd name="T64" fmla="+- 0 6492 6142"/>
                  <a:gd name="T65" fmla="*/ T64 w 352"/>
                  <a:gd name="T66" fmla="+- 0 1916 1756"/>
                  <a:gd name="T67" fmla="*/ 1916 h 351"/>
                  <a:gd name="T68" fmla="+- 0 6472 6142"/>
                  <a:gd name="T69" fmla="*/ T68 w 352"/>
                  <a:gd name="T70" fmla="+- 0 1851 1756"/>
                  <a:gd name="T71" fmla="*/ 1851 h 351"/>
                  <a:gd name="T72" fmla="+- 0 6432 6142"/>
                  <a:gd name="T73" fmla="*/ T72 w 352"/>
                  <a:gd name="T74" fmla="+- 0 1799 1756"/>
                  <a:gd name="T75" fmla="*/ 1799 h 351"/>
                  <a:gd name="T76" fmla="+- 0 6378 6142"/>
                  <a:gd name="T77" fmla="*/ T76 w 352"/>
                  <a:gd name="T78" fmla="+- 0 1766 1756"/>
                  <a:gd name="T79" fmla="*/ 1766 h 351"/>
                  <a:gd name="T80" fmla="+- 0 6335 6142"/>
                  <a:gd name="T81" fmla="*/ T80 w 352"/>
                  <a:gd name="T82" fmla="+- 0 1756 1756"/>
                  <a:gd name="T83" fmla="*/ 1756 h 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2" h="351">
                    <a:moveTo>
                      <a:pt x="193" y="0"/>
                    </a:moveTo>
                    <a:lnTo>
                      <a:pt x="121" y="12"/>
                    </a:lnTo>
                    <a:lnTo>
                      <a:pt x="62" y="43"/>
                    </a:lnTo>
                    <a:lnTo>
                      <a:pt x="22" y="91"/>
                    </a:lnTo>
                    <a:lnTo>
                      <a:pt x="2" y="151"/>
                    </a:lnTo>
                    <a:lnTo>
                      <a:pt x="0" y="173"/>
                    </a:lnTo>
                    <a:lnTo>
                      <a:pt x="1" y="196"/>
                    </a:lnTo>
                    <a:lnTo>
                      <a:pt x="22" y="260"/>
                    </a:lnTo>
                    <a:lnTo>
                      <a:pt x="63" y="310"/>
                    </a:lnTo>
                    <a:lnTo>
                      <a:pt x="120" y="342"/>
                    </a:lnTo>
                    <a:lnTo>
                      <a:pt x="176" y="351"/>
                    </a:lnTo>
                    <a:lnTo>
                      <a:pt x="199" y="349"/>
                    </a:lnTo>
                    <a:lnTo>
                      <a:pt x="262" y="328"/>
                    </a:lnTo>
                    <a:lnTo>
                      <a:pt x="311" y="287"/>
                    </a:lnTo>
                    <a:lnTo>
                      <a:pt x="343" y="229"/>
                    </a:lnTo>
                    <a:lnTo>
                      <a:pt x="351" y="185"/>
                    </a:lnTo>
                    <a:lnTo>
                      <a:pt x="350" y="160"/>
                    </a:lnTo>
                    <a:lnTo>
                      <a:pt x="330" y="95"/>
                    </a:lnTo>
                    <a:lnTo>
                      <a:pt x="290" y="43"/>
                    </a:lnTo>
                    <a:lnTo>
                      <a:pt x="236" y="10"/>
                    </a:lnTo>
                    <a:lnTo>
                      <a:pt x="193" y="0"/>
                    </a:lnTo>
                    <a:close/>
                  </a:path>
                </a:pathLst>
              </a:custGeom>
              <a:solidFill>
                <a:srgbClr val="32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3" name="Group 127">
              <a:extLst>
                <a:ext uri="{FF2B5EF4-FFF2-40B4-BE49-F238E27FC236}">
                  <a16:creationId xmlns="" xmlns:a16="http://schemas.microsoft.com/office/drawing/2014/main" id="{1498BA0E-7C79-4FE2-BCF1-701994633584}"/>
                </a:ext>
              </a:extLst>
            </p:cNvPr>
            <p:cNvGrpSpPr>
              <a:grpSpLocks/>
            </p:cNvGrpSpPr>
            <p:nvPr/>
          </p:nvGrpSpPr>
          <p:grpSpPr bwMode="auto">
            <a:xfrm>
              <a:off x="1052" y="305"/>
              <a:ext cx="2" cy="3090"/>
              <a:chOff x="1052" y="305"/>
              <a:chExt cx="2" cy="3090"/>
            </a:xfrm>
          </p:grpSpPr>
          <p:sp>
            <p:nvSpPr>
              <p:cNvPr id="139" name="Freeform 128">
                <a:extLst>
                  <a:ext uri="{FF2B5EF4-FFF2-40B4-BE49-F238E27FC236}">
                    <a16:creationId xmlns="" xmlns:a16="http://schemas.microsoft.com/office/drawing/2014/main" id="{537E6526-8B57-4D49-85C4-BC26ABC3C574}"/>
                  </a:ext>
                </a:extLst>
              </p:cNvPr>
              <p:cNvSpPr>
                <a:spLocks/>
              </p:cNvSpPr>
              <p:nvPr/>
            </p:nvSpPr>
            <p:spPr bwMode="auto">
              <a:xfrm>
                <a:off x="1052" y="305"/>
                <a:ext cx="2" cy="3090"/>
              </a:xfrm>
              <a:custGeom>
                <a:avLst/>
                <a:gdLst>
                  <a:gd name="T0" fmla="+- 0 305 305"/>
                  <a:gd name="T1" fmla="*/ 305 h 3090"/>
                  <a:gd name="T2" fmla="+- 0 3394 305"/>
                  <a:gd name="T3" fmla="*/ 3394 h 3090"/>
                </a:gdLst>
                <a:ahLst/>
                <a:cxnLst>
                  <a:cxn ang="0">
                    <a:pos x="0" y="T1"/>
                  </a:cxn>
                  <a:cxn ang="0">
                    <a:pos x="0" y="T3"/>
                  </a:cxn>
                </a:cxnLst>
                <a:rect l="0" t="0" r="r" b="b"/>
                <a:pathLst>
                  <a:path h="3090">
                    <a:moveTo>
                      <a:pt x="0" y="0"/>
                    </a:moveTo>
                    <a:lnTo>
                      <a:pt x="0" y="308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4" name="Group 125">
              <a:extLst>
                <a:ext uri="{FF2B5EF4-FFF2-40B4-BE49-F238E27FC236}">
                  <a16:creationId xmlns="" xmlns:a16="http://schemas.microsoft.com/office/drawing/2014/main" id="{EF7781A6-3787-46BC-A18F-5CE33D37DACC}"/>
                </a:ext>
              </a:extLst>
            </p:cNvPr>
            <p:cNvGrpSpPr>
              <a:grpSpLocks/>
            </p:cNvGrpSpPr>
            <p:nvPr/>
          </p:nvGrpSpPr>
          <p:grpSpPr bwMode="auto">
            <a:xfrm>
              <a:off x="2559" y="3295"/>
              <a:ext cx="2" cy="99"/>
              <a:chOff x="2559" y="3295"/>
              <a:chExt cx="2" cy="99"/>
            </a:xfrm>
          </p:grpSpPr>
          <p:sp>
            <p:nvSpPr>
              <p:cNvPr id="138" name="Freeform 126">
                <a:extLst>
                  <a:ext uri="{FF2B5EF4-FFF2-40B4-BE49-F238E27FC236}">
                    <a16:creationId xmlns="" xmlns:a16="http://schemas.microsoft.com/office/drawing/2014/main" id="{FA77EAAC-FF7B-4D21-9E36-BBE17EC276BF}"/>
                  </a:ext>
                </a:extLst>
              </p:cNvPr>
              <p:cNvSpPr>
                <a:spLocks/>
              </p:cNvSpPr>
              <p:nvPr/>
            </p:nvSpPr>
            <p:spPr bwMode="auto">
              <a:xfrm>
                <a:off x="2559" y="3295"/>
                <a:ext cx="2" cy="99"/>
              </a:xfrm>
              <a:custGeom>
                <a:avLst/>
                <a:gdLst>
                  <a:gd name="T0" fmla="+- 0 3295 3295"/>
                  <a:gd name="T1" fmla="*/ 3295 h 99"/>
                  <a:gd name="T2" fmla="+- 0 3394 3295"/>
                  <a:gd name="T3" fmla="*/ 3394 h 99"/>
                </a:gdLst>
                <a:ahLst/>
                <a:cxnLst>
                  <a:cxn ang="0">
                    <a:pos x="0" y="T1"/>
                  </a:cxn>
                  <a:cxn ang="0">
                    <a:pos x="0" y="T3"/>
                  </a:cxn>
                </a:cxnLst>
                <a:rect l="0" t="0" r="r" b="b"/>
                <a:pathLst>
                  <a:path h="99">
                    <a:moveTo>
                      <a:pt x="0" y="0"/>
                    </a:moveTo>
                    <a:lnTo>
                      <a:pt x="0" y="9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5" name="Group 123">
              <a:extLst>
                <a:ext uri="{FF2B5EF4-FFF2-40B4-BE49-F238E27FC236}">
                  <a16:creationId xmlns="" xmlns:a16="http://schemas.microsoft.com/office/drawing/2014/main" id="{241F190F-6439-41C0-8CA8-1EE34852300B}"/>
                </a:ext>
              </a:extLst>
            </p:cNvPr>
            <p:cNvGrpSpPr>
              <a:grpSpLocks/>
            </p:cNvGrpSpPr>
            <p:nvPr/>
          </p:nvGrpSpPr>
          <p:grpSpPr bwMode="auto">
            <a:xfrm>
              <a:off x="4066" y="3295"/>
              <a:ext cx="2" cy="99"/>
              <a:chOff x="4066" y="3295"/>
              <a:chExt cx="2" cy="99"/>
            </a:xfrm>
          </p:grpSpPr>
          <p:sp>
            <p:nvSpPr>
              <p:cNvPr id="137" name="Freeform 124">
                <a:extLst>
                  <a:ext uri="{FF2B5EF4-FFF2-40B4-BE49-F238E27FC236}">
                    <a16:creationId xmlns="" xmlns:a16="http://schemas.microsoft.com/office/drawing/2014/main" id="{70A78E56-AA5F-43DE-933A-B2F590B0BC83}"/>
                  </a:ext>
                </a:extLst>
              </p:cNvPr>
              <p:cNvSpPr>
                <a:spLocks/>
              </p:cNvSpPr>
              <p:nvPr/>
            </p:nvSpPr>
            <p:spPr bwMode="auto">
              <a:xfrm>
                <a:off x="4066" y="3295"/>
                <a:ext cx="2" cy="99"/>
              </a:xfrm>
              <a:custGeom>
                <a:avLst/>
                <a:gdLst>
                  <a:gd name="T0" fmla="+- 0 3295 3295"/>
                  <a:gd name="T1" fmla="*/ 3295 h 99"/>
                  <a:gd name="T2" fmla="+- 0 3394 3295"/>
                  <a:gd name="T3" fmla="*/ 3394 h 99"/>
                </a:gdLst>
                <a:ahLst/>
                <a:cxnLst>
                  <a:cxn ang="0">
                    <a:pos x="0" y="T1"/>
                  </a:cxn>
                  <a:cxn ang="0">
                    <a:pos x="0" y="T3"/>
                  </a:cxn>
                </a:cxnLst>
                <a:rect l="0" t="0" r="r" b="b"/>
                <a:pathLst>
                  <a:path h="99">
                    <a:moveTo>
                      <a:pt x="0" y="0"/>
                    </a:moveTo>
                    <a:lnTo>
                      <a:pt x="0" y="9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6" name="Group 121">
              <a:extLst>
                <a:ext uri="{FF2B5EF4-FFF2-40B4-BE49-F238E27FC236}">
                  <a16:creationId xmlns="" xmlns:a16="http://schemas.microsoft.com/office/drawing/2014/main" id="{EEE0BFFE-AE16-4437-B3EC-AF0E39752B40}"/>
                </a:ext>
              </a:extLst>
            </p:cNvPr>
            <p:cNvGrpSpPr>
              <a:grpSpLocks/>
            </p:cNvGrpSpPr>
            <p:nvPr/>
          </p:nvGrpSpPr>
          <p:grpSpPr bwMode="auto">
            <a:xfrm>
              <a:off x="5572" y="3295"/>
              <a:ext cx="2" cy="99"/>
              <a:chOff x="5572" y="3295"/>
              <a:chExt cx="2" cy="99"/>
            </a:xfrm>
          </p:grpSpPr>
          <p:sp>
            <p:nvSpPr>
              <p:cNvPr id="136" name="Freeform 122">
                <a:extLst>
                  <a:ext uri="{FF2B5EF4-FFF2-40B4-BE49-F238E27FC236}">
                    <a16:creationId xmlns="" xmlns:a16="http://schemas.microsoft.com/office/drawing/2014/main" id="{8D2A7813-5E8E-45E4-82E0-E66983FA1DEC}"/>
                  </a:ext>
                </a:extLst>
              </p:cNvPr>
              <p:cNvSpPr>
                <a:spLocks/>
              </p:cNvSpPr>
              <p:nvPr/>
            </p:nvSpPr>
            <p:spPr bwMode="auto">
              <a:xfrm>
                <a:off x="5572" y="3295"/>
                <a:ext cx="2" cy="99"/>
              </a:xfrm>
              <a:custGeom>
                <a:avLst/>
                <a:gdLst>
                  <a:gd name="T0" fmla="+- 0 3295 3295"/>
                  <a:gd name="T1" fmla="*/ 3295 h 99"/>
                  <a:gd name="T2" fmla="+- 0 3394 3295"/>
                  <a:gd name="T3" fmla="*/ 3394 h 99"/>
                </a:gdLst>
                <a:ahLst/>
                <a:cxnLst>
                  <a:cxn ang="0">
                    <a:pos x="0" y="T1"/>
                  </a:cxn>
                  <a:cxn ang="0">
                    <a:pos x="0" y="T3"/>
                  </a:cxn>
                </a:cxnLst>
                <a:rect l="0" t="0" r="r" b="b"/>
                <a:pathLst>
                  <a:path h="99">
                    <a:moveTo>
                      <a:pt x="0" y="0"/>
                    </a:moveTo>
                    <a:lnTo>
                      <a:pt x="0" y="9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7" name="Group 119">
              <a:extLst>
                <a:ext uri="{FF2B5EF4-FFF2-40B4-BE49-F238E27FC236}">
                  <a16:creationId xmlns="" xmlns:a16="http://schemas.microsoft.com/office/drawing/2014/main" id="{C719BD73-7246-4928-85FF-55A105413CFF}"/>
                </a:ext>
              </a:extLst>
            </p:cNvPr>
            <p:cNvGrpSpPr>
              <a:grpSpLocks/>
            </p:cNvGrpSpPr>
            <p:nvPr/>
          </p:nvGrpSpPr>
          <p:grpSpPr bwMode="auto">
            <a:xfrm>
              <a:off x="7079" y="3295"/>
              <a:ext cx="2" cy="99"/>
              <a:chOff x="7079" y="3295"/>
              <a:chExt cx="2" cy="99"/>
            </a:xfrm>
          </p:grpSpPr>
          <p:sp>
            <p:nvSpPr>
              <p:cNvPr id="135" name="Freeform 120">
                <a:extLst>
                  <a:ext uri="{FF2B5EF4-FFF2-40B4-BE49-F238E27FC236}">
                    <a16:creationId xmlns="" xmlns:a16="http://schemas.microsoft.com/office/drawing/2014/main" id="{AD937304-C759-4BBF-AE30-C87F15968658}"/>
                  </a:ext>
                </a:extLst>
              </p:cNvPr>
              <p:cNvSpPr>
                <a:spLocks/>
              </p:cNvSpPr>
              <p:nvPr/>
            </p:nvSpPr>
            <p:spPr bwMode="auto">
              <a:xfrm>
                <a:off x="7079" y="3295"/>
                <a:ext cx="2" cy="99"/>
              </a:xfrm>
              <a:custGeom>
                <a:avLst/>
                <a:gdLst>
                  <a:gd name="T0" fmla="+- 0 3295 3295"/>
                  <a:gd name="T1" fmla="*/ 3295 h 99"/>
                  <a:gd name="T2" fmla="+- 0 3394 3295"/>
                  <a:gd name="T3" fmla="*/ 3394 h 99"/>
                </a:gdLst>
                <a:ahLst/>
                <a:cxnLst>
                  <a:cxn ang="0">
                    <a:pos x="0" y="T1"/>
                  </a:cxn>
                  <a:cxn ang="0">
                    <a:pos x="0" y="T3"/>
                  </a:cxn>
                </a:cxnLst>
                <a:rect l="0" t="0" r="r" b="b"/>
                <a:pathLst>
                  <a:path h="99">
                    <a:moveTo>
                      <a:pt x="0" y="0"/>
                    </a:moveTo>
                    <a:lnTo>
                      <a:pt x="0" y="9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8" name="Group 117">
              <a:extLst>
                <a:ext uri="{FF2B5EF4-FFF2-40B4-BE49-F238E27FC236}">
                  <a16:creationId xmlns="" xmlns:a16="http://schemas.microsoft.com/office/drawing/2014/main" id="{35F6C323-DA86-47C9-900A-B84F692A8E07}"/>
                </a:ext>
              </a:extLst>
            </p:cNvPr>
            <p:cNvGrpSpPr>
              <a:grpSpLocks/>
            </p:cNvGrpSpPr>
            <p:nvPr/>
          </p:nvGrpSpPr>
          <p:grpSpPr bwMode="auto">
            <a:xfrm>
              <a:off x="895" y="3302"/>
              <a:ext cx="6187" cy="2"/>
              <a:chOff x="895" y="3302"/>
              <a:chExt cx="6187" cy="2"/>
            </a:xfrm>
          </p:grpSpPr>
          <p:sp>
            <p:nvSpPr>
              <p:cNvPr id="134" name="Freeform 118">
                <a:extLst>
                  <a:ext uri="{FF2B5EF4-FFF2-40B4-BE49-F238E27FC236}">
                    <a16:creationId xmlns="" xmlns:a16="http://schemas.microsoft.com/office/drawing/2014/main" id="{DE104ED7-FDA4-4D73-A50B-37DC6DF84432}"/>
                  </a:ext>
                </a:extLst>
              </p:cNvPr>
              <p:cNvSpPr>
                <a:spLocks/>
              </p:cNvSpPr>
              <p:nvPr/>
            </p:nvSpPr>
            <p:spPr bwMode="auto">
              <a:xfrm>
                <a:off x="895" y="3302"/>
                <a:ext cx="6187" cy="2"/>
              </a:xfrm>
              <a:custGeom>
                <a:avLst/>
                <a:gdLst>
                  <a:gd name="T0" fmla="+- 0 895 895"/>
                  <a:gd name="T1" fmla="*/ T0 w 6187"/>
                  <a:gd name="T2" fmla="+- 0 7081 895"/>
                  <a:gd name="T3" fmla="*/ T2 w 6187"/>
                </a:gdLst>
                <a:ahLst/>
                <a:cxnLst>
                  <a:cxn ang="0">
                    <a:pos x="T1" y="0"/>
                  </a:cxn>
                  <a:cxn ang="0">
                    <a:pos x="T3" y="0"/>
                  </a:cxn>
                </a:cxnLst>
                <a:rect l="0" t="0" r="r" b="b"/>
                <a:pathLst>
                  <a:path w="6187">
                    <a:moveTo>
                      <a:pt x="0" y="0"/>
                    </a:moveTo>
                    <a:lnTo>
                      <a:pt x="6186"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9" name="Group 115">
              <a:extLst>
                <a:ext uri="{FF2B5EF4-FFF2-40B4-BE49-F238E27FC236}">
                  <a16:creationId xmlns="" xmlns:a16="http://schemas.microsoft.com/office/drawing/2014/main" id="{6BBD54F9-D177-4988-BE80-D8D0C0EAB080}"/>
                </a:ext>
              </a:extLst>
            </p:cNvPr>
            <p:cNvGrpSpPr>
              <a:grpSpLocks/>
            </p:cNvGrpSpPr>
            <p:nvPr/>
          </p:nvGrpSpPr>
          <p:grpSpPr bwMode="auto">
            <a:xfrm>
              <a:off x="895" y="3001"/>
              <a:ext cx="160" cy="2"/>
              <a:chOff x="895" y="3001"/>
              <a:chExt cx="160" cy="2"/>
            </a:xfrm>
          </p:grpSpPr>
          <p:sp>
            <p:nvSpPr>
              <p:cNvPr id="133" name="Freeform 116">
                <a:extLst>
                  <a:ext uri="{FF2B5EF4-FFF2-40B4-BE49-F238E27FC236}">
                    <a16:creationId xmlns="" xmlns:a16="http://schemas.microsoft.com/office/drawing/2014/main" id="{048A8E68-1A7F-4943-93A1-152C591DACB5}"/>
                  </a:ext>
                </a:extLst>
              </p:cNvPr>
              <p:cNvSpPr>
                <a:spLocks/>
              </p:cNvSpPr>
              <p:nvPr/>
            </p:nvSpPr>
            <p:spPr bwMode="auto">
              <a:xfrm>
                <a:off x="895" y="3001"/>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0" name="Group 113">
              <a:extLst>
                <a:ext uri="{FF2B5EF4-FFF2-40B4-BE49-F238E27FC236}">
                  <a16:creationId xmlns="" xmlns:a16="http://schemas.microsoft.com/office/drawing/2014/main" id="{1A0FFC59-8BE3-4387-95AC-FC9E1CEA4250}"/>
                </a:ext>
              </a:extLst>
            </p:cNvPr>
            <p:cNvGrpSpPr>
              <a:grpSpLocks/>
            </p:cNvGrpSpPr>
            <p:nvPr/>
          </p:nvGrpSpPr>
          <p:grpSpPr bwMode="auto">
            <a:xfrm>
              <a:off x="895" y="2702"/>
              <a:ext cx="160" cy="2"/>
              <a:chOff x="895" y="2702"/>
              <a:chExt cx="160" cy="2"/>
            </a:xfrm>
          </p:grpSpPr>
          <p:sp>
            <p:nvSpPr>
              <p:cNvPr id="132" name="Freeform 114">
                <a:extLst>
                  <a:ext uri="{FF2B5EF4-FFF2-40B4-BE49-F238E27FC236}">
                    <a16:creationId xmlns="" xmlns:a16="http://schemas.microsoft.com/office/drawing/2014/main" id="{F15CE95B-DBBA-4C58-80FF-D2EC54698592}"/>
                  </a:ext>
                </a:extLst>
              </p:cNvPr>
              <p:cNvSpPr>
                <a:spLocks/>
              </p:cNvSpPr>
              <p:nvPr/>
            </p:nvSpPr>
            <p:spPr bwMode="auto">
              <a:xfrm>
                <a:off x="895" y="2702"/>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1" name="Group 111">
              <a:extLst>
                <a:ext uri="{FF2B5EF4-FFF2-40B4-BE49-F238E27FC236}">
                  <a16:creationId xmlns="" xmlns:a16="http://schemas.microsoft.com/office/drawing/2014/main" id="{6A1B1571-2D41-4D23-9618-DD2C0E54FF8F}"/>
                </a:ext>
              </a:extLst>
            </p:cNvPr>
            <p:cNvGrpSpPr>
              <a:grpSpLocks/>
            </p:cNvGrpSpPr>
            <p:nvPr/>
          </p:nvGrpSpPr>
          <p:grpSpPr bwMode="auto">
            <a:xfrm>
              <a:off x="895" y="2403"/>
              <a:ext cx="160" cy="2"/>
              <a:chOff x="895" y="2403"/>
              <a:chExt cx="160" cy="2"/>
            </a:xfrm>
          </p:grpSpPr>
          <p:sp>
            <p:nvSpPr>
              <p:cNvPr id="131" name="Freeform 112">
                <a:extLst>
                  <a:ext uri="{FF2B5EF4-FFF2-40B4-BE49-F238E27FC236}">
                    <a16:creationId xmlns="" xmlns:a16="http://schemas.microsoft.com/office/drawing/2014/main" id="{D9C12F3C-BBAA-427A-8F0E-CBB57B222A1A}"/>
                  </a:ext>
                </a:extLst>
              </p:cNvPr>
              <p:cNvSpPr>
                <a:spLocks/>
              </p:cNvSpPr>
              <p:nvPr/>
            </p:nvSpPr>
            <p:spPr bwMode="auto">
              <a:xfrm>
                <a:off x="895" y="2403"/>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2" name="Group 109">
              <a:extLst>
                <a:ext uri="{FF2B5EF4-FFF2-40B4-BE49-F238E27FC236}">
                  <a16:creationId xmlns="" xmlns:a16="http://schemas.microsoft.com/office/drawing/2014/main" id="{256A09E6-56F3-467A-8589-38E8B3FE85D5}"/>
                </a:ext>
              </a:extLst>
            </p:cNvPr>
            <p:cNvGrpSpPr>
              <a:grpSpLocks/>
            </p:cNvGrpSpPr>
            <p:nvPr/>
          </p:nvGrpSpPr>
          <p:grpSpPr bwMode="auto">
            <a:xfrm>
              <a:off x="895" y="2104"/>
              <a:ext cx="160" cy="2"/>
              <a:chOff x="895" y="2104"/>
              <a:chExt cx="160" cy="2"/>
            </a:xfrm>
          </p:grpSpPr>
          <p:sp>
            <p:nvSpPr>
              <p:cNvPr id="130" name="Freeform 110">
                <a:extLst>
                  <a:ext uri="{FF2B5EF4-FFF2-40B4-BE49-F238E27FC236}">
                    <a16:creationId xmlns="" xmlns:a16="http://schemas.microsoft.com/office/drawing/2014/main" id="{7EA4F0E4-188B-47D6-ADA8-78012DA8F010}"/>
                  </a:ext>
                </a:extLst>
              </p:cNvPr>
              <p:cNvSpPr>
                <a:spLocks/>
              </p:cNvSpPr>
              <p:nvPr/>
            </p:nvSpPr>
            <p:spPr bwMode="auto">
              <a:xfrm>
                <a:off x="895" y="2104"/>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3" name="Group 107">
              <a:extLst>
                <a:ext uri="{FF2B5EF4-FFF2-40B4-BE49-F238E27FC236}">
                  <a16:creationId xmlns="" xmlns:a16="http://schemas.microsoft.com/office/drawing/2014/main" id="{F83C2A61-CA82-4A60-AE9B-E1AE95FB834F}"/>
                </a:ext>
              </a:extLst>
            </p:cNvPr>
            <p:cNvGrpSpPr>
              <a:grpSpLocks/>
            </p:cNvGrpSpPr>
            <p:nvPr/>
          </p:nvGrpSpPr>
          <p:grpSpPr bwMode="auto">
            <a:xfrm>
              <a:off x="895" y="1805"/>
              <a:ext cx="160" cy="2"/>
              <a:chOff x="895" y="1805"/>
              <a:chExt cx="160" cy="2"/>
            </a:xfrm>
          </p:grpSpPr>
          <p:sp>
            <p:nvSpPr>
              <p:cNvPr id="129" name="Freeform 108">
                <a:extLst>
                  <a:ext uri="{FF2B5EF4-FFF2-40B4-BE49-F238E27FC236}">
                    <a16:creationId xmlns="" xmlns:a16="http://schemas.microsoft.com/office/drawing/2014/main" id="{C9E96EF3-A523-4E7A-8BC0-FD743DAE7355}"/>
                  </a:ext>
                </a:extLst>
              </p:cNvPr>
              <p:cNvSpPr>
                <a:spLocks/>
              </p:cNvSpPr>
              <p:nvPr/>
            </p:nvSpPr>
            <p:spPr bwMode="auto">
              <a:xfrm>
                <a:off x="895" y="1805"/>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4" name="Group 105">
              <a:extLst>
                <a:ext uri="{FF2B5EF4-FFF2-40B4-BE49-F238E27FC236}">
                  <a16:creationId xmlns="" xmlns:a16="http://schemas.microsoft.com/office/drawing/2014/main" id="{292F86B3-2F8C-4607-B43B-C464D71A6DAD}"/>
                </a:ext>
              </a:extLst>
            </p:cNvPr>
            <p:cNvGrpSpPr>
              <a:grpSpLocks/>
            </p:cNvGrpSpPr>
            <p:nvPr/>
          </p:nvGrpSpPr>
          <p:grpSpPr bwMode="auto">
            <a:xfrm>
              <a:off x="895" y="1506"/>
              <a:ext cx="160" cy="2"/>
              <a:chOff x="895" y="1506"/>
              <a:chExt cx="160" cy="2"/>
            </a:xfrm>
          </p:grpSpPr>
          <p:sp>
            <p:nvSpPr>
              <p:cNvPr id="128" name="Freeform 106">
                <a:extLst>
                  <a:ext uri="{FF2B5EF4-FFF2-40B4-BE49-F238E27FC236}">
                    <a16:creationId xmlns="" xmlns:a16="http://schemas.microsoft.com/office/drawing/2014/main" id="{7047F769-5F39-40DC-95B2-1B01F2A07307}"/>
                  </a:ext>
                </a:extLst>
              </p:cNvPr>
              <p:cNvSpPr>
                <a:spLocks/>
              </p:cNvSpPr>
              <p:nvPr/>
            </p:nvSpPr>
            <p:spPr bwMode="auto">
              <a:xfrm>
                <a:off x="895" y="1506"/>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5" name="Group 103">
              <a:extLst>
                <a:ext uri="{FF2B5EF4-FFF2-40B4-BE49-F238E27FC236}">
                  <a16:creationId xmlns="" xmlns:a16="http://schemas.microsoft.com/office/drawing/2014/main" id="{43F6EA6E-B094-4417-BA9A-025AE5DD0991}"/>
                </a:ext>
              </a:extLst>
            </p:cNvPr>
            <p:cNvGrpSpPr>
              <a:grpSpLocks/>
            </p:cNvGrpSpPr>
            <p:nvPr/>
          </p:nvGrpSpPr>
          <p:grpSpPr bwMode="auto">
            <a:xfrm>
              <a:off x="895" y="1207"/>
              <a:ext cx="160" cy="2"/>
              <a:chOff x="895" y="1207"/>
              <a:chExt cx="160" cy="2"/>
            </a:xfrm>
          </p:grpSpPr>
          <p:sp>
            <p:nvSpPr>
              <p:cNvPr id="127" name="Freeform 104">
                <a:extLst>
                  <a:ext uri="{FF2B5EF4-FFF2-40B4-BE49-F238E27FC236}">
                    <a16:creationId xmlns="" xmlns:a16="http://schemas.microsoft.com/office/drawing/2014/main" id="{45B54883-8E2A-4DDB-A51E-CC7784CB5942}"/>
                  </a:ext>
                </a:extLst>
              </p:cNvPr>
              <p:cNvSpPr>
                <a:spLocks/>
              </p:cNvSpPr>
              <p:nvPr/>
            </p:nvSpPr>
            <p:spPr bwMode="auto">
              <a:xfrm>
                <a:off x="895" y="1207"/>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6" name="Group 101">
              <a:extLst>
                <a:ext uri="{FF2B5EF4-FFF2-40B4-BE49-F238E27FC236}">
                  <a16:creationId xmlns="" xmlns:a16="http://schemas.microsoft.com/office/drawing/2014/main" id="{1CBBA820-9A4F-4B95-A46D-8F81AA26EE00}"/>
                </a:ext>
              </a:extLst>
            </p:cNvPr>
            <p:cNvGrpSpPr>
              <a:grpSpLocks/>
            </p:cNvGrpSpPr>
            <p:nvPr/>
          </p:nvGrpSpPr>
          <p:grpSpPr bwMode="auto">
            <a:xfrm>
              <a:off x="895" y="907"/>
              <a:ext cx="160" cy="2"/>
              <a:chOff x="895" y="907"/>
              <a:chExt cx="160" cy="2"/>
            </a:xfrm>
          </p:grpSpPr>
          <p:sp>
            <p:nvSpPr>
              <p:cNvPr id="126" name="Freeform 102">
                <a:extLst>
                  <a:ext uri="{FF2B5EF4-FFF2-40B4-BE49-F238E27FC236}">
                    <a16:creationId xmlns="" xmlns:a16="http://schemas.microsoft.com/office/drawing/2014/main" id="{2D4072DC-A4A3-44E0-A45B-5E5055B701FE}"/>
                  </a:ext>
                </a:extLst>
              </p:cNvPr>
              <p:cNvSpPr>
                <a:spLocks/>
              </p:cNvSpPr>
              <p:nvPr/>
            </p:nvSpPr>
            <p:spPr bwMode="auto">
              <a:xfrm>
                <a:off x="895" y="907"/>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7" name="Group 99">
              <a:extLst>
                <a:ext uri="{FF2B5EF4-FFF2-40B4-BE49-F238E27FC236}">
                  <a16:creationId xmlns="" xmlns:a16="http://schemas.microsoft.com/office/drawing/2014/main" id="{B7843B08-A837-4521-A234-7233B8FB558B}"/>
                </a:ext>
              </a:extLst>
            </p:cNvPr>
            <p:cNvGrpSpPr>
              <a:grpSpLocks/>
            </p:cNvGrpSpPr>
            <p:nvPr/>
          </p:nvGrpSpPr>
          <p:grpSpPr bwMode="auto">
            <a:xfrm>
              <a:off x="895" y="608"/>
              <a:ext cx="160" cy="2"/>
              <a:chOff x="895" y="608"/>
              <a:chExt cx="160" cy="2"/>
            </a:xfrm>
          </p:grpSpPr>
          <p:sp>
            <p:nvSpPr>
              <p:cNvPr id="125" name="Freeform 100">
                <a:extLst>
                  <a:ext uri="{FF2B5EF4-FFF2-40B4-BE49-F238E27FC236}">
                    <a16:creationId xmlns="" xmlns:a16="http://schemas.microsoft.com/office/drawing/2014/main" id="{19E42410-4744-4E5A-9AB9-D9C6B3F0E1D0}"/>
                  </a:ext>
                </a:extLst>
              </p:cNvPr>
              <p:cNvSpPr>
                <a:spLocks/>
              </p:cNvSpPr>
              <p:nvPr/>
            </p:nvSpPr>
            <p:spPr bwMode="auto">
              <a:xfrm>
                <a:off x="895" y="608"/>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8" name="Group 95">
              <a:extLst>
                <a:ext uri="{FF2B5EF4-FFF2-40B4-BE49-F238E27FC236}">
                  <a16:creationId xmlns="" xmlns:a16="http://schemas.microsoft.com/office/drawing/2014/main" id="{481C2D20-750B-4AE9-B9CA-C4B1450DA502}"/>
                </a:ext>
              </a:extLst>
            </p:cNvPr>
            <p:cNvGrpSpPr>
              <a:grpSpLocks/>
            </p:cNvGrpSpPr>
            <p:nvPr/>
          </p:nvGrpSpPr>
          <p:grpSpPr bwMode="auto">
            <a:xfrm>
              <a:off x="895" y="309"/>
              <a:ext cx="160" cy="2"/>
              <a:chOff x="895" y="309"/>
              <a:chExt cx="160" cy="2"/>
            </a:xfrm>
          </p:grpSpPr>
          <p:sp>
            <p:nvSpPr>
              <p:cNvPr id="122" name="Freeform 98">
                <a:extLst>
                  <a:ext uri="{FF2B5EF4-FFF2-40B4-BE49-F238E27FC236}">
                    <a16:creationId xmlns="" xmlns:a16="http://schemas.microsoft.com/office/drawing/2014/main" id="{54595AF0-B2F4-4A7C-A5CE-CB4F33E1F98F}"/>
                  </a:ext>
                </a:extLst>
              </p:cNvPr>
              <p:cNvSpPr>
                <a:spLocks/>
              </p:cNvSpPr>
              <p:nvPr/>
            </p:nvSpPr>
            <p:spPr bwMode="auto">
              <a:xfrm>
                <a:off x="895" y="309"/>
                <a:ext cx="160" cy="2"/>
              </a:xfrm>
              <a:custGeom>
                <a:avLst/>
                <a:gdLst>
                  <a:gd name="T0" fmla="+- 0 895 895"/>
                  <a:gd name="T1" fmla="*/ T0 w 160"/>
                  <a:gd name="T2" fmla="+- 0 1055 895"/>
                  <a:gd name="T3" fmla="*/ T2 w 160"/>
                </a:gdLst>
                <a:ahLst/>
                <a:cxnLst>
                  <a:cxn ang="0">
                    <a:pos x="T1" y="0"/>
                  </a:cxn>
                  <a:cxn ang="0">
                    <a:pos x="T3" y="0"/>
                  </a:cxn>
                </a:cxnLst>
                <a:rect l="0" t="0" r="r" b="b"/>
                <a:pathLst>
                  <a:path w="160">
                    <a:moveTo>
                      <a:pt x="0" y="0"/>
                    </a:moveTo>
                    <a:lnTo>
                      <a:pt x="16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3" name="Picture 97">
                <a:extLst>
                  <a:ext uri="{FF2B5EF4-FFF2-40B4-BE49-F238E27FC236}">
                    <a16:creationId xmlns="" xmlns:a16="http://schemas.microsoft.com/office/drawing/2014/main" id="{D5AACD44-59D8-4263-94EB-9B5542E61C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6" y="739"/>
                <a:ext cx="302" cy="11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96">
                <a:extLst>
                  <a:ext uri="{FF2B5EF4-FFF2-40B4-BE49-F238E27FC236}">
                    <a16:creationId xmlns="" xmlns:a16="http://schemas.microsoft.com/office/drawing/2014/main" id="{F91F9DA6-3B48-4C63-A649-DA559A938E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6" y="1343"/>
                <a:ext cx="300" cy="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91">
              <a:extLst>
                <a:ext uri="{FF2B5EF4-FFF2-40B4-BE49-F238E27FC236}">
                  <a16:creationId xmlns="" xmlns:a16="http://schemas.microsoft.com/office/drawing/2014/main" id="{57A58BC0-7066-459C-8AB9-8DB9E7D7F0D6}"/>
                </a:ext>
              </a:extLst>
            </p:cNvPr>
            <p:cNvGrpSpPr>
              <a:grpSpLocks/>
            </p:cNvGrpSpPr>
            <p:nvPr/>
          </p:nvGrpSpPr>
          <p:grpSpPr bwMode="auto">
            <a:xfrm>
              <a:off x="6162" y="1869"/>
              <a:ext cx="82" cy="115"/>
              <a:chOff x="6162" y="1869"/>
              <a:chExt cx="82" cy="115"/>
            </a:xfrm>
          </p:grpSpPr>
          <p:sp>
            <p:nvSpPr>
              <p:cNvPr id="119" name="Freeform 94">
                <a:extLst>
                  <a:ext uri="{FF2B5EF4-FFF2-40B4-BE49-F238E27FC236}">
                    <a16:creationId xmlns="" xmlns:a16="http://schemas.microsoft.com/office/drawing/2014/main" id="{8E00B882-777E-4575-9A14-B5ED6A02F193}"/>
                  </a:ext>
                </a:extLst>
              </p:cNvPr>
              <p:cNvSpPr>
                <a:spLocks/>
              </p:cNvSpPr>
              <p:nvPr/>
            </p:nvSpPr>
            <p:spPr bwMode="auto">
              <a:xfrm>
                <a:off x="6162" y="1869"/>
                <a:ext cx="82" cy="115"/>
              </a:xfrm>
              <a:custGeom>
                <a:avLst/>
                <a:gdLst>
                  <a:gd name="T0" fmla="+- 0 6228 6162"/>
                  <a:gd name="T1" fmla="*/ T0 w 82"/>
                  <a:gd name="T2" fmla="+- 0 1957 1869"/>
                  <a:gd name="T3" fmla="*/ 1957 h 115"/>
                  <a:gd name="T4" fmla="+- 0 6213 6162"/>
                  <a:gd name="T5" fmla="*/ T4 w 82"/>
                  <a:gd name="T6" fmla="+- 0 1957 1869"/>
                  <a:gd name="T7" fmla="*/ 1957 h 115"/>
                  <a:gd name="T8" fmla="+- 0 6213 6162"/>
                  <a:gd name="T9" fmla="*/ T8 w 82"/>
                  <a:gd name="T10" fmla="+- 0 1981 1869"/>
                  <a:gd name="T11" fmla="*/ 1981 h 115"/>
                  <a:gd name="T12" fmla="+- 0 6217 6162"/>
                  <a:gd name="T13" fmla="*/ T12 w 82"/>
                  <a:gd name="T14" fmla="+- 0 1983 1869"/>
                  <a:gd name="T15" fmla="*/ 1983 h 115"/>
                  <a:gd name="T16" fmla="+- 0 6218 6162"/>
                  <a:gd name="T17" fmla="*/ T16 w 82"/>
                  <a:gd name="T18" fmla="+- 0 1983 1869"/>
                  <a:gd name="T19" fmla="*/ 1983 h 115"/>
                  <a:gd name="T20" fmla="+- 0 6219 6162"/>
                  <a:gd name="T21" fmla="*/ T20 w 82"/>
                  <a:gd name="T22" fmla="+- 0 1983 1869"/>
                  <a:gd name="T23" fmla="*/ 1983 h 115"/>
                  <a:gd name="T24" fmla="+- 0 6222 6162"/>
                  <a:gd name="T25" fmla="*/ T24 w 82"/>
                  <a:gd name="T26" fmla="+- 0 1983 1869"/>
                  <a:gd name="T27" fmla="*/ 1983 h 115"/>
                  <a:gd name="T28" fmla="+- 0 6223 6162"/>
                  <a:gd name="T29" fmla="*/ T28 w 82"/>
                  <a:gd name="T30" fmla="+- 0 1983 1869"/>
                  <a:gd name="T31" fmla="*/ 1983 h 115"/>
                  <a:gd name="T32" fmla="+- 0 6224 6162"/>
                  <a:gd name="T33" fmla="*/ T32 w 82"/>
                  <a:gd name="T34" fmla="+- 0 1983 1869"/>
                  <a:gd name="T35" fmla="*/ 1983 h 115"/>
                  <a:gd name="T36" fmla="+- 0 6225 6162"/>
                  <a:gd name="T37" fmla="*/ T36 w 82"/>
                  <a:gd name="T38" fmla="+- 0 1983 1869"/>
                  <a:gd name="T39" fmla="*/ 1983 h 115"/>
                  <a:gd name="T40" fmla="+- 0 6228 6162"/>
                  <a:gd name="T41" fmla="*/ T40 w 82"/>
                  <a:gd name="T42" fmla="+- 0 1981 1869"/>
                  <a:gd name="T43" fmla="*/ 1981 h 115"/>
                  <a:gd name="T44" fmla="+- 0 6228 6162"/>
                  <a:gd name="T45" fmla="*/ T44 w 82"/>
                  <a:gd name="T46" fmla="+- 0 1957 1869"/>
                  <a:gd name="T47" fmla="*/ 195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15">
                    <a:moveTo>
                      <a:pt x="66" y="88"/>
                    </a:moveTo>
                    <a:lnTo>
                      <a:pt x="51" y="88"/>
                    </a:lnTo>
                    <a:lnTo>
                      <a:pt x="51" y="112"/>
                    </a:lnTo>
                    <a:lnTo>
                      <a:pt x="55" y="114"/>
                    </a:lnTo>
                    <a:lnTo>
                      <a:pt x="56" y="114"/>
                    </a:lnTo>
                    <a:lnTo>
                      <a:pt x="57" y="114"/>
                    </a:lnTo>
                    <a:lnTo>
                      <a:pt x="60" y="114"/>
                    </a:lnTo>
                    <a:lnTo>
                      <a:pt x="61" y="114"/>
                    </a:lnTo>
                    <a:lnTo>
                      <a:pt x="62" y="114"/>
                    </a:lnTo>
                    <a:lnTo>
                      <a:pt x="63" y="114"/>
                    </a:lnTo>
                    <a:lnTo>
                      <a:pt x="66" y="112"/>
                    </a:lnTo>
                    <a:lnTo>
                      <a:pt x="66"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93">
                <a:extLst>
                  <a:ext uri="{FF2B5EF4-FFF2-40B4-BE49-F238E27FC236}">
                    <a16:creationId xmlns="" xmlns:a16="http://schemas.microsoft.com/office/drawing/2014/main" id="{7B0BF0B8-8C05-498A-918F-442243653060}"/>
                  </a:ext>
                </a:extLst>
              </p:cNvPr>
              <p:cNvSpPr>
                <a:spLocks/>
              </p:cNvSpPr>
              <p:nvPr/>
            </p:nvSpPr>
            <p:spPr bwMode="auto">
              <a:xfrm>
                <a:off x="6162" y="1869"/>
                <a:ext cx="82" cy="115"/>
              </a:xfrm>
              <a:custGeom>
                <a:avLst/>
                <a:gdLst>
                  <a:gd name="T0" fmla="+- 0 6219 6162"/>
                  <a:gd name="T1" fmla="*/ T0 w 82"/>
                  <a:gd name="T2" fmla="+- 0 1869 1869"/>
                  <a:gd name="T3" fmla="*/ 1869 h 115"/>
                  <a:gd name="T4" fmla="+- 0 6213 6162"/>
                  <a:gd name="T5" fmla="*/ T4 w 82"/>
                  <a:gd name="T6" fmla="+- 0 1869 1869"/>
                  <a:gd name="T7" fmla="*/ 1869 h 115"/>
                  <a:gd name="T8" fmla="+- 0 6211 6162"/>
                  <a:gd name="T9" fmla="*/ T8 w 82"/>
                  <a:gd name="T10" fmla="+- 0 1869 1869"/>
                  <a:gd name="T11" fmla="*/ 1869 h 115"/>
                  <a:gd name="T12" fmla="+- 0 6210 6162"/>
                  <a:gd name="T13" fmla="*/ T12 w 82"/>
                  <a:gd name="T14" fmla="+- 0 1869 1869"/>
                  <a:gd name="T15" fmla="*/ 1869 h 115"/>
                  <a:gd name="T16" fmla="+- 0 6209 6162"/>
                  <a:gd name="T17" fmla="*/ T16 w 82"/>
                  <a:gd name="T18" fmla="+- 0 1869 1869"/>
                  <a:gd name="T19" fmla="*/ 1869 h 115"/>
                  <a:gd name="T20" fmla="+- 0 6208 6162"/>
                  <a:gd name="T21" fmla="*/ T20 w 82"/>
                  <a:gd name="T22" fmla="+- 0 1869 1869"/>
                  <a:gd name="T23" fmla="*/ 1869 h 115"/>
                  <a:gd name="T24" fmla="+- 0 6164 6162"/>
                  <a:gd name="T25" fmla="*/ T24 w 82"/>
                  <a:gd name="T26" fmla="+- 0 1940 1869"/>
                  <a:gd name="T27" fmla="*/ 1940 h 115"/>
                  <a:gd name="T28" fmla="+- 0 6163 6162"/>
                  <a:gd name="T29" fmla="*/ T28 w 82"/>
                  <a:gd name="T30" fmla="+- 0 1945 1869"/>
                  <a:gd name="T31" fmla="*/ 1945 h 115"/>
                  <a:gd name="T32" fmla="+- 0 6163 6162"/>
                  <a:gd name="T33" fmla="*/ T32 w 82"/>
                  <a:gd name="T34" fmla="+- 0 1945 1869"/>
                  <a:gd name="T35" fmla="*/ 1945 h 115"/>
                  <a:gd name="T36" fmla="+- 0 6162 6162"/>
                  <a:gd name="T37" fmla="*/ T36 w 82"/>
                  <a:gd name="T38" fmla="+- 0 1946 1869"/>
                  <a:gd name="T39" fmla="*/ 1946 h 115"/>
                  <a:gd name="T40" fmla="+- 0 6162 6162"/>
                  <a:gd name="T41" fmla="*/ T40 w 82"/>
                  <a:gd name="T42" fmla="+- 0 1953 1869"/>
                  <a:gd name="T43" fmla="*/ 1953 h 115"/>
                  <a:gd name="T44" fmla="+- 0 6163 6162"/>
                  <a:gd name="T45" fmla="*/ T44 w 82"/>
                  <a:gd name="T46" fmla="+- 0 1954 1869"/>
                  <a:gd name="T47" fmla="*/ 1954 h 115"/>
                  <a:gd name="T48" fmla="+- 0 6163 6162"/>
                  <a:gd name="T49" fmla="*/ T48 w 82"/>
                  <a:gd name="T50" fmla="+- 0 1955 1869"/>
                  <a:gd name="T51" fmla="*/ 1955 h 115"/>
                  <a:gd name="T52" fmla="+- 0 6163 6162"/>
                  <a:gd name="T53" fmla="*/ T52 w 82"/>
                  <a:gd name="T54" fmla="+- 0 1956 1869"/>
                  <a:gd name="T55" fmla="*/ 1956 h 115"/>
                  <a:gd name="T56" fmla="+- 0 6164 6162"/>
                  <a:gd name="T57" fmla="*/ T56 w 82"/>
                  <a:gd name="T58" fmla="+- 0 1956 1869"/>
                  <a:gd name="T59" fmla="*/ 1956 h 115"/>
                  <a:gd name="T60" fmla="+- 0 6164 6162"/>
                  <a:gd name="T61" fmla="*/ T60 w 82"/>
                  <a:gd name="T62" fmla="+- 0 1956 1869"/>
                  <a:gd name="T63" fmla="*/ 1956 h 115"/>
                  <a:gd name="T64" fmla="+- 0 6165 6162"/>
                  <a:gd name="T65" fmla="*/ T64 w 82"/>
                  <a:gd name="T66" fmla="+- 0 1956 1869"/>
                  <a:gd name="T67" fmla="*/ 1956 h 115"/>
                  <a:gd name="T68" fmla="+- 0 6165 6162"/>
                  <a:gd name="T69" fmla="*/ T68 w 82"/>
                  <a:gd name="T70" fmla="+- 0 1957 1869"/>
                  <a:gd name="T71" fmla="*/ 1957 h 115"/>
                  <a:gd name="T72" fmla="+- 0 6166 6162"/>
                  <a:gd name="T73" fmla="*/ T72 w 82"/>
                  <a:gd name="T74" fmla="+- 0 1957 1869"/>
                  <a:gd name="T75" fmla="*/ 1957 h 115"/>
                  <a:gd name="T76" fmla="+- 0 6242 6162"/>
                  <a:gd name="T77" fmla="*/ T76 w 82"/>
                  <a:gd name="T78" fmla="+- 0 1957 1869"/>
                  <a:gd name="T79" fmla="*/ 1957 h 115"/>
                  <a:gd name="T80" fmla="+- 0 6243 6162"/>
                  <a:gd name="T81" fmla="*/ T80 w 82"/>
                  <a:gd name="T82" fmla="+- 0 1956 1869"/>
                  <a:gd name="T83" fmla="*/ 1956 h 115"/>
                  <a:gd name="T84" fmla="+- 0 6243 6162"/>
                  <a:gd name="T85" fmla="*/ T84 w 82"/>
                  <a:gd name="T86" fmla="+- 0 1955 1869"/>
                  <a:gd name="T87" fmla="*/ 1955 h 115"/>
                  <a:gd name="T88" fmla="+- 0 6244 6162"/>
                  <a:gd name="T89" fmla="*/ T88 w 82"/>
                  <a:gd name="T90" fmla="+- 0 1954 1869"/>
                  <a:gd name="T91" fmla="*/ 1954 h 115"/>
                  <a:gd name="T92" fmla="+- 0 6244 6162"/>
                  <a:gd name="T93" fmla="*/ T92 w 82"/>
                  <a:gd name="T94" fmla="+- 0 1953 1869"/>
                  <a:gd name="T95" fmla="*/ 1953 h 115"/>
                  <a:gd name="T96" fmla="+- 0 6244 6162"/>
                  <a:gd name="T97" fmla="*/ T96 w 82"/>
                  <a:gd name="T98" fmla="+- 0 1948 1869"/>
                  <a:gd name="T99" fmla="*/ 1948 h 115"/>
                  <a:gd name="T100" fmla="+- 0 6244 6162"/>
                  <a:gd name="T101" fmla="*/ T100 w 82"/>
                  <a:gd name="T102" fmla="+- 0 1947 1869"/>
                  <a:gd name="T103" fmla="*/ 1947 h 115"/>
                  <a:gd name="T104" fmla="+- 0 6243 6162"/>
                  <a:gd name="T105" fmla="*/ T104 w 82"/>
                  <a:gd name="T106" fmla="+- 0 1946 1869"/>
                  <a:gd name="T107" fmla="*/ 1946 h 115"/>
                  <a:gd name="T108" fmla="+- 0 6243 6162"/>
                  <a:gd name="T109" fmla="*/ T108 w 82"/>
                  <a:gd name="T110" fmla="+- 0 1945 1869"/>
                  <a:gd name="T111" fmla="*/ 1945 h 115"/>
                  <a:gd name="T112" fmla="+- 0 6242 6162"/>
                  <a:gd name="T113" fmla="*/ T112 w 82"/>
                  <a:gd name="T114" fmla="+- 0 1944 1869"/>
                  <a:gd name="T115" fmla="*/ 1944 h 115"/>
                  <a:gd name="T116" fmla="+- 0 6176 6162"/>
                  <a:gd name="T117" fmla="*/ T116 w 82"/>
                  <a:gd name="T118" fmla="+- 0 1944 1869"/>
                  <a:gd name="T119" fmla="*/ 1944 h 115"/>
                  <a:gd name="T120" fmla="+- 0 6213 6162"/>
                  <a:gd name="T121" fmla="*/ T120 w 82"/>
                  <a:gd name="T122" fmla="+- 0 1882 1869"/>
                  <a:gd name="T123" fmla="*/ 1882 h 115"/>
                  <a:gd name="T124" fmla="+- 0 6228 6162"/>
                  <a:gd name="T125" fmla="*/ T124 w 82"/>
                  <a:gd name="T126" fmla="+- 0 1882 1869"/>
                  <a:gd name="T127" fmla="*/ 1882 h 115"/>
                  <a:gd name="T128" fmla="+- 0 6228 6162"/>
                  <a:gd name="T129" fmla="*/ T128 w 82"/>
                  <a:gd name="T130" fmla="+- 0 1871 1869"/>
                  <a:gd name="T131" fmla="*/ 1871 h 115"/>
                  <a:gd name="T132" fmla="+- 0 6220 6162"/>
                  <a:gd name="T133" fmla="*/ T132 w 82"/>
                  <a:gd name="T134" fmla="+- 0 1869 1869"/>
                  <a:gd name="T135" fmla="*/ 1869 h 115"/>
                  <a:gd name="T136" fmla="+- 0 6219 6162"/>
                  <a:gd name="T137" fmla="*/ T136 w 82"/>
                  <a:gd name="T138" fmla="+- 0 1869 1869"/>
                  <a:gd name="T139" fmla="*/ 1869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2" h="115">
                    <a:moveTo>
                      <a:pt x="57" y="0"/>
                    </a:moveTo>
                    <a:lnTo>
                      <a:pt x="51" y="0"/>
                    </a:lnTo>
                    <a:lnTo>
                      <a:pt x="49" y="0"/>
                    </a:lnTo>
                    <a:lnTo>
                      <a:pt x="48" y="0"/>
                    </a:lnTo>
                    <a:lnTo>
                      <a:pt x="47" y="0"/>
                    </a:lnTo>
                    <a:lnTo>
                      <a:pt x="46" y="0"/>
                    </a:lnTo>
                    <a:lnTo>
                      <a:pt x="2" y="71"/>
                    </a:lnTo>
                    <a:lnTo>
                      <a:pt x="1" y="76"/>
                    </a:lnTo>
                    <a:lnTo>
                      <a:pt x="0" y="77"/>
                    </a:lnTo>
                    <a:lnTo>
                      <a:pt x="0" y="84"/>
                    </a:lnTo>
                    <a:lnTo>
                      <a:pt x="1" y="85"/>
                    </a:lnTo>
                    <a:lnTo>
                      <a:pt x="1" y="86"/>
                    </a:lnTo>
                    <a:lnTo>
                      <a:pt x="1" y="87"/>
                    </a:lnTo>
                    <a:lnTo>
                      <a:pt x="2" y="87"/>
                    </a:lnTo>
                    <a:lnTo>
                      <a:pt x="3" y="87"/>
                    </a:lnTo>
                    <a:lnTo>
                      <a:pt x="3" y="88"/>
                    </a:lnTo>
                    <a:lnTo>
                      <a:pt x="4" y="88"/>
                    </a:lnTo>
                    <a:lnTo>
                      <a:pt x="80" y="88"/>
                    </a:lnTo>
                    <a:lnTo>
                      <a:pt x="81" y="87"/>
                    </a:lnTo>
                    <a:lnTo>
                      <a:pt x="81" y="86"/>
                    </a:lnTo>
                    <a:lnTo>
                      <a:pt x="82" y="85"/>
                    </a:lnTo>
                    <a:lnTo>
                      <a:pt x="82" y="84"/>
                    </a:lnTo>
                    <a:lnTo>
                      <a:pt x="82" y="79"/>
                    </a:lnTo>
                    <a:lnTo>
                      <a:pt x="82" y="78"/>
                    </a:lnTo>
                    <a:lnTo>
                      <a:pt x="81" y="77"/>
                    </a:lnTo>
                    <a:lnTo>
                      <a:pt x="81" y="76"/>
                    </a:lnTo>
                    <a:lnTo>
                      <a:pt x="80" y="75"/>
                    </a:lnTo>
                    <a:lnTo>
                      <a:pt x="14" y="75"/>
                    </a:lnTo>
                    <a:lnTo>
                      <a:pt x="51" y="13"/>
                    </a:lnTo>
                    <a:lnTo>
                      <a:pt x="66" y="13"/>
                    </a:lnTo>
                    <a:lnTo>
                      <a:pt x="66" y="2"/>
                    </a:lnTo>
                    <a:lnTo>
                      <a:pt x="58" y="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92">
                <a:extLst>
                  <a:ext uri="{FF2B5EF4-FFF2-40B4-BE49-F238E27FC236}">
                    <a16:creationId xmlns="" xmlns:a16="http://schemas.microsoft.com/office/drawing/2014/main" id="{A8B5ED95-9976-4D06-B283-00D6A79757F8}"/>
                  </a:ext>
                </a:extLst>
              </p:cNvPr>
              <p:cNvSpPr>
                <a:spLocks/>
              </p:cNvSpPr>
              <p:nvPr/>
            </p:nvSpPr>
            <p:spPr bwMode="auto">
              <a:xfrm>
                <a:off x="6162" y="1869"/>
                <a:ext cx="82" cy="115"/>
              </a:xfrm>
              <a:custGeom>
                <a:avLst/>
                <a:gdLst>
                  <a:gd name="T0" fmla="+- 0 6228 6162"/>
                  <a:gd name="T1" fmla="*/ T0 w 82"/>
                  <a:gd name="T2" fmla="+- 0 1882 1869"/>
                  <a:gd name="T3" fmla="*/ 1882 h 115"/>
                  <a:gd name="T4" fmla="+- 0 6213 6162"/>
                  <a:gd name="T5" fmla="*/ T4 w 82"/>
                  <a:gd name="T6" fmla="+- 0 1882 1869"/>
                  <a:gd name="T7" fmla="*/ 1882 h 115"/>
                  <a:gd name="T8" fmla="+- 0 6213 6162"/>
                  <a:gd name="T9" fmla="*/ T8 w 82"/>
                  <a:gd name="T10" fmla="+- 0 1944 1869"/>
                  <a:gd name="T11" fmla="*/ 1944 h 115"/>
                  <a:gd name="T12" fmla="+- 0 6228 6162"/>
                  <a:gd name="T13" fmla="*/ T12 w 82"/>
                  <a:gd name="T14" fmla="+- 0 1944 1869"/>
                  <a:gd name="T15" fmla="*/ 1944 h 115"/>
                  <a:gd name="T16" fmla="+- 0 6228 6162"/>
                  <a:gd name="T17" fmla="*/ T16 w 82"/>
                  <a:gd name="T18" fmla="+- 0 1882 1869"/>
                  <a:gd name="T19" fmla="*/ 1882 h 115"/>
                </a:gdLst>
                <a:ahLst/>
                <a:cxnLst>
                  <a:cxn ang="0">
                    <a:pos x="T1" y="T3"/>
                  </a:cxn>
                  <a:cxn ang="0">
                    <a:pos x="T5" y="T7"/>
                  </a:cxn>
                  <a:cxn ang="0">
                    <a:pos x="T9" y="T11"/>
                  </a:cxn>
                  <a:cxn ang="0">
                    <a:pos x="T13" y="T15"/>
                  </a:cxn>
                  <a:cxn ang="0">
                    <a:pos x="T17" y="T19"/>
                  </a:cxn>
                </a:cxnLst>
                <a:rect l="0" t="0" r="r" b="b"/>
                <a:pathLst>
                  <a:path w="82" h="115">
                    <a:moveTo>
                      <a:pt x="66" y="13"/>
                    </a:moveTo>
                    <a:lnTo>
                      <a:pt x="51" y="13"/>
                    </a:lnTo>
                    <a:lnTo>
                      <a:pt x="51" y="75"/>
                    </a:lnTo>
                    <a:lnTo>
                      <a:pt x="66" y="7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87">
              <a:extLst>
                <a:ext uri="{FF2B5EF4-FFF2-40B4-BE49-F238E27FC236}">
                  <a16:creationId xmlns="" xmlns:a16="http://schemas.microsoft.com/office/drawing/2014/main" id="{A4331F3F-EAF8-4DBC-ACC9-FD1528DC1AD7}"/>
                </a:ext>
              </a:extLst>
            </p:cNvPr>
            <p:cNvGrpSpPr>
              <a:grpSpLocks/>
            </p:cNvGrpSpPr>
            <p:nvPr/>
          </p:nvGrpSpPr>
          <p:grpSpPr bwMode="auto">
            <a:xfrm>
              <a:off x="6254" y="1869"/>
              <a:ext cx="82" cy="115"/>
              <a:chOff x="6254" y="1869"/>
              <a:chExt cx="82" cy="115"/>
            </a:xfrm>
          </p:grpSpPr>
          <p:sp>
            <p:nvSpPr>
              <p:cNvPr id="116" name="Freeform 90">
                <a:extLst>
                  <a:ext uri="{FF2B5EF4-FFF2-40B4-BE49-F238E27FC236}">
                    <a16:creationId xmlns="" xmlns:a16="http://schemas.microsoft.com/office/drawing/2014/main" id="{40E61834-7B0B-42A1-A6B6-796878E3D727}"/>
                  </a:ext>
                </a:extLst>
              </p:cNvPr>
              <p:cNvSpPr>
                <a:spLocks/>
              </p:cNvSpPr>
              <p:nvPr/>
            </p:nvSpPr>
            <p:spPr bwMode="auto">
              <a:xfrm>
                <a:off x="6254" y="1869"/>
                <a:ext cx="82" cy="115"/>
              </a:xfrm>
              <a:custGeom>
                <a:avLst/>
                <a:gdLst>
                  <a:gd name="T0" fmla="+- 0 6319 6254"/>
                  <a:gd name="T1" fmla="*/ T0 w 82"/>
                  <a:gd name="T2" fmla="+- 0 1957 1869"/>
                  <a:gd name="T3" fmla="*/ 1957 h 115"/>
                  <a:gd name="T4" fmla="+- 0 6305 6254"/>
                  <a:gd name="T5" fmla="*/ T4 w 82"/>
                  <a:gd name="T6" fmla="+- 0 1957 1869"/>
                  <a:gd name="T7" fmla="*/ 1957 h 115"/>
                  <a:gd name="T8" fmla="+- 0 6305 6254"/>
                  <a:gd name="T9" fmla="*/ T8 w 82"/>
                  <a:gd name="T10" fmla="+- 0 1981 1869"/>
                  <a:gd name="T11" fmla="*/ 1981 h 115"/>
                  <a:gd name="T12" fmla="+- 0 6308 6254"/>
                  <a:gd name="T13" fmla="*/ T12 w 82"/>
                  <a:gd name="T14" fmla="+- 0 1983 1869"/>
                  <a:gd name="T15" fmla="*/ 1983 h 115"/>
                  <a:gd name="T16" fmla="+- 0 6309 6254"/>
                  <a:gd name="T17" fmla="*/ T16 w 82"/>
                  <a:gd name="T18" fmla="+- 0 1983 1869"/>
                  <a:gd name="T19" fmla="*/ 1983 h 115"/>
                  <a:gd name="T20" fmla="+- 0 6310 6254"/>
                  <a:gd name="T21" fmla="*/ T20 w 82"/>
                  <a:gd name="T22" fmla="+- 0 1983 1869"/>
                  <a:gd name="T23" fmla="*/ 1983 h 115"/>
                  <a:gd name="T24" fmla="+- 0 6313 6254"/>
                  <a:gd name="T25" fmla="*/ T24 w 82"/>
                  <a:gd name="T26" fmla="+- 0 1983 1869"/>
                  <a:gd name="T27" fmla="*/ 1983 h 115"/>
                  <a:gd name="T28" fmla="+- 0 6314 6254"/>
                  <a:gd name="T29" fmla="*/ T28 w 82"/>
                  <a:gd name="T30" fmla="+- 0 1983 1869"/>
                  <a:gd name="T31" fmla="*/ 1983 h 115"/>
                  <a:gd name="T32" fmla="+- 0 6315 6254"/>
                  <a:gd name="T33" fmla="*/ T32 w 82"/>
                  <a:gd name="T34" fmla="+- 0 1983 1869"/>
                  <a:gd name="T35" fmla="*/ 1983 h 115"/>
                  <a:gd name="T36" fmla="+- 0 6316 6254"/>
                  <a:gd name="T37" fmla="*/ T36 w 82"/>
                  <a:gd name="T38" fmla="+- 0 1983 1869"/>
                  <a:gd name="T39" fmla="*/ 1983 h 115"/>
                  <a:gd name="T40" fmla="+- 0 6317 6254"/>
                  <a:gd name="T41" fmla="*/ T40 w 82"/>
                  <a:gd name="T42" fmla="+- 0 1983 1869"/>
                  <a:gd name="T43" fmla="*/ 1983 h 115"/>
                  <a:gd name="T44" fmla="+- 0 6318 6254"/>
                  <a:gd name="T45" fmla="*/ T44 w 82"/>
                  <a:gd name="T46" fmla="+- 0 1983 1869"/>
                  <a:gd name="T47" fmla="*/ 1983 h 115"/>
                  <a:gd name="T48" fmla="+- 0 6318 6254"/>
                  <a:gd name="T49" fmla="*/ T48 w 82"/>
                  <a:gd name="T50" fmla="+- 0 1982 1869"/>
                  <a:gd name="T51" fmla="*/ 1982 h 115"/>
                  <a:gd name="T52" fmla="+- 0 6319 6254"/>
                  <a:gd name="T53" fmla="*/ T52 w 82"/>
                  <a:gd name="T54" fmla="+- 0 1982 1869"/>
                  <a:gd name="T55" fmla="*/ 1982 h 115"/>
                  <a:gd name="T56" fmla="+- 0 6319 6254"/>
                  <a:gd name="T57" fmla="*/ T56 w 82"/>
                  <a:gd name="T58" fmla="+- 0 1982 1869"/>
                  <a:gd name="T59" fmla="*/ 1982 h 115"/>
                  <a:gd name="T60" fmla="+- 0 6319 6254"/>
                  <a:gd name="T61" fmla="*/ T60 w 82"/>
                  <a:gd name="T62" fmla="+- 0 1982 1869"/>
                  <a:gd name="T63" fmla="*/ 1982 h 115"/>
                  <a:gd name="T64" fmla="+- 0 6319 6254"/>
                  <a:gd name="T65" fmla="*/ T64 w 82"/>
                  <a:gd name="T66" fmla="+- 0 1981 1869"/>
                  <a:gd name="T67" fmla="*/ 1981 h 115"/>
                  <a:gd name="T68" fmla="+- 0 6319 6254"/>
                  <a:gd name="T69" fmla="*/ T68 w 82"/>
                  <a:gd name="T70" fmla="+- 0 1957 1869"/>
                  <a:gd name="T71" fmla="*/ 195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2" h="115">
                    <a:moveTo>
                      <a:pt x="65" y="88"/>
                    </a:moveTo>
                    <a:lnTo>
                      <a:pt x="51" y="88"/>
                    </a:lnTo>
                    <a:lnTo>
                      <a:pt x="51" y="112"/>
                    </a:lnTo>
                    <a:lnTo>
                      <a:pt x="54" y="114"/>
                    </a:lnTo>
                    <a:lnTo>
                      <a:pt x="55" y="114"/>
                    </a:lnTo>
                    <a:lnTo>
                      <a:pt x="56" y="114"/>
                    </a:lnTo>
                    <a:lnTo>
                      <a:pt x="59" y="114"/>
                    </a:lnTo>
                    <a:lnTo>
                      <a:pt x="60" y="114"/>
                    </a:lnTo>
                    <a:lnTo>
                      <a:pt x="61" y="114"/>
                    </a:lnTo>
                    <a:lnTo>
                      <a:pt x="62" y="114"/>
                    </a:lnTo>
                    <a:lnTo>
                      <a:pt x="63" y="114"/>
                    </a:lnTo>
                    <a:lnTo>
                      <a:pt x="64" y="114"/>
                    </a:lnTo>
                    <a:lnTo>
                      <a:pt x="64" y="113"/>
                    </a:lnTo>
                    <a:lnTo>
                      <a:pt x="65" y="113"/>
                    </a:lnTo>
                    <a:lnTo>
                      <a:pt x="65" y="112"/>
                    </a:lnTo>
                    <a:lnTo>
                      <a:pt x="65"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89">
                <a:extLst>
                  <a:ext uri="{FF2B5EF4-FFF2-40B4-BE49-F238E27FC236}">
                    <a16:creationId xmlns="" xmlns:a16="http://schemas.microsoft.com/office/drawing/2014/main" id="{7824FF5F-687D-447B-A867-ECB2F1AF36A1}"/>
                  </a:ext>
                </a:extLst>
              </p:cNvPr>
              <p:cNvSpPr>
                <a:spLocks/>
              </p:cNvSpPr>
              <p:nvPr/>
            </p:nvSpPr>
            <p:spPr bwMode="auto">
              <a:xfrm>
                <a:off x="6254" y="1869"/>
                <a:ext cx="82" cy="115"/>
              </a:xfrm>
              <a:custGeom>
                <a:avLst/>
                <a:gdLst>
                  <a:gd name="T0" fmla="+- 0 6310 6254"/>
                  <a:gd name="T1" fmla="*/ T0 w 82"/>
                  <a:gd name="T2" fmla="+- 0 1869 1869"/>
                  <a:gd name="T3" fmla="*/ 1869 h 115"/>
                  <a:gd name="T4" fmla="+- 0 6256 6254"/>
                  <a:gd name="T5" fmla="*/ T4 w 82"/>
                  <a:gd name="T6" fmla="+- 0 1940 1869"/>
                  <a:gd name="T7" fmla="*/ 1940 h 115"/>
                  <a:gd name="T8" fmla="+- 0 6255 6254"/>
                  <a:gd name="T9" fmla="*/ T8 w 82"/>
                  <a:gd name="T10" fmla="+- 0 1941 1869"/>
                  <a:gd name="T11" fmla="*/ 1941 h 115"/>
                  <a:gd name="T12" fmla="+- 0 6255 6254"/>
                  <a:gd name="T13" fmla="*/ T12 w 82"/>
                  <a:gd name="T14" fmla="+- 0 1942 1869"/>
                  <a:gd name="T15" fmla="*/ 1942 h 115"/>
                  <a:gd name="T16" fmla="+- 0 6255 6254"/>
                  <a:gd name="T17" fmla="*/ T16 w 82"/>
                  <a:gd name="T18" fmla="+- 0 1943 1869"/>
                  <a:gd name="T19" fmla="*/ 1943 h 115"/>
                  <a:gd name="T20" fmla="+- 0 6254 6254"/>
                  <a:gd name="T21" fmla="*/ T20 w 82"/>
                  <a:gd name="T22" fmla="+- 0 1943 1869"/>
                  <a:gd name="T23" fmla="*/ 1943 h 115"/>
                  <a:gd name="T24" fmla="+- 0 6254 6254"/>
                  <a:gd name="T25" fmla="*/ T24 w 82"/>
                  <a:gd name="T26" fmla="+- 0 1944 1869"/>
                  <a:gd name="T27" fmla="*/ 1944 h 115"/>
                  <a:gd name="T28" fmla="+- 0 6254 6254"/>
                  <a:gd name="T29" fmla="*/ T28 w 82"/>
                  <a:gd name="T30" fmla="+- 0 1945 1869"/>
                  <a:gd name="T31" fmla="*/ 1945 h 115"/>
                  <a:gd name="T32" fmla="+- 0 6254 6254"/>
                  <a:gd name="T33" fmla="*/ T32 w 82"/>
                  <a:gd name="T34" fmla="+- 0 1945 1869"/>
                  <a:gd name="T35" fmla="*/ 1945 h 115"/>
                  <a:gd name="T36" fmla="+- 0 6254 6254"/>
                  <a:gd name="T37" fmla="*/ T36 w 82"/>
                  <a:gd name="T38" fmla="+- 0 1946 1869"/>
                  <a:gd name="T39" fmla="*/ 1946 h 115"/>
                  <a:gd name="T40" fmla="+- 0 6256 6254"/>
                  <a:gd name="T41" fmla="*/ T40 w 82"/>
                  <a:gd name="T42" fmla="+- 0 1956 1869"/>
                  <a:gd name="T43" fmla="*/ 1956 h 115"/>
                  <a:gd name="T44" fmla="+- 0 6256 6254"/>
                  <a:gd name="T45" fmla="*/ T44 w 82"/>
                  <a:gd name="T46" fmla="+- 0 1957 1869"/>
                  <a:gd name="T47" fmla="*/ 1957 h 115"/>
                  <a:gd name="T48" fmla="+- 0 6257 6254"/>
                  <a:gd name="T49" fmla="*/ T48 w 82"/>
                  <a:gd name="T50" fmla="+- 0 1957 1869"/>
                  <a:gd name="T51" fmla="*/ 1957 h 115"/>
                  <a:gd name="T52" fmla="+- 0 6333 6254"/>
                  <a:gd name="T53" fmla="*/ T52 w 82"/>
                  <a:gd name="T54" fmla="+- 0 1957 1869"/>
                  <a:gd name="T55" fmla="*/ 1957 h 115"/>
                  <a:gd name="T56" fmla="+- 0 6334 6254"/>
                  <a:gd name="T57" fmla="*/ T56 w 82"/>
                  <a:gd name="T58" fmla="+- 0 1956 1869"/>
                  <a:gd name="T59" fmla="*/ 1956 h 115"/>
                  <a:gd name="T60" fmla="+- 0 6335 6254"/>
                  <a:gd name="T61" fmla="*/ T60 w 82"/>
                  <a:gd name="T62" fmla="+- 0 1954 1869"/>
                  <a:gd name="T63" fmla="*/ 1954 h 115"/>
                  <a:gd name="T64" fmla="+- 0 6335 6254"/>
                  <a:gd name="T65" fmla="*/ T64 w 82"/>
                  <a:gd name="T66" fmla="+- 0 1953 1869"/>
                  <a:gd name="T67" fmla="*/ 1953 h 115"/>
                  <a:gd name="T68" fmla="+- 0 6335 6254"/>
                  <a:gd name="T69" fmla="*/ T68 w 82"/>
                  <a:gd name="T70" fmla="+- 0 1948 1869"/>
                  <a:gd name="T71" fmla="*/ 1948 h 115"/>
                  <a:gd name="T72" fmla="+- 0 6335 6254"/>
                  <a:gd name="T73" fmla="*/ T72 w 82"/>
                  <a:gd name="T74" fmla="+- 0 1947 1869"/>
                  <a:gd name="T75" fmla="*/ 1947 h 115"/>
                  <a:gd name="T76" fmla="+- 0 6334 6254"/>
                  <a:gd name="T77" fmla="*/ T76 w 82"/>
                  <a:gd name="T78" fmla="+- 0 1946 1869"/>
                  <a:gd name="T79" fmla="*/ 1946 h 115"/>
                  <a:gd name="T80" fmla="+- 0 6334 6254"/>
                  <a:gd name="T81" fmla="*/ T80 w 82"/>
                  <a:gd name="T82" fmla="+- 0 1945 1869"/>
                  <a:gd name="T83" fmla="*/ 1945 h 115"/>
                  <a:gd name="T84" fmla="+- 0 6333 6254"/>
                  <a:gd name="T85" fmla="*/ T84 w 82"/>
                  <a:gd name="T86" fmla="+- 0 1944 1869"/>
                  <a:gd name="T87" fmla="*/ 1944 h 115"/>
                  <a:gd name="T88" fmla="+- 0 6267 6254"/>
                  <a:gd name="T89" fmla="*/ T88 w 82"/>
                  <a:gd name="T90" fmla="+- 0 1944 1869"/>
                  <a:gd name="T91" fmla="*/ 1944 h 115"/>
                  <a:gd name="T92" fmla="+- 0 6304 6254"/>
                  <a:gd name="T93" fmla="*/ T92 w 82"/>
                  <a:gd name="T94" fmla="+- 0 1882 1869"/>
                  <a:gd name="T95" fmla="*/ 1882 h 115"/>
                  <a:gd name="T96" fmla="+- 0 6319 6254"/>
                  <a:gd name="T97" fmla="*/ T96 w 82"/>
                  <a:gd name="T98" fmla="+- 0 1882 1869"/>
                  <a:gd name="T99" fmla="*/ 1882 h 115"/>
                  <a:gd name="T100" fmla="+- 0 6319 6254"/>
                  <a:gd name="T101" fmla="*/ T100 w 82"/>
                  <a:gd name="T102" fmla="+- 0 1871 1869"/>
                  <a:gd name="T103" fmla="*/ 1871 h 115"/>
                  <a:gd name="T104" fmla="+- 0 6319 6254"/>
                  <a:gd name="T105" fmla="*/ T104 w 82"/>
                  <a:gd name="T106" fmla="+- 0 1871 1869"/>
                  <a:gd name="T107" fmla="*/ 1871 h 115"/>
                  <a:gd name="T108" fmla="+- 0 6318 6254"/>
                  <a:gd name="T109" fmla="*/ T108 w 82"/>
                  <a:gd name="T110" fmla="+- 0 1870 1869"/>
                  <a:gd name="T111" fmla="*/ 1870 h 115"/>
                  <a:gd name="T112" fmla="+- 0 6318 6254"/>
                  <a:gd name="T113" fmla="*/ T112 w 82"/>
                  <a:gd name="T114" fmla="+- 0 1870 1869"/>
                  <a:gd name="T115" fmla="*/ 1870 h 115"/>
                  <a:gd name="T116" fmla="+- 0 6317 6254"/>
                  <a:gd name="T117" fmla="*/ T116 w 82"/>
                  <a:gd name="T118" fmla="+- 0 1870 1869"/>
                  <a:gd name="T119" fmla="*/ 1870 h 115"/>
                  <a:gd name="T120" fmla="+- 0 6316 6254"/>
                  <a:gd name="T121" fmla="*/ T120 w 82"/>
                  <a:gd name="T122" fmla="+- 0 1869 1869"/>
                  <a:gd name="T123" fmla="*/ 1869 h 115"/>
                  <a:gd name="T124" fmla="+- 0 6316 6254"/>
                  <a:gd name="T125" fmla="*/ T124 w 82"/>
                  <a:gd name="T126" fmla="+- 0 1869 1869"/>
                  <a:gd name="T127" fmla="*/ 1869 h 115"/>
                  <a:gd name="T128" fmla="+- 0 6314 6254"/>
                  <a:gd name="T129" fmla="*/ T128 w 82"/>
                  <a:gd name="T130" fmla="+- 0 1869 1869"/>
                  <a:gd name="T131" fmla="*/ 1869 h 115"/>
                  <a:gd name="T132" fmla="+- 0 6312 6254"/>
                  <a:gd name="T133" fmla="*/ T132 w 82"/>
                  <a:gd name="T134" fmla="+- 0 1869 1869"/>
                  <a:gd name="T135" fmla="*/ 1869 h 115"/>
                  <a:gd name="T136" fmla="+- 0 6310 6254"/>
                  <a:gd name="T137" fmla="*/ T136 w 82"/>
                  <a:gd name="T138" fmla="+- 0 1869 1869"/>
                  <a:gd name="T139" fmla="*/ 1869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2" h="115">
                    <a:moveTo>
                      <a:pt x="56" y="0"/>
                    </a:moveTo>
                    <a:lnTo>
                      <a:pt x="2" y="71"/>
                    </a:lnTo>
                    <a:lnTo>
                      <a:pt x="1" y="72"/>
                    </a:lnTo>
                    <a:lnTo>
                      <a:pt x="1" y="73"/>
                    </a:lnTo>
                    <a:lnTo>
                      <a:pt x="1" y="74"/>
                    </a:lnTo>
                    <a:lnTo>
                      <a:pt x="0" y="74"/>
                    </a:lnTo>
                    <a:lnTo>
                      <a:pt x="0" y="75"/>
                    </a:lnTo>
                    <a:lnTo>
                      <a:pt x="0" y="76"/>
                    </a:lnTo>
                    <a:lnTo>
                      <a:pt x="0" y="77"/>
                    </a:lnTo>
                    <a:lnTo>
                      <a:pt x="2" y="87"/>
                    </a:lnTo>
                    <a:lnTo>
                      <a:pt x="2" y="88"/>
                    </a:lnTo>
                    <a:lnTo>
                      <a:pt x="3" y="88"/>
                    </a:lnTo>
                    <a:lnTo>
                      <a:pt x="79" y="88"/>
                    </a:lnTo>
                    <a:lnTo>
                      <a:pt x="80" y="87"/>
                    </a:lnTo>
                    <a:lnTo>
                      <a:pt x="81" y="85"/>
                    </a:lnTo>
                    <a:lnTo>
                      <a:pt x="81" y="84"/>
                    </a:lnTo>
                    <a:lnTo>
                      <a:pt x="81" y="79"/>
                    </a:lnTo>
                    <a:lnTo>
                      <a:pt x="81" y="78"/>
                    </a:lnTo>
                    <a:lnTo>
                      <a:pt x="80" y="77"/>
                    </a:lnTo>
                    <a:lnTo>
                      <a:pt x="80" y="76"/>
                    </a:lnTo>
                    <a:lnTo>
                      <a:pt x="79" y="75"/>
                    </a:lnTo>
                    <a:lnTo>
                      <a:pt x="13" y="75"/>
                    </a:lnTo>
                    <a:lnTo>
                      <a:pt x="50" y="13"/>
                    </a:lnTo>
                    <a:lnTo>
                      <a:pt x="65" y="13"/>
                    </a:lnTo>
                    <a:lnTo>
                      <a:pt x="65" y="2"/>
                    </a:lnTo>
                    <a:lnTo>
                      <a:pt x="64" y="1"/>
                    </a:lnTo>
                    <a:lnTo>
                      <a:pt x="63" y="1"/>
                    </a:lnTo>
                    <a:lnTo>
                      <a:pt x="62" y="0"/>
                    </a:lnTo>
                    <a:lnTo>
                      <a:pt x="60" y="0"/>
                    </a:lnTo>
                    <a:lnTo>
                      <a:pt x="58" y="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88">
                <a:extLst>
                  <a:ext uri="{FF2B5EF4-FFF2-40B4-BE49-F238E27FC236}">
                    <a16:creationId xmlns="" xmlns:a16="http://schemas.microsoft.com/office/drawing/2014/main" id="{976C8D23-510A-40E8-8F7A-DBBE520C58B3}"/>
                  </a:ext>
                </a:extLst>
              </p:cNvPr>
              <p:cNvSpPr>
                <a:spLocks/>
              </p:cNvSpPr>
              <p:nvPr/>
            </p:nvSpPr>
            <p:spPr bwMode="auto">
              <a:xfrm>
                <a:off x="6254" y="1869"/>
                <a:ext cx="82" cy="115"/>
              </a:xfrm>
              <a:custGeom>
                <a:avLst/>
                <a:gdLst>
                  <a:gd name="T0" fmla="+- 0 6319 6254"/>
                  <a:gd name="T1" fmla="*/ T0 w 82"/>
                  <a:gd name="T2" fmla="+- 0 1882 1869"/>
                  <a:gd name="T3" fmla="*/ 1882 h 115"/>
                  <a:gd name="T4" fmla="+- 0 6305 6254"/>
                  <a:gd name="T5" fmla="*/ T4 w 82"/>
                  <a:gd name="T6" fmla="+- 0 1882 1869"/>
                  <a:gd name="T7" fmla="*/ 1882 h 115"/>
                  <a:gd name="T8" fmla="+- 0 6305 6254"/>
                  <a:gd name="T9" fmla="*/ T8 w 82"/>
                  <a:gd name="T10" fmla="+- 0 1944 1869"/>
                  <a:gd name="T11" fmla="*/ 1944 h 115"/>
                  <a:gd name="T12" fmla="+- 0 6319 6254"/>
                  <a:gd name="T13" fmla="*/ T12 w 82"/>
                  <a:gd name="T14" fmla="+- 0 1944 1869"/>
                  <a:gd name="T15" fmla="*/ 1944 h 115"/>
                  <a:gd name="T16" fmla="+- 0 6319 6254"/>
                  <a:gd name="T17" fmla="*/ T16 w 82"/>
                  <a:gd name="T18" fmla="+- 0 1882 1869"/>
                  <a:gd name="T19" fmla="*/ 1882 h 115"/>
                </a:gdLst>
                <a:ahLst/>
                <a:cxnLst>
                  <a:cxn ang="0">
                    <a:pos x="T1" y="T3"/>
                  </a:cxn>
                  <a:cxn ang="0">
                    <a:pos x="T5" y="T7"/>
                  </a:cxn>
                  <a:cxn ang="0">
                    <a:pos x="T9" y="T11"/>
                  </a:cxn>
                  <a:cxn ang="0">
                    <a:pos x="T13" y="T15"/>
                  </a:cxn>
                  <a:cxn ang="0">
                    <a:pos x="T17" y="T19"/>
                  </a:cxn>
                </a:cxnLst>
                <a:rect l="0" t="0" r="r" b="b"/>
                <a:pathLst>
                  <a:path w="82" h="115">
                    <a:moveTo>
                      <a:pt x="65" y="13"/>
                    </a:moveTo>
                    <a:lnTo>
                      <a:pt x="51" y="13"/>
                    </a:lnTo>
                    <a:lnTo>
                      <a:pt x="51" y="75"/>
                    </a:lnTo>
                    <a:lnTo>
                      <a:pt x="65" y="7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1" name="Group 85">
              <a:extLst>
                <a:ext uri="{FF2B5EF4-FFF2-40B4-BE49-F238E27FC236}">
                  <a16:creationId xmlns="" xmlns:a16="http://schemas.microsoft.com/office/drawing/2014/main" id="{BC9885C7-5DF9-4C1D-A291-F403C529375D}"/>
                </a:ext>
              </a:extLst>
            </p:cNvPr>
            <p:cNvGrpSpPr>
              <a:grpSpLocks/>
            </p:cNvGrpSpPr>
            <p:nvPr/>
          </p:nvGrpSpPr>
          <p:grpSpPr bwMode="auto">
            <a:xfrm>
              <a:off x="6354" y="1963"/>
              <a:ext cx="19" cy="21"/>
              <a:chOff x="6354" y="1963"/>
              <a:chExt cx="19" cy="21"/>
            </a:xfrm>
          </p:grpSpPr>
          <p:sp>
            <p:nvSpPr>
              <p:cNvPr id="115" name="Freeform 86">
                <a:extLst>
                  <a:ext uri="{FF2B5EF4-FFF2-40B4-BE49-F238E27FC236}">
                    <a16:creationId xmlns="" xmlns:a16="http://schemas.microsoft.com/office/drawing/2014/main" id="{87F61DAB-6806-45D8-A569-9D9DF39ED01D}"/>
                  </a:ext>
                </a:extLst>
              </p:cNvPr>
              <p:cNvSpPr>
                <a:spLocks/>
              </p:cNvSpPr>
              <p:nvPr/>
            </p:nvSpPr>
            <p:spPr bwMode="auto">
              <a:xfrm>
                <a:off x="6354" y="1963"/>
                <a:ext cx="19" cy="21"/>
              </a:xfrm>
              <a:custGeom>
                <a:avLst/>
                <a:gdLst>
                  <a:gd name="T0" fmla="+- 0 6367 6354"/>
                  <a:gd name="T1" fmla="*/ T0 w 19"/>
                  <a:gd name="T2" fmla="+- 0 1963 1963"/>
                  <a:gd name="T3" fmla="*/ 1963 h 21"/>
                  <a:gd name="T4" fmla="+- 0 6360 6354"/>
                  <a:gd name="T5" fmla="*/ T4 w 19"/>
                  <a:gd name="T6" fmla="+- 0 1963 1963"/>
                  <a:gd name="T7" fmla="*/ 1963 h 21"/>
                  <a:gd name="T8" fmla="+- 0 6357 6354"/>
                  <a:gd name="T9" fmla="*/ T8 w 19"/>
                  <a:gd name="T10" fmla="+- 0 1964 1963"/>
                  <a:gd name="T11" fmla="*/ 1964 h 21"/>
                  <a:gd name="T12" fmla="+- 0 6355 6354"/>
                  <a:gd name="T13" fmla="*/ T12 w 19"/>
                  <a:gd name="T14" fmla="+- 0 1967 1963"/>
                  <a:gd name="T15" fmla="*/ 1967 h 21"/>
                  <a:gd name="T16" fmla="+- 0 6354 6354"/>
                  <a:gd name="T17" fmla="*/ T16 w 19"/>
                  <a:gd name="T18" fmla="+- 0 1969 1963"/>
                  <a:gd name="T19" fmla="*/ 1969 h 21"/>
                  <a:gd name="T20" fmla="+- 0 6354 6354"/>
                  <a:gd name="T21" fmla="*/ T20 w 19"/>
                  <a:gd name="T22" fmla="+- 0 1978 1963"/>
                  <a:gd name="T23" fmla="*/ 1978 h 21"/>
                  <a:gd name="T24" fmla="+- 0 6354 6354"/>
                  <a:gd name="T25" fmla="*/ T24 w 19"/>
                  <a:gd name="T26" fmla="+- 0 1980 1963"/>
                  <a:gd name="T27" fmla="*/ 1980 h 21"/>
                  <a:gd name="T28" fmla="+- 0 6357 6354"/>
                  <a:gd name="T29" fmla="*/ T28 w 19"/>
                  <a:gd name="T30" fmla="+- 0 1983 1963"/>
                  <a:gd name="T31" fmla="*/ 1983 h 21"/>
                  <a:gd name="T32" fmla="+- 0 6360 6354"/>
                  <a:gd name="T33" fmla="*/ T32 w 19"/>
                  <a:gd name="T34" fmla="+- 0 1984 1963"/>
                  <a:gd name="T35" fmla="*/ 1984 h 21"/>
                  <a:gd name="T36" fmla="+- 0 6367 6354"/>
                  <a:gd name="T37" fmla="*/ T36 w 19"/>
                  <a:gd name="T38" fmla="+- 0 1984 1963"/>
                  <a:gd name="T39" fmla="*/ 1984 h 21"/>
                  <a:gd name="T40" fmla="+- 0 6369 6354"/>
                  <a:gd name="T41" fmla="*/ T40 w 19"/>
                  <a:gd name="T42" fmla="+- 0 1983 1963"/>
                  <a:gd name="T43" fmla="*/ 1983 h 21"/>
                  <a:gd name="T44" fmla="+- 0 6372 6354"/>
                  <a:gd name="T45" fmla="*/ T44 w 19"/>
                  <a:gd name="T46" fmla="+- 0 1980 1963"/>
                  <a:gd name="T47" fmla="*/ 1980 h 21"/>
                  <a:gd name="T48" fmla="+- 0 6373 6354"/>
                  <a:gd name="T49" fmla="*/ T48 w 19"/>
                  <a:gd name="T50" fmla="+- 0 1978 1963"/>
                  <a:gd name="T51" fmla="*/ 1978 h 21"/>
                  <a:gd name="T52" fmla="+- 0 6373 6354"/>
                  <a:gd name="T53" fmla="*/ T52 w 19"/>
                  <a:gd name="T54" fmla="+- 0 1969 1963"/>
                  <a:gd name="T55" fmla="*/ 1969 h 21"/>
                  <a:gd name="T56" fmla="+- 0 6372 6354"/>
                  <a:gd name="T57" fmla="*/ T56 w 19"/>
                  <a:gd name="T58" fmla="+- 0 1967 1963"/>
                  <a:gd name="T59" fmla="*/ 1967 h 21"/>
                  <a:gd name="T60" fmla="+- 0 6371 6354"/>
                  <a:gd name="T61" fmla="*/ T60 w 19"/>
                  <a:gd name="T62" fmla="+- 0 1965 1963"/>
                  <a:gd name="T63" fmla="*/ 1965 h 21"/>
                  <a:gd name="T64" fmla="+- 0 6369 6354"/>
                  <a:gd name="T65" fmla="*/ T64 w 19"/>
                  <a:gd name="T66" fmla="+- 0 1964 1963"/>
                  <a:gd name="T67" fmla="*/ 1964 h 21"/>
                  <a:gd name="T68" fmla="+- 0 6367 6354"/>
                  <a:gd name="T69" fmla="*/ T68 w 19"/>
                  <a:gd name="T70" fmla="+- 0 1963 1963"/>
                  <a:gd name="T71" fmla="*/ 1963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9" h="21">
                    <a:moveTo>
                      <a:pt x="13" y="0"/>
                    </a:moveTo>
                    <a:lnTo>
                      <a:pt x="6" y="0"/>
                    </a:lnTo>
                    <a:lnTo>
                      <a:pt x="3" y="1"/>
                    </a:lnTo>
                    <a:lnTo>
                      <a:pt x="1" y="4"/>
                    </a:lnTo>
                    <a:lnTo>
                      <a:pt x="0" y="6"/>
                    </a:lnTo>
                    <a:lnTo>
                      <a:pt x="0" y="15"/>
                    </a:lnTo>
                    <a:lnTo>
                      <a:pt x="0" y="17"/>
                    </a:lnTo>
                    <a:lnTo>
                      <a:pt x="3" y="20"/>
                    </a:lnTo>
                    <a:lnTo>
                      <a:pt x="6" y="21"/>
                    </a:lnTo>
                    <a:lnTo>
                      <a:pt x="13" y="21"/>
                    </a:lnTo>
                    <a:lnTo>
                      <a:pt x="15" y="20"/>
                    </a:lnTo>
                    <a:lnTo>
                      <a:pt x="18" y="17"/>
                    </a:lnTo>
                    <a:lnTo>
                      <a:pt x="19" y="15"/>
                    </a:lnTo>
                    <a:lnTo>
                      <a:pt x="19" y="6"/>
                    </a:lnTo>
                    <a:lnTo>
                      <a:pt x="18" y="4"/>
                    </a:lnTo>
                    <a:lnTo>
                      <a:pt x="17" y="2"/>
                    </a:lnTo>
                    <a:lnTo>
                      <a:pt x="15" y="1"/>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2" name="Group 80">
              <a:extLst>
                <a:ext uri="{FF2B5EF4-FFF2-40B4-BE49-F238E27FC236}">
                  <a16:creationId xmlns="" xmlns:a16="http://schemas.microsoft.com/office/drawing/2014/main" id="{7108EAAC-77BC-4212-AFA4-8C0BFFBD47B9}"/>
                </a:ext>
              </a:extLst>
            </p:cNvPr>
            <p:cNvGrpSpPr>
              <a:grpSpLocks/>
            </p:cNvGrpSpPr>
            <p:nvPr/>
          </p:nvGrpSpPr>
          <p:grpSpPr bwMode="auto">
            <a:xfrm>
              <a:off x="6390" y="1869"/>
              <a:ext cx="82" cy="115"/>
              <a:chOff x="6390" y="1869"/>
              <a:chExt cx="82" cy="115"/>
            </a:xfrm>
          </p:grpSpPr>
          <p:sp>
            <p:nvSpPr>
              <p:cNvPr id="111" name="Freeform 84">
                <a:extLst>
                  <a:ext uri="{FF2B5EF4-FFF2-40B4-BE49-F238E27FC236}">
                    <a16:creationId xmlns="" xmlns:a16="http://schemas.microsoft.com/office/drawing/2014/main" id="{7DF4E1C8-F3C2-4BE8-B885-DD51E59B79E9}"/>
                  </a:ext>
                </a:extLst>
              </p:cNvPr>
              <p:cNvSpPr>
                <a:spLocks/>
              </p:cNvSpPr>
              <p:nvPr/>
            </p:nvSpPr>
            <p:spPr bwMode="auto">
              <a:xfrm>
                <a:off x="6390" y="1869"/>
                <a:ext cx="82" cy="115"/>
              </a:xfrm>
              <a:custGeom>
                <a:avLst/>
                <a:gdLst>
                  <a:gd name="T0" fmla="+- 0 6456 6390"/>
                  <a:gd name="T1" fmla="*/ T0 w 82"/>
                  <a:gd name="T2" fmla="+- 0 1957 1869"/>
                  <a:gd name="T3" fmla="*/ 1957 h 115"/>
                  <a:gd name="T4" fmla="+- 0 6441 6390"/>
                  <a:gd name="T5" fmla="*/ T4 w 82"/>
                  <a:gd name="T6" fmla="+- 0 1957 1869"/>
                  <a:gd name="T7" fmla="*/ 1957 h 115"/>
                  <a:gd name="T8" fmla="+- 0 6441 6390"/>
                  <a:gd name="T9" fmla="*/ T8 w 82"/>
                  <a:gd name="T10" fmla="+- 0 1981 1869"/>
                  <a:gd name="T11" fmla="*/ 1981 h 115"/>
                  <a:gd name="T12" fmla="+- 0 6445 6390"/>
                  <a:gd name="T13" fmla="*/ T12 w 82"/>
                  <a:gd name="T14" fmla="+- 0 1983 1869"/>
                  <a:gd name="T15" fmla="*/ 1983 h 115"/>
                  <a:gd name="T16" fmla="+- 0 6446 6390"/>
                  <a:gd name="T17" fmla="*/ T16 w 82"/>
                  <a:gd name="T18" fmla="+- 0 1983 1869"/>
                  <a:gd name="T19" fmla="*/ 1983 h 115"/>
                  <a:gd name="T20" fmla="+- 0 6447 6390"/>
                  <a:gd name="T21" fmla="*/ T20 w 82"/>
                  <a:gd name="T22" fmla="+- 0 1983 1869"/>
                  <a:gd name="T23" fmla="*/ 1983 h 115"/>
                  <a:gd name="T24" fmla="+- 0 6450 6390"/>
                  <a:gd name="T25" fmla="*/ T24 w 82"/>
                  <a:gd name="T26" fmla="+- 0 1983 1869"/>
                  <a:gd name="T27" fmla="*/ 1983 h 115"/>
                  <a:gd name="T28" fmla="+- 0 6451 6390"/>
                  <a:gd name="T29" fmla="*/ T28 w 82"/>
                  <a:gd name="T30" fmla="+- 0 1983 1869"/>
                  <a:gd name="T31" fmla="*/ 1983 h 115"/>
                  <a:gd name="T32" fmla="+- 0 6452 6390"/>
                  <a:gd name="T33" fmla="*/ T32 w 82"/>
                  <a:gd name="T34" fmla="+- 0 1983 1869"/>
                  <a:gd name="T35" fmla="*/ 1983 h 115"/>
                  <a:gd name="T36" fmla="+- 0 6453 6390"/>
                  <a:gd name="T37" fmla="*/ T36 w 82"/>
                  <a:gd name="T38" fmla="+- 0 1983 1869"/>
                  <a:gd name="T39" fmla="*/ 1983 h 115"/>
                  <a:gd name="T40" fmla="+- 0 6456 6390"/>
                  <a:gd name="T41" fmla="*/ T40 w 82"/>
                  <a:gd name="T42" fmla="+- 0 1981 1869"/>
                  <a:gd name="T43" fmla="*/ 1981 h 115"/>
                  <a:gd name="T44" fmla="+- 0 6456 6390"/>
                  <a:gd name="T45" fmla="*/ T44 w 82"/>
                  <a:gd name="T46" fmla="+- 0 1957 1869"/>
                  <a:gd name="T47" fmla="*/ 195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15">
                    <a:moveTo>
                      <a:pt x="66" y="88"/>
                    </a:moveTo>
                    <a:lnTo>
                      <a:pt x="51" y="88"/>
                    </a:lnTo>
                    <a:lnTo>
                      <a:pt x="51" y="112"/>
                    </a:lnTo>
                    <a:lnTo>
                      <a:pt x="55" y="114"/>
                    </a:lnTo>
                    <a:lnTo>
                      <a:pt x="56" y="114"/>
                    </a:lnTo>
                    <a:lnTo>
                      <a:pt x="57" y="114"/>
                    </a:lnTo>
                    <a:lnTo>
                      <a:pt x="60" y="114"/>
                    </a:lnTo>
                    <a:lnTo>
                      <a:pt x="61" y="114"/>
                    </a:lnTo>
                    <a:lnTo>
                      <a:pt x="62" y="114"/>
                    </a:lnTo>
                    <a:lnTo>
                      <a:pt x="63" y="114"/>
                    </a:lnTo>
                    <a:lnTo>
                      <a:pt x="66" y="112"/>
                    </a:lnTo>
                    <a:lnTo>
                      <a:pt x="66"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83">
                <a:extLst>
                  <a:ext uri="{FF2B5EF4-FFF2-40B4-BE49-F238E27FC236}">
                    <a16:creationId xmlns="" xmlns:a16="http://schemas.microsoft.com/office/drawing/2014/main" id="{BB64348B-A792-43E4-9379-4194CB4A26DB}"/>
                  </a:ext>
                </a:extLst>
              </p:cNvPr>
              <p:cNvSpPr>
                <a:spLocks/>
              </p:cNvSpPr>
              <p:nvPr/>
            </p:nvSpPr>
            <p:spPr bwMode="auto">
              <a:xfrm>
                <a:off x="6390" y="1869"/>
                <a:ext cx="82" cy="115"/>
              </a:xfrm>
              <a:custGeom>
                <a:avLst/>
                <a:gdLst>
                  <a:gd name="T0" fmla="+- 0 6446 6390"/>
                  <a:gd name="T1" fmla="*/ T0 w 82"/>
                  <a:gd name="T2" fmla="+- 0 1869 1869"/>
                  <a:gd name="T3" fmla="*/ 1869 h 115"/>
                  <a:gd name="T4" fmla="+- 0 6392 6390"/>
                  <a:gd name="T5" fmla="*/ T4 w 82"/>
                  <a:gd name="T6" fmla="+- 0 1940 1869"/>
                  <a:gd name="T7" fmla="*/ 1940 h 115"/>
                  <a:gd name="T8" fmla="+- 0 6392 6390"/>
                  <a:gd name="T9" fmla="*/ T8 w 82"/>
                  <a:gd name="T10" fmla="+- 0 1941 1869"/>
                  <a:gd name="T11" fmla="*/ 1941 h 115"/>
                  <a:gd name="T12" fmla="+- 0 6392 6390"/>
                  <a:gd name="T13" fmla="*/ T12 w 82"/>
                  <a:gd name="T14" fmla="+- 0 1942 1869"/>
                  <a:gd name="T15" fmla="*/ 1942 h 115"/>
                  <a:gd name="T16" fmla="+- 0 6391 6390"/>
                  <a:gd name="T17" fmla="*/ T16 w 82"/>
                  <a:gd name="T18" fmla="+- 0 1943 1869"/>
                  <a:gd name="T19" fmla="*/ 1943 h 115"/>
                  <a:gd name="T20" fmla="+- 0 6391 6390"/>
                  <a:gd name="T21" fmla="*/ T20 w 82"/>
                  <a:gd name="T22" fmla="+- 0 1943 1869"/>
                  <a:gd name="T23" fmla="*/ 1943 h 115"/>
                  <a:gd name="T24" fmla="+- 0 6391 6390"/>
                  <a:gd name="T25" fmla="*/ T24 w 82"/>
                  <a:gd name="T26" fmla="+- 0 1944 1869"/>
                  <a:gd name="T27" fmla="*/ 1944 h 115"/>
                  <a:gd name="T28" fmla="+- 0 6391 6390"/>
                  <a:gd name="T29" fmla="*/ T28 w 82"/>
                  <a:gd name="T30" fmla="+- 0 1945 1869"/>
                  <a:gd name="T31" fmla="*/ 1945 h 115"/>
                  <a:gd name="T32" fmla="+- 0 6390 6390"/>
                  <a:gd name="T33" fmla="*/ T32 w 82"/>
                  <a:gd name="T34" fmla="+- 0 1945 1869"/>
                  <a:gd name="T35" fmla="*/ 1945 h 115"/>
                  <a:gd name="T36" fmla="+- 0 6390 6390"/>
                  <a:gd name="T37" fmla="*/ T36 w 82"/>
                  <a:gd name="T38" fmla="+- 0 1947 1869"/>
                  <a:gd name="T39" fmla="*/ 1947 h 115"/>
                  <a:gd name="T40" fmla="+- 0 6392 6390"/>
                  <a:gd name="T41" fmla="*/ T40 w 82"/>
                  <a:gd name="T42" fmla="+- 0 1956 1869"/>
                  <a:gd name="T43" fmla="*/ 1956 h 115"/>
                  <a:gd name="T44" fmla="+- 0 6393 6390"/>
                  <a:gd name="T45" fmla="*/ T44 w 82"/>
                  <a:gd name="T46" fmla="+- 0 1957 1869"/>
                  <a:gd name="T47" fmla="*/ 1957 h 115"/>
                  <a:gd name="T48" fmla="+- 0 6393 6390"/>
                  <a:gd name="T49" fmla="*/ T48 w 82"/>
                  <a:gd name="T50" fmla="+- 0 1957 1869"/>
                  <a:gd name="T51" fmla="*/ 1957 h 115"/>
                  <a:gd name="T52" fmla="+- 0 6470 6390"/>
                  <a:gd name="T53" fmla="*/ T52 w 82"/>
                  <a:gd name="T54" fmla="+- 0 1957 1869"/>
                  <a:gd name="T55" fmla="*/ 1957 h 115"/>
                  <a:gd name="T56" fmla="+- 0 6470 6390"/>
                  <a:gd name="T57" fmla="*/ T56 w 82"/>
                  <a:gd name="T58" fmla="+- 0 1956 1869"/>
                  <a:gd name="T59" fmla="*/ 1956 h 115"/>
                  <a:gd name="T60" fmla="+- 0 6472 6390"/>
                  <a:gd name="T61" fmla="*/ T60 w 82"/>
                  <a:gd name="T62" fmla="+- 0 1954 1869"/>
                  <a:gd name="T63" fmla="*/ 1954 h 115"/>
                  <a:gd name="T64" fmla="+- 0 6472 6390"/>
                  <a:gd name="T65" fmla="*/ T64 w 82"/>
                  <a:gd name="T66" fmla="+- 0 1953 1869"/>
                  <a:gd name="T67" fmla="*/ 1953 h 115"/>
                  <a:gd name="T68" fmla="+- 0 6472 6390"/>
                  <a:gd name="T69" fmla="*/ T68 w 82"/>
                  <a:gd name="T70" fmla="+- 0 1948 1869"/>
                  <a:gd name="T71" fmla="*/ 1948 h 115"/>
                  <a:gd name="T72" fmla="+- 0 6472 6390"/>
                  <a:gd name="T73" fmla="*/ T72 w 82"/>
                  <a:gd name="T74" fmla="+- 0 1947 1869"/>
                  <a:gd name="T75" fmla="*/ 1947 h 115"/>
                  <a:gd name="T76" fmla="+- 0 6471 6390"/>
                  <a:gd name="T77" fmla="*/ T76 w 82"/>
                  <a:gd name="T78" fmla="+- 0 1946 1869"/>
                  <a:gd name="T79" fmla="*/ 1946 h 115"/>
                  <a:gd name="T80" fmla="+- 0 6470 6390"/>
                  <a:gd name="T81" fmla="*/ T80 w 82"/>
                  <a:gd name="T82" fmla="+- 0 1945 1869"/>
                  <a:gd name="T83" fmla="*/ 1945 h 115"/>
                  <a:gd name="T84" fmla="+- 0 6470 6390"/>
                  <a:gd name="T85" fmla="*/ T84 w 82"/>
                  <a:gd name="T86" fmla="+- 0 1944 1869"/>
                  <a:gd name="T87" fmla="*/ 1944 h 115"/>
                  <a:gd name="T88" fmla="+- 0 6404 6390"/>
                  <a:gd name="T89" fmla="*/ T88 w 82"/>
                  <a:gd name="T90" fmla="+- 0 1944 1869"/>
                  <a:gd name="T91" fmla="*/ 1944 h 115"/>
                  <a:gd name="T92" fmla="+- 0 6441 6390"/>
                  <a:gd name="T93" fmla="*/ T92 w 82"/>
                  <a:gd name="T94" fmla="+- 0 1882 1869"/>
                  <a:gd name="T95" fmla="*/ 1882 h 115"/>
                  <a:gd name="T96" fmla="+- 0 6456 6390"/>
                  <a:gd name="T97" fmla="*/ T96 w 82"/>
                  <a:gd name="T98" fmla="+- 0 1882 1869"/>
                  <a:gd name="T99" fmla="*/ 1882 h 115"/>
                  <a:gd name="T100" fmla="+- 0 6456 6390"/>
                  <a:gd name="T101" fmla="*/ T100 w 82"/>
                  <a:gd name="T102" fmla="+- 0 1871 1869"/>
                  <a:gd name="T103" fmla="*/ 1871 h 115"/>
                  <a:gd name="T104" fmla="+- 0 6448 6390"/>
                  <a:gd name="T105" fmla="*/ T104 w 82"/>
                  <a:gd name="T106" fmla="+- 0 1869 1869"/>
                  <a:gd name="T107" fmla="*/ 1869 h 115"/>
                  <a:gd name="T108" fmla="+- 0 6446 6390"/>
                  <a:gd name="T109" fmla="*/ T108 w 82"/>
                  <a:gd name="T110" fmla="+- 0 1869 1869"/>
                  <a:gd name="T111" fmla="*/ 1869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82" h="115">
                    <a:moveTo>
                      <a:pt x="56" y="0"/>
                    </a:moveTo>
                    <a:lnTo>
                      <a:pt x="2" y="71"/>
                    </a:lnTo>
                    <a:lnTo>
                      <a:pt x="2" y="72"/>
                    </a:lnTo>
                    <a:lnTo>
                      <a:pt x="2" y="73"/>
                    </a:lnTo>
                    <a:lnTo>
                      <a:pt x="1" y="74"/>
                    </a:lnTo>
                    <a:lnTo>
                      <a:pt x="1" y="75"/>
                    </a:lnTo>
                    <a:lnTo>
                      <a:pt x="1" y="76"/>
                    </a:lnTo>
                    <a:lnTo>
                      <a:pt x="0" y="76"/>
                    </a:lnTo>
                    <a:lnTo>
                      <a:pt x="0" y="78"/>
                    </a:lnTo>
                    <a:lnTo>
                      <a:pt x="2" y="87"/>
                    </a:lnTo>
                    <a:lnTo>
                      <a:pt x="3" y="88"/>
                    </a:lnTo>
                    <a:lnTo>
                      <a:pt x="80" y="88"/>
                    </a:lnTo>
                    <a:lnTo>
                      <a:pt x="80" y="87"/>
                    </a:lnTo>
                    <a:lnTo>
                      <a:pt x="82" y="85"/>
                    </a:lnTo>
                    <a:lnTo>
                      <a:pt x="82" y="84"/>
                    </a:lnTo>
                    <a:lnTo>
                      <a:pt x="82" y="79"/>
                    </a:lnTo>
                    <a:lnTo>
                      <a:pt x="82" y="78"/>
                    </a:lnTo>
                    <a:lnTo>
                      <a:pt x="81" y="77"/>
                    </a:lnTo>
                    <a:lnTo>
                      <a:pt x="80" y="76"/>
                    </a:lnTo>
                    <a:lnTo>
                      <a:pt x="80" y="75"/>
                    </a:lnTo>
                    <a:lnTo>
                      <a:pt x="14" y="75"/>
                    </a:lnTo>
                    <a:lnTo>
                      <a:pt x="51" y="13"/>
                    </a:lnTo>
                    <a:lnTo>
                      <a:pt x="66" y="13"/>
                    </a:lnTo>
                    <a:lnTo>
                      <a:pt x="66" y="2"/>
                    </a:lnTo>
                    <a:lnTo>
                      <a:pt x="58" y="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82">
                <a:extLst>
                  <a:ext uri="{FF2B5EF4-FFF2-40B4-BE49-F238E27FC236}">
                    <a16:creationId xmlns="" xmlns:a16="http://schemas.microsoft.com/office/drawing/2014/main" id="{33926D99-D5F1-4B69-AF11-25A51E7F50DD}"/>
                  </a:ext>
                </a:extLst>
              </p:cNvPr>
              <p:cNvSpPr>
                <a:spLocks/>
              </p:cNvSpPr>
              <p:nvPr/>
            </p:nvSpPr>
            <p:spPr bwMode="auto">
              <a:xfrm>
                <a:off x="6390" y="1869"/>
                <a:ext cx="82" cy="115"/>
              </a:xfrm>
              <a:custGeom>
                <a:avLst/>
                <a:gdLst>
                  <a:gd name="T0" fmla="+- 0 6456 6390"/>
                  <a:gd name="T1" fmla="*/ T0 w 82"/>
                  <a:gd name="T2" fmla="+- 0 1882 1869"/>
                  <a:gd name="T3" fmla="*/ 1882 h 115"/>
                  <a:gd name="T4" fmla="+- 0 6441 6390"/>
                  <a:gd name="T5" fmla="*/ T4 w 82"/>
                  <a:gd name="T6" fmla="+- 0 1882 1869"/>
                  <a:gd name="T7" fmla="*/ 1882 h 115"/>
                  <a:gd name="T8" fmla="+- 0 6441 6390"/>
                  <a:gd name="T9" fmla="*/ T8 w 82"/>
                  <a:gd name="T10" fmla="+- 0 1944 1869"/>
                  <a:gd name="T11" fmla="*/ 1944 h 115"/>
                  <a:gd name="T12" fmla="+- 0 6456 6390"/>
                  <a:gd name="T13" fmla="*/ T12 w 82"/>
                  <a:gd name="T14" fmla="+- 0 1944 1869"/>
                  <a:gd name="T15" fmla="*/ 1944 h 115"/>
                  <a:gd name="T16" fmla="+- 0 6456 6390"/>
                  <a:gd name="T17" fmla="*/ T16 w 82"/>
                  <a:gd name="T18" fmla="+- 0 1882 1869"/>
                  <a:gd name="T19" fmla="*/ 1882 h 115"/>
                </a:gdLst>
                <a:ahLst/>
                <a:cxnLst>
                  <a:cxn ang="0">
                    <a:pos x="T1" y="T3"/>
                  </a:cxn>
                  <a:cxn ang="0">
                    <a:pos x="T5" y="T7"/>
                  </a:cxn>
                  <a:cxn ang="0">
                    <a:pos x="T9" y="T11"/>
                  </a:cxn>
                  <a:cxn ang="0">
                    <a:pos x="T13" y="T15"/>
                  </a:cxn>
                  <a:cxn ang="0">
                    <a:pos x="T17" y="T19"/>
                  </a:cxn>
                </a:cxnLst>
                <a:rect l="0" t="0" r="r" b="b"/>
                <a:pathLst>
                  <a:path w="82" h="115">
                    <a:moveTo>
                      <a:pt x="66" y="13"/>
                    </a:moveTo>
                    <a:lnTo>
                      <a:pt x="51" y="13"/>
                    </a:lnTo>
                    <a:lnTo>
                      <a:pt x="51" y="75"/>
                    </a:lnTo>
                    <a:lnTo>
                      <a:pt x="66" y="7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14" name="Picture 81">
                <a:extLst>
                  <a:ext uri="{FF2B5EF4-FFF2-40B4-BE49-F238E27FC236}">
                    <a16:creationId xmlns="" xmlns:a16="http://schemas.microsoft.com/office/drawing/2014/main" id="{8C26261B-BE5B-4D73-B3EE-45BC6CB7AF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 y="553"/>
                <a:ext cx="301" cy="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76">
              <a:extLst>
                <a:ext uri="{FF2B5EF4-FFF2-40B4-BE49-F238E27FC236}">
                  <a16:creationId xmlns="" xmlns:a16="http://schemas.microsoft.com/office/drawing/2014/main" id="{F4ED1EF7-BBA8-40EF-BB98-33A3558FEB4D}"/>
                </a:ext>
              </a:extLst>
            </p:cNvPr>
            <p:cNvGrpSpPr>
              <a:grpSpLocks/>
            </p:cNvGrpSpPr>
            <p:nvPr/>
          </p:nvGrpSpPr>
          <p:grpSpPr bwMode="auto">
            <a:xfrm>
              <a:off x="562" y="246"/>
              <a:ext cx="67" cy="115"/>
              <a:chOff x="562" y="246"/>
              <a:chExt cx="67" cy="115"/>
            </a:xfrm>
          </p:grpSpPr>
          <p:sp>
            <p:nvSpPr>
              <p:cNvPr id="108" name="Freeform 79">
                <a:extLst>
                  <a:ext uri="{FF2B5EF4-FFF2-40B4-BE49-F238E27FC236}">
                    <a16:creationId xmlns="" xmlns:a16="http://schemas.microsoft.com/office/drawing/2014/main" id="{7DCB3FE9-2D4F-4E57-8A28-73B6E432AF55}"/>
                  </a:ext>
                </a:extLst>
              </p:cNvPr>
              <p:cNvSpPr>
                <a:spLocks/>
              </p:cNvSpPr>
              <p:nvPr/>
            </p:nvSpPr>
            <p:spPr bwMode="auto">
              <a:xfrm>
                <a:off x="562" y="246"/>
                <a:ext cx="67" cy="115"/>
              </a:xfrm>
              <a:custGeom>
                <a:avLst/>
                <a:gdLst>
                  <a:gd name="T0" fmla="+- 0 626 562"/>
                  <a:gd name="T1" fmla="*/ T0 w 67"/>
                  <a:gd name="T2" fmla="+- 0 349 246"/>
                  <a:gd name="T3" fmla="*/ 349 h 115"/>
                  <a:gd name="T4" fmla="+- 0 566 562"/>
                  <a:gd name="T5" fmla="*/ T4 w 67"/>
                  <a:gd name="T6" fmla="+- 0 349 246"/>
                  <a:gd name="T7" fmla="*/ 349 h 115"/>
                  <a:gd name="T8" fmla="+- 0 565 562"/>
                  <a:gd name="T9" fmla="*/ T8 w 67"/>
                  <a:gd name="T10" fmla="+- 0 349 246"/>
                  <a:gd name="T11" fmla="*/ 349 h 115"/>
                  <a:gd name="T12" fmla="+- 0 565 562"/>
                  <a:gd name="T13" fmla="*/ T12 w 67"/>
                  <a:gd name="T14" fmla="+- 0 349 246"/>
                  <a:gd name="T15" fmla="*/ 349 h 115"/>
                  <a:gd name="T16" fmla="+- 0 564 562"/>
                  <a:gd name="T17" fmla="*/ T16 w 67"/>
                  <a:gd name="T18" fmla="+- 0 349 246"/>
                  <a:gd name="T19" fmla="*/ 349 h 115"/>
                  <a:gd name="T20" fmla="+- 0 563 562"/>
                  <a:gd name="T21" fmla="*/ T20 w 67"/>
                  <a:gd name="T22" fmla="+- 0 352 246"/>
                  <a:gd name="T23" fmla="*/ 352 h 115"/>
                  <a:gd name="T24" fmla="+- 0 563 562"/>
                  <a:gd name="T25" fmla="*/ T24 w 67"/>
                  <a:gd name="T26" fmla="+- 0 353 246"/>
                  <a:gd name="T27" fmla="*/ 353 h 115"/>
                  <a:gd name="T28" fmla="+- 0 563 562"/>
                  <a:gd name="T29" fmla="*/ T28 w 67"/>
                  <a:gd name="T30" fmla="+- 0 354 246"/>
                  <a:gd name="T31" fmla="*/ 354 h 115"/>
                  <a:gd name="T32" fmla="+- 0 563 562"/>
                  <a:gd name="T33" fmla="*/ T32 w 67"/>
                  <a:gd name="T34" fmla="+- 0 356 246"/>
                  <a:gd name="T35" fmla="*/ 356 h 115"/>
                  <a:gd name="T36" fmla="+- 0 563 562"/>
                  <a:gd name="T37" fmla="*/ T36 w 67"/>
                  <a:gd name="T38" fmla="+- 0 357 246"/>
                  <a:gd name="T39" fmla="*/ 357 h 115"/>
                  <a:gd name="T40" fmla="+- 0 563 562"/>
                  <a:gd name="T41" fmla="*/ T40 w 67"/>
                  <a:gd name="T42" fmla="+- 0 358 246"/>
                  <a:gd name="T43" fmla="*/ 358 h 115"/>
                  <a:gd name="T44" fmla="+- 0 563 562"/>
                  <a:gd name="T45" fmla="*/ T44 w 67"/>
                  <a:gd name="T46" fmla="+- 0 358 246"/>
                  <a:gd name="T47" fmla="*/ 358 h 115"/>
                  <a:gd name="T48" fmla="+- 0 566 562"/>
                  <a:gd name="T49" fmla="*/ T48 w 67"/>
                  <a:gd name="T50" fmla="+- 0 361 246"/>
                  <a:gd name="T51" fmla="*/ 361 h 115"/>
                  <a:gd name="T52" fmla="+- 0 626 562"/>
                  <a:gd name="T53" fmla="*/ T52 w 67"/>
                  <a:gd name="T54" fmla="+- 0 361 246"/>
                  <a:gd name="T55" fmla="*/ 361 h 115"/>
                  <a:gd name="T56" fmla="+- 0 628 562"/>
                  <a:gd name="T57" fmla="*/ T56 w 67"/>
                  <a:gd name="T58" fmla="+- 0 358 246"/>
                  <a:gd name="T59" fmla="*/ 358 h 115"/>
                  <a:gd name="T60" fmla="+- 0 628 562"/>
                  <a:gd name="T61" fmla="*/ T60 w 67"/>
                  <a:gd name="T62" fmla="+- 0 357 246"/>
                  <a:gd name="T63" fmla="*/ 357 h 115"/>
                  <a:gd name="T64" fmla="+- 0 629 562"/>
                  <a:gd name="T65" fmla="*/ T64 w 67"/>
                  <a:gd name="T66" fmla="+- 0 356 246"/>
                  <a:gd name="T67" fmla="*/ 356 h 115"/>
                  <a:gd name="T68" fmla="+- 0 629 562"/>
                  <a:gd name="T69" fmla="*/ T68 w 67"/>
                  <a:gd name="T70" fmla="+- 0 354 246"/>
                  <a:gd name="T71" fmla="*/ 354 h 115"/>
                  <a:gd name="T72" fmla="+- 0 628 562"/>
                  <a:gd name="T73" fmla="*/ T72 w 67"/>
                  <a:gd name="T74" fmla="+- 0 353 246"/>
                  <a:gd name="T75" fmla="*/ 353 h 115"/>
                  <a:gd name="T76" fmla="+- 0 628 562"/>
                  <a:gd name="T77" fmla="*/ T76 w 67"/>
                  <a:gd name="T78" fmla="+- 0 352 246"/>
                  <a:gd name="T79" fmla="*/ 352 h 115"/>
                  <a:gd name="T80" fmla="+- 0 628 562"/>
                  <a:gd name="T81" fmla="*/ T80 w 67"/>
                  <a:gd name="T82" fmla="+- 0 351 246"/>
                  <a:gd name="T83" fmla="*/ 351 h 115"/>
                  <a:gd name="T84" fmla="+- 0 627 562"/>
                  <a:gd name="T85" fmla="*/ T84 w 67"/>
                  <a:gd name="T86" fmla="+- 0 349 246"/>
                  <a:gd name="T87" fmla="*/ 349 h 115"/>
                  <a:gd name="T88" fmla="+- 0 626 562"/>
                  <a:gd name="T89" fmla="*/ T88 w 67"/>
                  <a:gd name="T90" fmla="+- 0 349 246"/>
                  <a:gd name="T91" fmla="*/ 349 h 115"/>
                  <a:gd name="T92" fmla="+- 0 626 562"/>
                  <a:gd name="T93" fmla="*/ T92 w 67"/>
                  <a:gd name="T94" fmla="+- 0 349 246"/>
                  <a:gd name="T95" fmla="*/ 349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7" h="115">
                    <a:moveTo>
                      <a:pt x="64" y="103"/>
                    </a:moveTo>
                    <a:lnTo>
                      <a:pt x="4" y="103"/>
                    </a:lnTo>
                    <a:lnTo>
                      <a:pt x="3" y="103"/>
                    </a:lnTo>
                    <a:lnTo>
                      <a:pt x="2" y="103"/>
                    </a:lnTo>
                    <a:lnTo>
                      <a:pt x="1" y="106"/>
                    </a:lnTo>
                    <a:lnTo>
                      <a:pt x="1" y="107"/>
                    </a:lnTo>
                    <a:lnTo>
                      <a:pt x="1" y="108"/>
                    </a:lnTo>
                    <a:lnTo>
                      <a:pt x="1" y="110"/>
                    </a:lnTo>
                    <a:lnTo>
                      <a:pt x="1" y="111"/>
                    </a:lnTo>
                    <a:lnTo>
                      <a:pt x="1" y="112"/>
                    </a:lnTo>
                    <a:lnTo>
                      <a:pt x="4" y="115"/>
                    </a:lnTo>
                    <a:lnTo>
                      <a:pt x="64" y="115"/>
                    </a:lnTo>
                    <a:lnTo>
                      <a:pt x="66" y="112"/>
                    </a:lnTo>
                    <a:lnTo>
                      <a:pt x="66" y="111"/>
                    </a:lnTo>
                    <a:lnTo>
                      <a:pt x="67" y="110"/>
                    </a:lnTo>
                    <a:lnTo>
                      <a:pt x="67" y="108"/>
                    </a:lnTo>
                    <a:lnTo>
                      <a:pt x="66" y="107"/>
                    </a:lnTo>
                    <a:lnTo>
                      <a:pt x="66" y="106"/>
                    </a:lnTo>
                    <a:lnTo>
                      <a:pt x="66" y="105"/>
                    </a:lnTo>
                    <a:lnTo>
                      <a:pt x="65" y="103"/>
                    </a:lnTo>
                    <a:lnTo>
                      <a:pt x="64" y="10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78">
                <a:extLst>
                  <a:ext uri="{FF2B5EF4-FFF2-40B4-BE49-F238E27FC236}">
                    <a16:creationId xmlns="" xmlns:a16="http://schemas.microsoft.com/office/drawing/2014/main" id="{AA391531-9869-4847-8692-787AC370AAA7}"/>
                  </a:ext>
                </a:extLst>
              </p:cNvPr>
              <p:cNvSpPr>
                <a:spLocks/>
              </p:cNvSpPr>
              <p:nvPr/>
            </p:nvSpPr>
            <p:spPr bwMode="auto">
              <a:xfrm>
                <a:off x="562" y="246"/>
                <a:ext cx="67" cy="115"/>
              </a:xfrm>
              <a:custGeom>
                <a:avLst/>
                <a:gdLst>
                  <a:gd name="T0" fmla="+- 0 605 562"/>
                  <a:gd name="T1" fmla="*/ T0 w 67"/>
                  <a:gd name="T2" fmla="+- 0 262 246"/>
                  <a:gd name="T3" fmla="*/ 262 h 115"/>
                  <a:gd name="T4" fmla="+- 0 590 562"/>
                  <a:gd name="T5" fmla="*/ T4 w 67"/>
                  <a:gd name="T6" fmla="+- 0 262 246"/>
                  <a:gd name="T7" fmla="*/ 262 h 115"/>
                  <a:gd name="T8" fmla="+- 0 590 562"/>
                  <a:gd name="T9" fmla="*/ T8 w 67"/>
                  <a:gd name="T10" fmla="+- 0 349 246"/>
                  <a:gd name="T11" fmla="*/ 349 h 115"/>
                  <a:gd name="T12" fmla="+- 0 605 562"/>
                  <a:gd name="T13" fmla="*/ T12 w 67"/>
                  <a:gd name="T14" fmla="+- 0 349 246"/>
                  <a:gd name="T15" fmla="*/ 349 h 115"/>
                  <a:gd name="T16" fmla="+- 0 605 562"/>
                  <a:gd name="T17" fmla="*/ T16 w 67"/>
                  <a:gd name="T18" fmla="+- 0 262 246"/>
                  <a:gd name="T19" fmla="*/ 262 h 115"/>
                </a:gdLst>
                <a:ahLst/>
                <a:cxnLst>
                  <a:cxn ang="0">
                    <a:pos x="T1" y="T3"/>
                  </a:cxn>
                  <a:cxn ang="0">
                    <a:pos x="T5" y="T7"/>
                  </a:cxn>
                  <a:cxn ang="0">
                    <a:pos x="T9" y="T11"/>
                  </a:cxn>
                  <a:cxn ang="0">
                    <a:pos x="T13" y="T15"/>
                  </a:cxn>
                  <a:cxn ang="0">
                    <a:pos x="T17" y="T19"/>
                  </a:cxn>
                </a:cxnLst>
                <a:rect l="0" t="0" r="r" b="b"/>
                <a:pathLst>
                  <a:path w="67" h="115">
                    <a:moveTo>
                      <a:pt x="43" y="16"/>
                    </a:moveTo>
                    <a:lnTo>
                      <a:pt x="28" y="16"/>
                    </a:lnTo>
                    <a:lnTo>
                      <a:pt x="28" y="103"/>
                    </a:lnTo>
                    <a:lnTo>
                      <a:pt x="43" y="103"/>
                    </a:lnTo>
                    <a:lnTo>
                      <a:pt x="43"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77">
                <a:extLst>
                  <a:ext uri="{FF2B5EF4-FFF2-40B4-BE49-F238E27FC236}">
                    <a16:creationId xmlns="" xmlns:a16="http://schemas.microsoft.com/office/drawing/2014/main" id="{05AC8FB3-49D9-4B9F-957E-5DCC78FD39C7}"/>
                  </a:ext>
                </a:extLst>
              </p:cNvPr>
              <p:cNvSpPr>
                <a:spLocks/>
              </p:cNvSpPr>
              <p:nvPr/>
            </p:nvSpPr>
            <p:spPr bwMode="auto">
              <a:xfrm>
                <a:off x="562" y="246"/>
                <a:ext cx="67" cy="115"/>
              </a:xfrm>
              <a:custGeom>
                <a:avLst/>
                <a:gdLst>
                  <a:gd name="T0" fmla="+- 0 599 562"/>
                  <a:gd name="T1" fmla="*/ T0 w 67"/>
                  <a:gd name="T2" fmla="+- 0 246 246"/>
                  <a:gd name="T3" fmla="*/ 246 h 115"/>
                  <a:gd name="T4" fmla="+- 0 596 562"/>
                  <a:gd name="T5" fmla="*/ T4 w 67"/>
                  <a:gd name="T6" fmla="+- 0 246 246"/>
                  <a:gd name="T7" fmla="*/ 246 h 115"/>
                  <a:gd name="T8" fmla="+- 0 594 562"/>
                  <a:gd name="T9" fmla="*/ T8 w 67"/>
                  <a:gd name="T10" fmla="+- 0 246 246"/>
                  <a:gd name="T11" fmla="*/ 246 h 115"/>
                  <a:gd name="T12" fmla="+- 0 594 562"/>
                  <a:gd name="T13" fmla="*/ T12 w 67"/>
                  <a:gd name="T14" fmla="+- 0 247 246"/>
                  <a:gd name="T15" fmla="*/ 247 h 115"/>
                  <a:gd name="T16" fmla="+- 0 593 562"/>
                  <a:gd name="T17" fmla="*/ T16 w 67"/>
                  <a:gd name="T18" fmla="+- 0 247 246"/>
                  <a:gd name="T19" fmla="*/ 247 h 115"/>
                  <a:gd name="T20" fmla="+- 0 592 562"/>
                  <a:gd name="T21" fmla="*/ T20 w 67"/>
                  <a:gd name="T22" fmla="+- 0 247 246"/>
                  <a:gd name="T23" fmla="*/ 247 h 115"/>
                  <a:gd name="T24" fmla="+- 0 592 562"/>
                  <a:gd name="T25" fmla="*/ T24 w 67"/>
                  <a:gd name="T26" fmla="+- 0 247 246"/>
                  <a:gd name="T27" fmla="*/ 247 h 115"/>
                  <a:gd name="T28" fmla="+- 0 591 562"/>
                  <a:gd name="T29" fmla="*/ T28 w 67"/>
                  <a:gd name="T30" fmla="+- 0 247 246"/>
                  <a:gd name="T31" fmla="*/ 247 h 115"/>
                  <a:gd name="T32" fmla="+- 0 591 562"/>
                  <a:gd name="T33" fmla="*/ T32 w 67"/>
                  <a:gd name="T34" fmla="+- 0 247 246"/>
                  <a:gd name="T35" fmla="*/ 247 h 115"/>
                  <a:gd name="T36" fmla="+- 0 564 562"/>
                  <a:gd name="T37" fmla="*/ T36 w 67"/>
                  <a:gd name="T38" fmla="+- 0 265 246"/>
                  <a:gd name="T39" fmla="*/ 265 h 115"/>
                  <a:gd name="T40" fmla="+- 0 564 562"/>
                  <a:gd name="T41" fmla="*/ T40 w 67"/>
                  <a:gd name="T42" fmla="+- 0 265 246"/>
                  <a:gd name="T43" fmla="*/ 265 h 115"/>
                  <a:gd name="T44" fmla="+- 0 564 562"/>
                  <a:gd name="T45" fmla="*/ T44 w 67"/>
                  <a:gd name="T46" fmla="+- 0 265 246"/>
                  <a:gd name="T47" fmla="*/ 265 h 115"/>
                  <a:gd name="T48" fmla="+- 0 563 562"/>
                  <a:gd name="T49" fmla="*/ T48 w 67"/>
                  <a:gd name="T50" fmla="+- 0 266 246"/>
                  <a:gd name="T51" fmla="*/ 266 h 115"/>
                  <a:gd name="T52" fmla="+- 0 563 562"/>
                  <a:gd name="T53" fmla="*/ T52 w 67"/>
                  <a:gd name="T54" fmla="+- 0 266 246"/>
                  <a:gd name="T55" fmla="*/ 266 h 115"/>
                  <a:gd name="T56" fmla="+- 0 563 562"/>
                  <a:gd name="T57" fmla="*/ T56 w 67"/>
                  <a:gd name="T58" fmla="+- 0 267 246"/>
                  <a:gd name="T59" fmla="*/ 267 h 115"/>
                  <a:gd name="T60" fmla="+- 0 563 562"/>
                  <a:gd name="T61" fmla="*/ T60 w 67"/>
                  <a:gd name="T62" fmla="+- 0 268 246"/>
                  <a:gd name="T63" fmla="*/ 268 h 115"/>
                  <a:gd name="T64" fmla="+- 0 563 562"/>
                  <a:gd name="T65" fmla="*/ T64 w 67"/>
                  <a:gd name="T66" fmla="+- 0 268 246"/>
                  <a:gd name="T67" fmla="*/ 268 h 115"/>
                  <a:gd name="T68" fmla="+- 0 562 562"/>
                  <a:gd name="T69" fmla="*/ T68 w 67"/>
                  <a:gd name="T70" fmla="+- 0 269 246"/>
                  <a:gd name="T71" fmla="*/ 269 h 115"/>
                  <a:gd name="T72" fmla="+- 0 563 562"/>
                  <a:gd name="T73" fmla="*/ T72 w 67"/>
                  <a:gd name="T74" fmla="+- 0 276 246"/>
                  <a:gd name="T75" fmla="*/ 276 h 115"/>
                  <a:gd name="T76" fmla="+- 0 564 562"/>
                  <a:gd name="T77" fmla="*/ T76 w 67"/>
                  <a:gd name="T78" fmla="+- 0 276 246"/>
                  <a:gd name="T79" fmla="*/ 276 h 115"/>
                  <a:gd name="T80" fmla="+- 0 564 562"/>
                  <a:gd name="T81" fmla="*/ T80 w 67"/>
                  <a:gd name="T82" fmla="+- 0 277 246"/>
                  <a:gd name="T83" fmla="*/ 277 h 115"/>
                  <a:gd name="T84" fmla="+- 0 565 562"/>
                  <a:gd name="T85" fmla="*/ T84 w 67"/>
                  <a:gd name="T86" fmla="+- 0 276 246"/>
                  <a:gd name="T87" fmla="*/ 276 h 115"/>
                  <a:gd name="T88" fmla="+- 0 566 562"/>
                  <a:gd name="T89" fmla="*/ T88 w 67"/>
                  <a:gd name="T90" fmla="+- 0 276 246"/>
                  <a:gd name="T91" fmla="*/ 276 h 115"/>
                  <a:gd name="T92" fmla="+- 0 567 562"/>
                  <a:gd name="T93" fmla="*/ T92 w 67"/>
                  <a:gd name="T94" fmla="+- 0 276 246"/>
                  <a:gd name="T95" fmla="*/ 276 h 115"/>
                  <a:gd name="T96" fmla="+- 0 568 562"/>
                  <a:gd name="T97" fmla="*/ T96 w 67"/>
                  <a:gd name="T98" fmla="+- 0 275 246"/>
                  <a:gd name="T99" fmla="*/ 275 h 115"/>
                  <a:gd name="T100" fmla="+- 0 590 562"/>
                  <a:gd name="T101" fmla="*/ T100 w 67"/>
                  <a:gd name="T102" fmla="+- 0 262 246"/>
                  <a:gd name="T103" fmla="*/ 262 h 115"/>
                  <a:gd name="T104" fmla="+- 0 605 562"/>
                  <a:gd name="T105" fmla="*/ T104 w 67"/>
                  <a:gd name="T106" fmla="+- 0 262 246"/>
                  <a:gd name="T107" fmla="*/ 262 h 115"/>
                  <a:gd name="T108" fmla="+- 0 605 562"/>
                  <a:gd name="T109" fmla="*/ T108 w 67"/>
                  <a:gd name="T110" fmla="+- 0 248 246"/>
                  <a:gd name="T111" fmla="*/ 248 h 115"/>
                  <a:gd name="T112" fmla="+- 0 605 562"/>
                  <a:gd name="T113" fmla="*/ T112 w 67"/>
                  <a:gd name="T114" fmla="+- 0 248 246"/>
                  <a:gd name="T115" fmla="*/ 248 h 115"/>
                  <a:gd name="T116" fmla="+- 0 605 562"/>
                  <a:gd name="T117" fmla="*/ T116 w 67"/>
                  <a:gd name="T118" fmla="+- 0 248 246"/>
                  <a:gd name="T119" fmla="*/ 248 h 115"/>
                  <a:gd name="T120" fmla="+- 0 604 562"/>
                  <a:gd name="T121" fmla="*/ T120 w 67"/>
                  <a:gd name="T122" fmla="+- 0 247 246"/>
                  <a:gd name="T123" fmla="*/ 247 h 115"/>
                  <a:gd name="T124" fmla="+- 0 604 562"/>
                  <a:gd name="T125" fmla="*/ T124 w 67"/>
                  <a:gd name="T126" fmla="+- 0 247 246"/>
                  <a:gd name="T127" fmla="*/ 247 h 115"/>
                  <a:gd name="T128" fmla="+- 0 603 562"/>
                  <a:gd name="T129" fmla="*/ T128 w 67"/>
                  <a:gd name="T130" fmla="+- 0 247 246"/>
                  <a:gd name="T131" fmla="*/ 247 h 115"/>
                  <a:gd name="T132" fmla="+- 0 602 562"/>
                  <a:gd name="T133" fmla="*/ T132 w 67"/>
                  <a:gd name="T134" fmla="+- 0 247 246"/>
                  <a:gd name="T135" fmla="*/ 247 h 115"/>
                  <a:gd name="T136" fmla="+- 0 600 562"/>
                  <a:gd name="T137" fmla="*/ T136 w 67"/>
                  <a:gd name="T138" fmla="+- 0 246 246"/>
                  <a:gd name="T139" fmla="*/ 246 h 115"/>
                  <a:gd name="T140" fmla="+- 0 599 562"/>
                  <a:gd name="T141" fmla="*/ T140 w 67"/>
                  <a:gd name="T142" fmla="+- 0 246 246"/>
                  <a:gd name="T143" fmla="*/ 246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67" h="115">
                    <a:moveTo>
                      <a:pt x="37" y="0"/>
                    </a:moveTo>
                    <a:lnTo>
                      <a:pt x="34" y="0"/>
                    </a:lnTo>
                    <a:lnTo>
                      <a:pt x="32" y="0"/>
                    </a:lnTo>
                    <a:lnTo>
                      <a:pt x="32" y="1"/>
                    </a:lnTo>
                    <a:lnTo>
                      <a:pt x="31" y="1"/>
                    </a:lnTo>
                    <a:lnTo>
                      <a:pt x="30" y="1"/>
                    </a:lnTo>
                    <a:lnTo>
                      <a:pt x="29" y="1"/>
                    </a:lnTo>
                    <a:lnTo>
                      <a:pt x="2" y="19"/>
                    </a:lnTo>
                    <a:lnTo>
                      <a:pt x="1" y="20"/>
                    </a:lnTo>
                    <a:lnTo>
                      <a:pt x="1" y="21"/>
                    </a:lnTo>
                    <a:lnTo>
                      <a:pt x="1" y="22"/>
                    </a:lnTo>
                    <a:lnTo>
                      <a:pt x="0" y="23"/>
                    </a:lnTo>
                    <a:lnTo>
                      <a:pt x="1" y="30"/>
                    </a:lnTo>
                    <a:lnTo>
                      <a:pt x="2" y="30"/>
                    </a:lnTo>
                    <a:lnTo>
                      <a:pt x="2" y="31"/>
                    </a:lnTo>
                    <a:lnTo>
                      <a:pt x="3" y="30"/>
                    </a:lnTo>
                    <a:lnTo>
                      <a:pt x="4" y="30"/>
                    </a:lnTo>
                    <a:lnTo>
                      <a:pt x="5" y="30"/>
                    </a:lnTo>
                    <a:lnTo>
                      <a:pt x="6" y="29"/>
                    </a:lnTo>
                    <a:lnTo>
                      <a:pt x="28" y="16"/>
                    </a:lnTo>
                    <a:lnTo>
                      <a:pt x="43" y="16"/>
                    </a:lnTo>
                    <a:lnTo>
                      <a:pt x="43" y="2"/>
                    </a:lnTo>
                    <a:lnTo>
                      <a:pt x="42" y="1"/>
                    </a:lnTo>
                    <a:lnTo>
                      <a:pt x="41" y="1"/>
                    </a:lnTo>
                    <a:lnTo>
                      <a:pt x="40" y="1"/>
                    </a:lnTo>
                    <a:lnTo>
                      <a:pt x="38" y="0"/>
                    </a:lnTo>
                    <a:lnTo>
                      <a:pt x="3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4" name="Group 73">
              <a:extLst>
                <a:ext uri="{FF2B5EF4-FFF2-40B4-BE49-F238E27FC236}">
                  <a16:creationId xmlns="" xmlns:a16="http://schemas.microsoft.com/office/drawing/2014/main" id="{C00CB99C-5ABD-4175-AA47-7EE9E1FF6174}"/>
                </a:ext>
              </a:extLst>
            </p:cNvPr>
            <p:cNvGrpSpPr>
              <a:grpSpLocks/>
            </p:cNvGrpSpPr>
            <p:nvPr/>
          </p:nvGrpSpPr>
          <p:grpSpPr bwMode="auto">
            <a:xfrm>
              <a:off x="645" y="245"/>
              <a:ext cx="79" cy="118"/>
              <a:chOff x="645" y="245"/>
              <a:chExt cx="79" cy="118"/>
            </a:xfrm>
          </p:grpSpPr>
          <p:sp>
            <p:nvSpPr>
              <p:cNvPr id="106" name="Freeform 75">
                <a:extLst>
                  <a:ext uri="{FF2B5EF4-FFF2-40B4-BE49-F238E27FC236}">
                    <a16:creationId xmlns="" xmlns:a16="http://schemas.microsoft.com/office/drawing/2014/main" id="{DF086C69-0301-46A5-BCBF-DB13C227C1A6}"/>
                  </a:ext>
                </a:extLst>
              </p:cNvPr>
              <p:cNvSpPr>
                <a:spLocks/>
              </p:cNvSpPr>
              <p:nvPr/>
            </p:nvSpPr>
            <p:spPr bwMode="auto">
              <a:xfrm>
                <a:off x="645" y="245"/>
                <a:ext cx="79" cy="118"/>
              </a:xfrm>
              <a:custGeom>
                <a:avLst/>
                <a:gdLst>
                  <a:gd name="T0" fmla="+- 0 692 645"/>
                  <a:gd name="T1" fmla="*/ T0 w 79"/>
                  <a:gd name="T2" fmla="+- 0 245 245"/>
                  <a:gd name="T3" fmla="*/ 245 h 118"/>
                  <a:gd name="T4" fmla="+- 0 678 645"/>
                  <a:gd name="T5" fmla="*/ T4 w 79"/>
                  <a:gd name="T6" fmla="+- 0 245 245"/>
                  <a:gd name="T7" fmla="*/ 245 h 118"/>
                  <a:gd name="T8" fmla="+- 0 671 645"/>
                  <a:gd name="T9" fmla="*/ T8 w 79"/>
                  <a:gd name="T10" fmla="+- 0 247 245"/>
                  <a:gd name="T11" fmla="*/ 247 h 118"/>
                  <a:gd name="T12" fmla="+- 0 645 645"/>
                  <a:gd name="T13" fmla="*/ T12 w 79"/>
                  <a:gd name="T14" fmla="+- 0 296 245"/>
                  <a:gd name="T15" fmla="*/ 296 h 118"/>
                  <a:gd name="T16" fmla="+- 0 645 645"/>
                  <a:gd name="T17" fmla="*/ T16 w 79"/>
                  <a:gd name="T18" fmla="+- 0 314 245"/>
                  <a:gd name="T19" fmla="*/ 314 h 118"/>
                  <a:gd name="T20" fmla="+- 0 645 645"/>
                  <a:gd name="T21" fmla="*/ T20 w 79"/>
                  <a:gd name="T22" fmla="+- 0 322 245"/>
                  <a:gd name="T23" fmla="*/ 322 h 118"/>
                  <a:gd name="T24" fmla="+- 0 648 645"/>
                  <a:gd name="T25" fmla="*/ T24 w 79"/>
                  <a:gd name="T26" fmla="+- 0 336 245"/>
                  <a:gd name="T27" fmla="*/ 336 h 118"/>
                  <a:gd name="T28" fmla="+- 0 650 645"/>
                  <a:gd name="T29" fmla="*/ T28 w 79"/>
                  <a:gd name="T30" fmla="+- 0 343 245"/>
                  <a:gd name="T31" fmla="*/ 343 h 118"/>
                  <a:gd name="T32" fmla="+- 0 653 645"/>
                  <a:gd name="T33" fmla="*/ T32 w 79"/>
                  <a:gd name="T34" fmla="+- 0 348 245"/>
                  <a:gd name="T35" fmla="*/ 348 h 118"/>
                  <a:gd name="T36" fmla="+- 0 656 645"/>
                  <a:gd name="T37" fmla="*/ T36 w 79"/>
                  <a:gd name="T38" fmla="+- 0 352 245"/>
                  <a:gd name="T39" fmla="*/ 352 h 118"/>
                  <a:gd name="T40" fmla="+- 0 660 645"/>
                  <a:gd name="T41" fmla="*/ T40 w 79"/>
                  <a:gd name="T42" fmla="+- 0 356 245"/>
                  <a:gd name="T43" fmla="*/ 356 h 118"/>
                  <a:gd name="T44" fmla="+- 0 665 645"/>
                  <a:gd name="T45" fmla="*/ T44 w 79"/>
                  <a:gd name="T46" fmla="+- 0 359 245"/>
                  <a:gd name="T47" fmla="*/ 359 h 118"/>
                  <a:gd name="T48" fmla="+- 0 670 645"/>
                  <a:gd name="T49" fmla="*/ T48 w 79"/>
                  <a:gd name="T50" fmla="+- 0 361 245"/>
                  <a:gd name="T51" fmla="*/ 361 h 118"/>
                  <a:gd name="T52" fmla="+- 0 676 645"/>
                  <a:gd name="T53" fmla="*/ T52 w 79"/>
                  <a:gd name="T54" fmla="+- 0 363 245"/>
                  <a:gd name="T55" fmla="*/ 363 h 118"/>
                  <a:gd name="T56" fmla="+- 0 690 645"/>
                  <a:gd name="T57" fmla="*/ T56 w 79"/>
                  <a:gd name="T58" fmla="+- 0 363 245"/>
                  <a:gd name="T59" fmla="*/ 363 h 118"/>
                  <a:gd name="T60" fmla="+- 0 697 645"/>
                  <a:gd name="T61" fmla="*/ T60 w 79"/>
                  <a:gd name="T62" fmla="+- 0 361 245"/>
                  <a:gd name="T63" fmla="*/ 361 h 118"/>
                  <a:gd name="T64" fmla="+- 0 707 645"/>
                  <a:gd name="T65" fmla="*/ T64 w 79"/>
                  <a:gd name="T66" fmla="+- 0 355 245"/>
                  <a:gd name="T67" fmla="*/ 355 h 118"/>
                  <a:gd name="T68" fmla="+- 0 711 645"/>
                  <a:gd name="T69" fmla="*/ T68 w 79"/>
                  <a:gd name="T70" fmla="+- 0 351 245"/>
                  <a:gd name="T71" fmla="*/ 351 h 118"/>
                  <a:gd name="T72" fmla="+- 0 712 645"/>
                  <a:gd name="T73" fmla="*/ T72 w 79"/>
                  <a:gd name="T74" fmla="+- 0 350 245"/>
                  <a:gd name="T75" fmla="*/ 350 h 118"/>
                  <a:gd name="T76" fmla="+- 0 679 645"/>
                  <a:gd name="T77" fmla="*/ T76 w 79"/>
                  <a:gd name="T78" fmla="+- 0 350 245"/>
                  <a:gd name="T79" fmla="*/ 350 h 118"/>
                  <a:gd name="T80" fmla="+- 0 676 645"/>
                  <a:gd name="T81" fmla="*/ T80 w 79"/>
                  <a:gd name="T82" fmla="+- 0 349 245"/>
                  <a:gd name="T83" fmla="*/ 349 h 118"/>
                  <a:gd name="T84" fmla="+- 0 660 645"/>
                  <a:gd name="T85" fmla="*/ T84 w 79"/>
                  <a:gd name="T86" fmla="+- 0 297 245"/>
                  <a:gd name="T87" fmla="*/ 297 h 118"/>
                  <a:gd name="T88" fmla="+- 0 660 645"/>
                  <a:gd name="T89" fmla="*/ T88 w 79"/>
                  <a:gd name="T90" fmla="+- 0 291 245"/>
                  <a:gd name="T91" fmla="*/ 291 h 118"/>
                  <a:gd name="T92" fmla="+- 0 661 645"/>
                  <a:gd name="T93" fmla="*/ T92 w 79"/>
                  <a:gd name="T94" fmla="+- 0 285 245"/>
                  <a:gd name="T95" fmla="*/ 285 h 118"/>
                  <a:gd name="T96" fmla="+- 0 662 645"/>
                  <a:gd name="T97" fmla="*/ T96 w 79"/>
                  <a:gd name="T98" fmla="+- 0 280 245"/>
                  <a:gd name="T99" fmla="*/ 280 h 118"/>
                  <a:gd name="T100" fmla="+- 0 679 645"/>
                  <a:gd name="T101" fmla="*/ T100 w 79"/>
                  <a:gd name="T102" fmla="+- 0 258 245"/>
                  <a:gd name="T103" fmla="*/ 258 h 118"/>
                  <a:gd name="T104" fmla="+- 0 713 645"/>
                  <a:gd name="T105" fmla="*/ T104 w 79"/>
                  <a:gd name="T106" fmla="+- 0 258 245"/>
                  <a:gd name="T107" fmla="*/ 258 h 118"/>
                  <a:gd name="T108" fmla="+- 0 712 645"/>
                  <a:gd name="T109" fmla="*/ T108 w 79"/>
                  <a:gd name="T110" fmla="+- 0 256 245"/>
                  <a:gd name="T111" fmla="*/ 256 h 118"/>
                  <a:gd name="T112" fmla="+- 0 708 645"/>
                  <a:gd name="T113" fmla="*/ T112 w 79"/>
                  <a:gd name="T114" fmla="+- 0 252 245"/>
                  <a:gd name="T115" fmla="*/ 252 h 118"/>
                  <a:gd name="T116" fmla="+- 0 698 645"/>
                  <a:gd name="T117" fmla="*/ T116 w 79"/>
                  <a:gd name="T118" fmla="+- 0 247 245"/>
                  <a:gd name="T119" fmla="*/ 247 h 118"/>
                  <a:gd name="T120" fmla="+- 0 692 645"/>
                  <a:gd name="T121" fmla="*/ T120 w 79"/>
                  <a:gd name="T122" fmla="+- 0 245 245"/>
                  <a:gd name="T123" fmla="*/ 24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79" h="118">
                    <a:moveTo>
                      <a:pt x="47" y="0"/>
                    </a:moveTo>
                    <a:lnTo>
                      <a:pt x="33" y="0"/>
                    </a:lnTo>
                    <a:lnTo>
                      <a:pt x="26" y="2"/>
                    </a:lnTo>
                    <a:lnTo>
                      <a:pt x="0" y="51"/>
                    </a:lnTo>
                    <a:lnTo>
                      <a:pt x="0" y="69"/>
                    </a:lnTo>
                    <a:lnTo>
                      <a:pt x="0" y="77"/>
                    </a:lnTo>
                    <a:lnTo>
                      <a:pt x="3" y="91"/>
                    </a:lnTo>
                    <a:lnTo>
                      <a:pt x="5" y="98"/>
                    </a:lnTo>
                    <a:lnTo>
                      <a:pt x="8" y="103"/>
                    </a:lnTo>
                    <a:lnTo>
                      <a:pt x="11" y="107"/>
                    </a:lnTo>
                    <a:lnTo>
                      <a:pt x="15" y="111"/>
                    </a:lnTo>
                    <a:lnTo>
                      <a:pt x="20" y="114"/>
                    </a:lnTo>
                    <a:lnTo>
                      <a:pt x="25" y="116"/>
                    </a:lnTo>
                    <a:lnTo>
                      <a:pt x="31" y="118"/>
                    </a:lnTo>
                    <a:lnTo>
                      <a:pt x="45" y="118"/>
                    </a:lnTo>
                    <a:lnTo>
                      <a:pt x="52" y="116"/>
                    </a:lnTo>
                    <a:lnTo>
                      <a:pt x="62" y="110"/>
                    </a:lnTo>
                    <a:lnTo>
                      <a:pt x="66" y="106"/>
                    </a:lnTo>
                    <a:lnTo>
                      <a:pt x="67" y="105"/>
                    </a:lnTo>
                    <a:lnTo>
                      <a:pt x="34" y="105"/>
                    </a:lnTo>
                    <a:lnTo>
                      <a:pt x="31" y="104"/>
                    </a:lnTo>
                    <a:lnTo>
                      <a:pt x="15" y="52"/>
                    </a:lnTo>
                    <a:lnTo>
                      <a:pt x="15" y="46"/>
                    </a:lnTo>
                    <a:lnTo>
                      <a:pt x="16" y="40"/>
                    </a:lnTo>
                    <a:lnTo>
                      <a:pt x="17" y="35"/>
                    </a:lnTo>
                    <a:lnTo>
                      <a:pt x="34" y="13"/>
                    </a:lnTo>
                    <a:lnTo>
                      <a:pt x="68" y="13"/>
                    </a:lnTo>
                    <a:lnTo>
                      <a:pt x="67" y="11"/>
                    </a:lnTo>
                    <a:lnTo>
                      <a:pt x="63" y="7"/>
                    </a:lnTo>
                    <a:lnTo>
                      <a:pt x="53" y="2"/>
                    </a:lnTo>
                    <a:lnTo>
                      <a:pt x="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 name="Freeform 74">
                <a:extLst>
                  <a:ext uri="{FF2B5EF4-FFF2-40B4-BE49-F238E27FC236}">
                    <a16:creationId xmlns="" xmlns:a16="http://schemas.microsoft.com/office/drawing/2014/main" id="{C0155401-B1D8-4C7C-A0EE-0B38FE3A3058}"/>
                  </a:ext>
                </a:extLst>
              </p:cNvPr>
              <p:cNvSpPr>
                <a:spLocks/>
              </p:cNvSpPr>
              <p:nvPr/>
            </p:nvSpPr>
            <p:spPr bwMode="auto">
              <a:xfrm>
                <a:off x="645" y="245"/>
                <a:ext cx="79" cy="118"/>
              </a:xfrm>
              <a:custGeom>
                <a:avLst/>
                <a:gdLst>
                  <a:gd name="T0" fmla="+- 0 713 645"/>
                  <a:gd name="T1" fmla="*/ T0 w 79"/>
                  <a:gd name="T2" fmla="+- 0 258 245"/>
                  <a:gd name="T3" fmla="*/ 258 h 118"/>
                  <a:gd name="T4" fmla="+- 0 687 645"/>
                  <a:gd name="T5" fmla="*/ T4 w 79"/>
                  <a:gd name="T6" fmla="+- 0 258 245"/>
                  <a:gd name="T7" fmla="*/ 258 h 118"/>
                  <a:gd name="T8" fmla="+- 0 690 645"/>
                  <a:gd name="T9" fmla="*/ T8 w 79"/>
                  <a:gd name="T10" fmla="+- 0 258 245"/>
                  <a:gd name="T11" fmla="*/ 258 h 118"/>
                  <a:gd name="T12" fmla="+- 0 692 645"/>
                  <a:gd name="T13" fmla="*/ T12 w 79"/>
                  <a:gd name="T14" fmla="+- 0 259 245"/>
                  <a:gd name="T15" fmla="*/ 259 h 118"/>
                  <a:gd name="T16" fmla="+- 0 694 645"/>
                  <a:gd name="T17" fmla="*/ T16 w 79"/>
                  <a:gd name="T18" fmla="+- 0 260 245"/>
                  <a:gd name="T19" fmla="*/ 260 h 118"/>
                  <a:gd name="T20" fmla="+- 0 696 645"/>
                  <a:gd name="T21" fmla="*/ T20 w 79"/>
                  <a:gd name="T22" fmla="+- 0 261 245"/>
                  <a:gd name="T23" fmla="*/ 261 h 118"/>
                  <a:gd name="T24" fmla="+- 0 698 645"/>
                  <a:gd name="T25" fmla="*/ T24 w 79"/>
                  <a:gd name="T26" fmla="+- 0 263 245"/>
                  <a:gd name="T27" fmla="*/ 263 h 118"/>
                  <a:gd name="T28" fmla="+- 0 700 645"/>
                  <a:gd name="T29" fmla="*/ T28 w 79"/>
                  <a:gd name="T30" fmla="+- 0 264 245"/>
                  <a:gd name="T31" fmla="*/ 264 h 118"/>
                  <a:gd name="T32" fmla="+- 0 708 645"/>
                  <a:gd name="T33" fmla="*/ T32 w 79"/>
                  <a:gd name="T34" fmla="+- 0 299 245"/>
                  <a:gd name="T35" fmla="*/ 299 h 118"/>
                  <a:gd name="T36" fmla="+- 0 708 645"/>
                  <a:gd name="T37" fmla="*/ T36 w 79"/>
                  <a:gd name="T38" fmla="+- 0 309 245"/>
                  <a:gd name="T39" fmla="*/ 309 h 118"/>
                  <a:gd name="T40" fmla="+- 0 687 645"/>
                  <a:gd name="T41" fmla="*/ T40 w 79"/>
                  <a:gd name="T42" fmla="+- 0 350 245"/>
                  <a:gd name="T43" fmla="*/ 350 h 118"/>
                  <a:gd name="T44" fmla="+- 0 712 645"/>
                  <a:gd name="T45" fmla="*/ T44 w 79"/>
                  <a:gd name="T46" fmla="+- 0 350 245"/>
                  <a:gd name="T47" fmla="*/ 350 h 118"/>
                  <a:gd name="T48" fmla="+- 0 723 645"/>
                  <a:gd name="T49" fmla="*/ T48 w 79"/>
                  <a:gd name="T50" fmla="+- 0 312 245"/>
                  <a:gd name="T51" fmla="*/ 312 h 118"/>
                  <a:gd name="T52" fmla="+- 0 723 645"/>
                  <a:gd name="T53" fmla="*/ T52 w 79"/>
                  <a:gd name="T54" fmla="+- 0 294 245"/>
                  <a:gd name="T55" fmla="*/ 294 h 118"/>
                  <a:gd name="T56" fmla="+- 0 723 645"/>
                  <a:gd name="T57" fmla="*/ T56 w 79"/>
                  <a:gd name="T58" fmla="+- 0 286 245"/>
                  <a:gd name="T59" fmla="*/ 286 h 118"/>
                  <a:gd name="T60" fmla="+- 0 721 645"/>
                  <a:gd name="T61" fmla="*/ T60 w 79"/>
                  <a:gd name="T62" fmla="+- 0 279 245"/>
                  <a:gd name="T63" fmla="*/ 279 h 118"/>
                  <a:gd name="T64" fmla="+- 0 720 645"/>
                  <a:gd name="T65" fmla="*/ T64 w 79"/>
                  <a:gd name="T66" fmla="+- 0 272 245"/>
                  <a:gd name="T67" fmla="*/ 272 h 118"/>
                  <a:gd name="T68" fmla="+- 0 718 645"/>
                  <a:gd name="T69" fmla="*/ T68 w 79"/>
                  <a:gd name="T70" fmla="+- 0 266 245"/>
                  <a:gd name="T71" fmla="*/ 266 h 118"/>
                  <a:gd name="T72" fmla="+- 0 715 645"/>
                  <a:gd name="T73" fmla="*/ T72 w 79"/>
                  <a:gd name="T74" fmla="+- 0 261 245"/>
                  <a:gd name="T75" fmla="*/ 261 h 118"/>
                  <a:gd name="T76" fmla="+- 0 713 645"/>
                  <a:gd name="T77" fmla="*/ T76 w 79"/>
                  <a:gd name="T78" fmla="+- 0 258 245"/>
                  <a:gd name="T79" fmla="*/ 2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9" h="118">
                    <a:moveTo>
                      <a:pt x="68" y="13"/>
                    </a:moveTo>
                    <a:lnTo>
                      <a:pt x="42" y="13"/>
                    </a:lnTo>
                    <a:lnTo>
                      <a:pt x="45" y="13"/>
                    </a:lnTo>
                    <a:lnTo>
                      <a:pt x="47" y="14"/>
                    </a:lnTo>
                    <a:lnTo>
                      <a:pt x="49" y="15"/>
                    </a:lnTo>
                    <a:lnTo>
                      <a:pt x="51" y="16"/>
                    </a:lnTo>
                    <a:lnTo>
                      <a:pt x="53" y="18"/>
                    </a:lnTo>
                    <a:lnTo>
                      <a:pt x="55" y="19"/>
                    </a:lnTo>
                    <a:lnTo>
                      <a:pt x="63" y="54"/>
                    </a:lnTo>
                    <a:lnTo>
                      <a:pt x="63" y="64"/>
                    </a:lnTo>
                    <a:lnTo>
                      <a:pt x="42" y="105"/>
                    </a:lnTo>
                    <a:lnTo>
                      <a:pt x="67" y="105"/>
                    </a:lnTo>
                    <a:lnTo>
                      <a:pt x="78" y="67"/>
                    </a:lnTo>
                    <a:lnTo>
                      <a:pt x="78" y="49"/>
                    </a:lnTo>
                    <a:lnTo>
                      <a:pt x="78" y="41"/>
                    </a:lnTo>
                    <a:lnTo>
                      <a:pt x="76" y="34"/>
                    </a:lnTo>
                    <a:lnTo>
                      <a:pt x="75" y="27"/>
                    </a:lnTo>
                    <a:lnTo>
                      <a:pt x="73" y="21"/>
                    </a:lnTo>
                    <a:lnTo>
                      <a:pt x="70" y="16"/>
                    </a:lnTo>
                    <a:lnTo>
                      <a:pt x="68"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5" name="Group 70">
              <a:extLst>
                <a:ext uri="{FF2B5EF4-FFF2-40B4-BE49-F238E27FC236}">
                  <a16:creationId xmlns="" xmlns:a16="http://schemas.microsoft.com/office/drawing/2014/main" id="{964D9821-893C-4589-8BE7-3F9CABC09B3C}"/>
                </a:ext>
              </a:extLst>
            </p:cNvPr>
            <p:cNvGrpSpPr>
              <a:grpSpLocks/>
            </p:cNvGrpSpPr>
            <p:nvPr/>
          </p:nvGrpSpPr>
          <p:grpSpPr bwMode="auto">
            <a:xfrm>
              <a:off x="736" y="245"/>
              <a:ext cx="79" cy="118"/>
              <a:chOff x="736" y="245"/>
              <a:chExt cx="79" cy="118"/>
            </a:xfrm>
          </p:grpSpPr>
          <p:sp>
            <p:nvSpPr>
              <p:cNvPr id="104" name="Freeform 72">
                <a:extLst>
                  <a:ext uri="{FF2B5EF4-FFF2-40B4-BE49-F238E27FC236}">
                    <a16:creationId xmlns="" xmlns:a16="http://schemas.microsoft.com/office/drawing/2014/main" id="{F991FDC4-89E9-42C6-9AE0-76C2443EC2FE}"/>
                  </a:ext>
                </a:extLst>
              </p:cNvPr>
              <p:cNvSpPr>
                <a:spLocks/>
              </p:cNvSpPr>
              <p:nvPr/>
            </p:nvSpPr>
            <p:spPr bwMode="auto">
              <a:xfrm>
                <a:off x="736" y="245"/>
                <a:ext cx="79" cy="118"/>
              </a:xfrm>
              <a:custGeom>
                <a:avLst/>
                <a:gdLst>
                  <a:gd name="T0" fmla="+- 0 784 736"/>
                  <a:gd name="T1" fmla="*/ T0 w 79"/>
                  <a:gd name="T2" fmla="+- 0 245 245"/>
                  <a:gd name="T3" fmla="*/ 245 h 118"/>
                  <a:gd name="T4" fmla="+- 0 769 736"/>
                  <a:gd name="T5" fmla="*/ T4 w 79"/>
                  <a:gd name="T6" fmla="+- 0 245 245"/>
                  <a:gd name="T7" fmla="*/ 245 h 118"/>
                  <a:gd name="T8" fmla="+- 0 763 736"/>
                  <a:gd name="T9" fmla="*/ T8 w 79"/>
                  <a:gd name="T10" fmla="+- 0 247 245"/>
                  <a:gd name="T11" fmla="*/ 247 h 118"/>
                  <a:gd name="T12" fmla="+- 0 736 736"/>
                  <a:gd name="T13" fmla="*/ T12 w 79"/>
                  <a:gd name="T14" fmla="+- 0 296 245"/>
                  <a:gd name="T15" fmla="*/ 296 h 118"/>
                  <a:gd name="T16" fmla="+- 0 736 736"/>
                  <a:gd name="T17" fmla="*/ T16 w 79"/>
                  <a:gd name="T18" fmla="+- 0 314 245"/>
                  <a:gd name="T19" fmla="*/ 314 h 118"/>
                  <a:gd name="T20" fmla="+- 0 737 736"/>
                  <a:gd name="T21" fmla="*/ T20 w 79"/>
                  <a:gd name="T22" fmla="+- 0 322 245"/>
                  <a:gd name="T23" fmla="*/ 322 h 118"/>
                  <a:gd name="T24" fmla="+- 0 739 736"/>
                  <a:gd name="T25" fmla="*/ T24 w 79"/>
                  <a:gd name="T26" fmla="+- 0 336 245"/>
                  <a:gd name="T27" fmla="*/ 336 h 118"/>
                  <a:gd name="T28" fmla="+- 0 741 736"/>
                  <a:gd name="T29" fmla="*/ T28 w 79"/>
                  <a:gd name="T30" fmla="+- 0 343 245"/>
                  <a:gd name="T31" fmla="*/ 343 h 118"/>
                  <a:gd name="T32" fmla="+- 0 744 736"/>
                  <a:gd name="T33" fmla="*/ T32 w 79"/>
                  <a:gd name="T34" fmla="+- 0 348 245"/>
                  <a:gd name="T35" fmla="*/ 348 h 118"/>
                  <a:gd name="T36" fmla="+- 0 747 736"/>
                  <a:gd name="T37" fmla="*/ T36 w 79"/>
                  <a:gd name="T38" fmla="+- 0 352 245"/>
                  <a:gd name="T39" fmla="*/ 352 h 118"/>
                  <a:gd name="T40" fmla="+- 0 751 736"/>
                  <a:gd name="T41" fmla="*/ T40 w 79"/>
                  <a:gd name="T42" fmla="+- 0 356 245"/>
                  <a:gd name="T43" fmla="*/ 356 h 118"/>
                  <a:gd name="T44" fmla="+- 0 761 736"/>
                  <a:gd name="T45" fmla="*/ T44 w 79"/>
                  <a:gd name="T46" fmla="+- 0 361 245"/>
                  <a:gd name="T47" fmla="*/ 361 h 118"/>
                  <a:gd name="T48" fmla="+- 0 767 736"/>
                  <a:gd name="T49" fmla="*/ T48 w 79"/>
                  <a:gd name="T50" fmla="+- 0 363 245"/>
                  <a:gd name="T51" fmla="*/ 363 h 118"/>
                  <a:gd name="T52" fmla="+- 0 782 736"/>
                  <a:gd name="T53" fmla="*/ T52 w 79"/>
                  <a:gd name="T54" fmla="+- 0 363 245"/>
                  <a:gd name="T55" fmla="*/ 363 h 118"/>
                  <a:gd name="T56" fmla="+- 0 788 736"/>
                  <a:gd name="T57" fmla="*/ T56 w 79"/>
                  <a:gd name="T58" fmla="+- 0 361 245"/>
                  <a:gd name="T59" fmla="*/ 361 h 118"/>
                  <a:gd name="T60" fmla="+- 0 798 736"/>
                  <a:gd name="T61" fmla="*/ T60 w 79"/>
                  <a:gd name="T62" fmla="+- 0 355 245"/>
                  <a:gd name="T63" fmla="*/ 355 h 118"/>
                  <a:gd name="T64" fmla="+- 0 802 736"/>
                  <a:gd name="T65" fmla="*/ T64 w 79"/>
                  <a:gd name="T66" fmla="+- 0 351 245"/>
                  <a:gd name="T67" fmla="*/ 351 h 118"/>
                  <a:gd name="T68" fmla="+- 0 803 736"/>
                  <a:gd name="T69" fmla="*/ T68 w 79"/>
                  <a:gd name="T70" fmla="+- 0 350 245"/>
                  <a:gd name="T71" fmla="*/ 350 h 118"/>
                  <a:gd name="T72" fmla="+- 0 771 736"/>
                  <a:gd name="T73" fmla="*/ T72 w 79"/>
                  <a:gd name="T74" fmla="+- 0 350 245"/>
                  <a:gd name="T75" fmla="*/ 350 h 118"/>
                  <a:gd name="T76" fmla="+- 0 767 736"/>
                  <a:gd name="T77" fmla="*/ T76 w 79"/>
                  <a:gd name="T78" fmla="+- 0 349 245"/>
                  <a:gd name="T79" fmla="*/ 349 h 118"/>
                  <a:gd name="T80" fmla="+- 0 761 736"/>
                  <a:gd name="T81" fmla="*/ T80 w 79"/>
                  <a:gd name="T82" fmla="+- 0 346 245"/>
                  <a:gd name="T83" fmla="*/ 346 h 118"/>
                  <a:gd name="T84" fmla="+- 0 759 736"/>
                  <a:gd name="T85" fmla="*/ T84 w 79"/>
                  <a:gd name="T86" fmla="+- 0 343 245"/>
                  <a:gd name="T87" fmla="*/ 343 h 118"/>
                  <a:gd name="T88" fmla="+- 0 757 736"/>
                  <a:gd name="T89" fmla="*/ T88 w 79"/>
                  <a:gd name="T90" fmla="+- 0 339 245"/>
                  <a:gd name="T91" fmla="*/ 339 h 118"/>
                  <a:gd name="T92" fmla="+- 0 755 736"/>
                  <a:gd name="T93" fmla="*/ T92 w 79"/>
                  <a:gd name="T94" fmla="+- 0 336 245"/>
                  <a:gd name="T95" fmla="*/ 336 h 118"/>
                  <a:gd name="T96" fmla="+- 0 754 736"/>
                  <a:gd name="T97" fmla="*/ T96 w 79"/>
                  <a:gd name="T98" fmla="+- 0 331 245"/>
                  <a:gd name="T99" fmla="*/ 331 h 118"/>
                  <a:gd name="T100" fmla="+- 0 752 736"/>
                  <a:gd name="T101" fmla="*/ T100 w 79"/>
                  <a:gd name="T102" fmla="+- 0 319 245"/>
                  <a:gd name="T103" fmla="*/ 319 h 118"/>
                  <a:gd name="T104" fmla="+- 0 751 736"/>
                  <a:gd name="T105" fmla="*/ T104 w 79"/>
                  <a:gd name="T106" fmla="+- 0 312 245"/>
                  <a:gd name="T107" fmla="*/ 312 h 118"/>
                  <a:gd name="T108" fmla="+- 0 751 736"/>
                  <a:gd name="T109" fmla="*/ T108 w 79"/>
                  <a:gd name="T110" fmla="+- 0 297 245"/>
                  <a:gd name="T111" fmla="*/ 297 h 118"/>
                  <a:gd name="T112" fmla="+- 0 752 736"/>
                  <a:gd name="T113" fmla="*/ T112 w 79"/>
                  <a:gd name="T114" fmla="+- 0 291 245"/>
                  <a:gd name="T115" fmla="*/ 291 h 118"/>
                  <a:gd name="T116" fmla="+- 0 752 736"/>
                  <a:gd name="T117" fmla="*/ T116 w 79"/>
                  <a:gd name="T118" fmla="+- 0 285 245"/>
                  <a:gd name="T119" fmla="*/ 285 h 118"/>
                  <a:gd name="T120" fmla="+- 0 753 736"/>
                  <a:gd name="T121" fmla="*/ T120 w 79"/>
                  <a:gd name="T122" fmla="+- 0 280 245"/>
                  <a:gd name="T123" fmla="*/ 280 h 118"/>
                  <a:gd name="T124" fmla="+- 0 770 736"/>
                  <a:gd name="T125" fmla="*/ T124 w 79"/>
                  <a:gd name="T126" fmla="+- 0 258 245"/>
                  <a:gd name="T127" fmla="*/ 258 h 118"/>
                  <a:gd name="T128" fmla="+- 0 805 736"/>
                  <a:gd name="T129" fmla="*/ T128 w 79"/>
                  <a:gd name="T130" fmla="+- 0 258 245"/>
                  <a:gd name="T131" fmla="*/ 258 h 118"/>
                  <a:gd name="T132" fmla="+- 0 803 736"/>
                  <a:gd name="T133" fmla="*/ T132 w 79"/>
                  <a:gd name="T134" fmla="+- 0 256 245"/>
                  <a:gd name="T135" fmla="*/ 256 h 118"/>
                  <a:gd name="T136" fmla="+- 0 799 736"/>
                  <a:gd name="T137" fmla="*/ T136 w 79"/>
                  <a:gd name="T138" fmla="+- 0 252 245"/>
                  <a:gd name="T139" fmla="*/ 252 h 118"/>
                  <a:gd name="T140" fmla="+- 0 790 736"/>
                  <a:gd name="T141" fmla="*/ T140 w 79"/>
                  <a:gd name="T142" fmla="+- 0 247 245"/>
                  <a:gd name="T143" fmla="*/ 247 h 118"/>
                  <a:gd name="T144" fmla="+- 0 784 736"/>
                  <a:gd name="T145" fmla="*/ T144 w 79"/>
                  <a:gd name="T146" fmla="+- 0 245 245"/>
                  <a:gd name="T147" fmla="*/ 245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79" h="118">
                    <a:moveTo>
                      <a:pt x="48" y="0"/>
                    </a:moveTo>
                    <a:lnTo>
                      <a:pt x="33" y="0"/>
                    </a:lnTo>
                    <a:lnTo>
                      <a:pt x="27" y="2"/>
                    </a:lnTo>
                    <a:lnTo>
                      <a:pt x="0" y="51"/>
                    </a:lnTo>
                    <a:lnTo>
                      <a:pt x="0" y="69"/>
                    </a:lnTo>
                    <a:lnTo>
                      <a:pt x="1" y="77"/>
                    </a:lnTo>
                    <a:lnTo>
                      <a:pt x="3" y="91"/>
                    </a:lnTo>
                    <a:lnTo>
                      <a:pt x="5" y="98"/>
                    </a:lnTo>
                    <a:lnTo>
                      <a:pt x="8" y="103"/>
                    </a:lnTo>
                    <a:lnTo>
                      <a:pt x="11" y="107"/>
                    </a:lnTo>
                    <a:lnTo>
                      <a:pt x="15" y="111"/>
                    </a:lnTo>
                    <a:lnTo>
                      <a:pt x="25" y="116"/>
                    </a:lnTo>
                    <a:lnTo>
                      <a:pt x="31" y="118"/>
                    </a:lnTo>
                    <a:lnTo>
                      <a:pt x="46" y="118"/>
                    </a:lnTo>
                    <a:lnTo>
                      <a:pt x="52" y="116"/>
                    </a:lnTo>
                    <a:lnTo>
                      <a:pt x="62" y="110"/>
                    </a:lnTo>
                    <a:lnTo>
                      <a:pt x="66" y="106"/>
                    </a:lnTo>
                    <a:lnTo>
                      <a:pt x="67" y="105"/>
                    </a:lnTo>
                    <a:lnTo>
                      <a:pt x="35" y="105"/>
                    </a:lnTo>
                    <a:lnTo>
                      <a:pt x="31" y="104"/>
                    </a:lnTo>
                    <a:lnTo>
                      <a:pt x="25" y="101"/>
                    </a:lnTo>
                    <a:lnTo>
                      <a:pt x="23" y="98"/>
                    </a:lnTo>
                    <a:lnTo>
                      <a:pt x="21" y="94"/>
                    </a:lnTo>
                    <a:lnTo>
                      <a:pt x="19" y="91"/>
                    </a:lnTo>
                    <a:lnTo>
                      <a:pt x="18" y="86"/>
                    </a:lnTo>
                    <a:lnTo>
                      <a:pt x="16" y="74"/>
                    </a:lnTo>
                    <a:lnTo>
                      <a:pt x="15" y="67"/>
                    </a:lnTo>
                    <a:lnTo>
                      <a:pt x="15" y="52"/>
                    </a:lnTo>
                    <a:lnTo>
                      <a:pt x="16" y="46"/>
                    </a:lnTo>
                    <a:lnTo>
                      <a:pt x="16" y="40"/>
                    </a:lnTo>
                    <a:lnTo>
                      <a:pt x="17" y="35"/>
                    </a:lnTo>
                    <a:lnTo>
                      <a:pt x="34" y="13"/>
                    </a:lnTo>
                    <a:lnTo>
                      <a:pt x="69" y="13"/>
                    </a:lnTo>
                    <a:lnTo>
                      <a:pt x="67" y="11"/>
                    </a:lnTo>
                    <a:lnTo>
                      <a:pt x="63" y="7"/>
                    </a:lnTo>
                    <a:lnTo>
                      <a:pt x="54" y="2"/>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 name="Freeform 71">
                <a:extLst>
                  <a:ext uri="{FF2B5EF4-FFF2-40B4-BE49-F238E27FC236}">
                    <a16:creationId xmlns="" xmlns:a16="http://schemas.microsoft.com/office/drawing/2014/main" id="{A56653AC-A7C9-4865-8A07-274FFDE241EC}"/>
                  </a:ext>
                </a:extLst>
              </p:cNvPr>
              <p:cNvSpPr>
                <a:spLocks/>
              </p:cNvSpPr>
              <p:nvPr/>
            </p:nvSpPr>
            <p:spPr bwMode="auto">
              <a:xfrm>
                <a:off x="736" y="245"/>
                <a:ext cx="79" cy="118"/>
              </a:xfrm>
              <a:custGeom>
                <a:avLst/>
                <a:gdLst>
                  <a:gd name="T0" fmla="+- 0 805 736"/>
                  <a:gd name="T1" fmla="*/ T0 w 79"/>
                  <a:gd name="T2" fmla="+- 0 258 245"/>
                  <a:gd name="T3" fmla="*/ 258 h 118"/>
                  <a:gd name="T4" fmla="+- 0 778 736"/>
                  <a:gd name="T5" fmla="*/ T4 w 79"/>
                  <a:gd name="T6" fmla="+- 0 258 245"/>
                  <a:gd name="T7" fmla="*/ 258 h 118"/>
                  <a:gd name="T8" fmla="+- 0 781 736"/>
                  <a:gd name="T9" fmla="*/ T8 w 79"/>
                  <a:gd name="T10" fmla="+- 0 258 245"/>
                  <a:gd name="T11" fmla="*/ 258 h 118"/>
                  <a:gd name="T12" fmla="+- 0 783 736"/>
                  <a:gd name="T13" fmla="*/ T12 w 79"/>
                  <a:gd name="T14" fmla="+- 0 259 245"/>
                  <a:gd name="T15" fmla="*/ 259 h 118"/>
                  <a:gd name="T16" fmla="+- 0 785 736"/>
                  <a:gd name="T17" fmla="*/ T16 w 79"/>
                  <a:gd name="T18" fmla="+- 0 260 245"/>
                  <a:gd name="T19" fmla="*/ 260 h 118"/>
                  <a:gd name="T20" fmla="+- 0 787 736"/>
                  <a:gd name="T21" fmla="*/ T20 w 79"/>
                  <a:gd name="T22" fmla="+- 0 261 245"/>
                  <a:gd name="T23" fmla="*/ 261 h 118"/>
                  <a:gd name="T24" fmla="+- 0 789 736"/>
                  <a:gd name="T25" fmla="*/ T24 w 79"/>
                  <a:gd name="T26" fmla="+- 0 263 245"/>
                  <a:gd name="T27" fmla="*/ 263 h 118"/>
                  <a:gd name="T28" fmla="+- 0 791 736"/>
                  <a:gd name="T29" fmla="*/ T28 w 79"/>
                  <a:gd name="T30" fmla="+- 0 264 245"/>
                  <a:gd name="T31" fmla="*/ 264 h 118"/>
                  <a:gd name="T32" fmla="+- 0 799 736"/>
                  <a:gd name="T33" fmla="*/ T32 w 79"/>
                  <a:gd name="T34" fmla="+- 0 299 245"/>
                  <a:gd name="T35" fmla="*/ 299 h 118"/>
                  <a:gd name="T36" fmla="+- 0 799 736"/>
                  <a:gd name="T37" fmla="*/ T36 w 79"/>
                  <a:gd name="T38" fmla="+- 0 309 245"/>
                  <a:gd name="T39" fmla="*/ 309 h 118"/>
                  <a:gd name="T40" fmla="+- 0 799 736"/>
                  <a:gd name="T41" fmla="*/ T40 w 79"/>
                  <a:gd name="T42" fmla="+- 0 313 245"/>
                  <a:gd name="T43" fmla="*/ 313 h 118"/>
                  <a:gd name="T44" fmla="+- 0 798 736"/>
                  <a:gd name="T45" fmla="*/ T44 w 79"/>
                  <a:gd name="T46" fmla="+- 0 321 245"/>
                  <a:gd name="T47" fmla="*/ 321 h 118"/>
                  <a:gd name="T48" fmla="+- 0 798 736"/>
                  <a:gd name="T49" fmla="*/ T48 w 79"/>
                  <a:gd name="T50" fmla="+- 0 324 245"/>
                  <a:gd name="T51" fmla="*/ 324 h 118"/>
                  <a:gd name="T52" fmla="+- 0 797 736"/>
                  <a:gd name="T53" fmla="*/ T52 w 79"/>
                  <a:gd name="T54" fmla="+- 0 328 245"/>
                  <a:gd name="T55" fmla="*/ 328 h 118"/>
                  <a:gd name="T56" fmla="+- 0 797 736"/>
                  <a:gd name="T57" fmla="*/ T56 w 79"/>
                  <a:gd name="T58" fmla="+- 0 331 245"/>
                  <a:gd name="T59" fmla="*/ 331 h 118"/>
                  <a:gd name="T60" fmla="+- 0 778 736"/>
                  <a:gd name="T61" fmla="*/ T60 w 79"/>
                  <a:gd name="T62" fmla="+- 0 350 245"/>
                  <a:gd name="T63" fmla="*/ 350 h 118"/>
                  <a:gd name="T64" fmla="+- 0 803 736"/>
                  <a:gd name="T65" fmla="*/ T64 w 79"/>
                  <a:gd name="T66" fmla="+- 0 350 245"/>
                  <a:gd name="T67" fmla="*/ 350 h 118"/>
                  <a:gd name="T68" fmla="+- 0 805 736"/>
                  <a:gd name="T69" fmla="*/ T68 w 79"/>
                  <a:gd name="T70" fmla="+- 0 347 245"/>
                  <a:gd name="T71" fmla="*/ 347 h 118"/>
                  <a:gd name="T72" fmla="+- 0 809 736"/>
                  <a:gd name="T73" fmla="*/ T72 w 79"/>
                  <a:gd name="T74" fmla="+- 0 341 245"/>
                  <a:gd name="T75" fmla="*/ 341 h 118"/>
                  <a:gd name="T76" fmla="+- 0 811 736"/>
                  <a:gd name="T77" fmla="*/ T76 w 79"/>
                  <a:gd name="T78" fmla="+- 0 335 245"/>
                  <a:gd name="T79" fmla="*/ 335 h 118"/>
                  <a:gd name="T80" fmla="+- 0 814 736"/>
                  <a:gd name="T81" fmla="*/ T80 w 79"/>
                  <a:gd name="T82" fmla="+- 0 320 245"/>
                  <a:gd name="T83" fmla="*/ 320 h 118"/>
                  <a:gd name="T84" fmla="+- 0 815 736"/>
                  <a:gd name="T85" fmla="*/ T84 w 79"/>
                  <a:gd name="T86" fmla="+- 0 312 245"/>
                  <a:gd name="T87" fmla="*/ 312 h 118"/>
                  <a:gd name="T88" fmla="+- 0 815 736"/>
                  <a:gd name="T89" fmla="*/ T88 w 79"/>
                  <a:gd name="T90" fmla="+- 0 294 245"/>
                  <a:gd name="T91" fmla="*/ 294 h 118"/>
                  <a:gd name="T92" fmla="+- 0 806 736"/>
                  <a:gd name="T93" fmla="*/ T92 w 79"/>
                  <a:gd name="T94" fmla="+- 0 261 245"/>
                  <a:gd name="T95" fmla="*/ 261 h 118"/>
                  <a:gd name="T96" fmla="+- 0 805 736"/>
                  <a:gd name="T97" fmla="*/ T96 w 79"/>
                  <a:gd name="T98" fmla="+- 0 258 245"/>
                  <a:gd name="T99" fmla="*/ 2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9" h="118">
                    <a:moveTo>
                      <a:pt x="69" y="13"/>
                    </a:moveTo>
                    <a:lnTo>
                      <a:pt x="42" y="13"/>
                    </a:lnTo>
                    <a:lnTo>
                      <a:pt x="45" y="13"/>
                    </a:lnTo>
                    <a:lnTo>
                      <a:pt x="47" y="14"/>
                    </a:lnTo>
                    <a:lnTo>
                      <a:pt x="49" y="15"/>
                    </a:lnTo>
                    <a:lnTo>
                      <a:pt x="51" y="16"/>
                    </a:lnTo>
                    <a:lnTo>
                      <a:pt x="53" y="18"/>
                    </a:lnTo>
                    <a:lnTo>
                      <a:pt x="55" y="19"/>
                    </a:lnTo>
                    <a:lnTo>
                      <a:pt x="63" y="54"/>
                    </a:lnTo>
                    <a:lnTo>
                      <a:pt x="63" y="64"/>
                    </a:lnTo>
                    <a:lnTo>
                      <a:pt x="63" y="68"/>
                    </a:lnTo>
                    <a:lnTo>
                      <a:pt x="62" y="76"/>
                    </a:lnTo>
                    <a:lnTo>
                      <a:pt x="62" y="79"/>
                    </a:lnTo>
                    <a:lnTo>
                      <a:pt x="61" y="83"/>
                    </a:lnTo>
                    <a:lnTo>
                      <a:pt x="61" y="86"/>
                    </a:lnTo>
                    <a:lnTo>
                      <a:pt x="42" y="105"/>
                    </a:lnTo>
                    <a:lnTo>
                      <a:pt x="67" y="105"/>
                    </a:lnTo>
                    <a:lnTo>
                      <a:pt x="69" y="102"/>
                    </a:lnTo>
                    <a:lnTo>
                      <a:pt x="73" y="96"/>
                    </a:lnTo>
                    <a:lnTo>
                      <a:pt x="75" y="90"/>
                    </a:lnTo>
                    <a:lnTo>
                      <a:pt x="78" y="75"/>
                    </a:lnTo>
                    <a:lnTo>
                      <a:pt x="79" y="67"/>
                    </a:lnTo>
                    <a:lnTo>
                      <a:pt x="79" y="49"/>
                    </a:lnTo>
                    <a:lnTo>
                      <a:pt x="70" y="16"/>
                    </a:lnTo>
                    <a:lnTo>
                      <a:pt x="69"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6" name="Group 65">
              <a:extLst>
                <a:ext uri="{FF2B5EF4-FFF2-40B4-BE49-F238E27FC236}">
                  <a16:creationId xmlns="" xmlns:a16="http://schemas.microsoft.com/office/drawing/2014/main" id="{911B4DAF-7D68-4750-B156-7E331DD7E37A}"/>
                </a:ext>
              </a:extLst>
            </p:cNvPr>
            <p:cNvGrpSpPr>
              <a:grpSpLocks/>
            </p:cNvGrpSpPr>
            <p:nvPr/>
          </p:nvGrpSpPr>
          <p:grpSpPr bwMode="auto">
            <a:xfrm>
              <a:off x="646" y="546"/>
              <a:ext cx="75" cy="118"/>
              <a:chOff x="646" y="546"/>
              <a:chExt cx="75" cy="118"/>
            </a:xfrm>
          </p:grpSpPr>
          <p:sp>
            <p:nvSpPr>
              <p:cNvPr id="100" name="Freeform 69">
                <a:extLst>
                  <a:ext uri="{FF2B5EF4-FFF2-40B4-BE49-F238E27FC236}">
                    <a16:creationId xmlns="" xmlns:a16="http://schemas.microsoft.com/office/drawing/2014/main" id="{B4E2189D-B8D2-456B-9956-405A377ED700}"/>
                  </a:ext>
                </a:extLst>
              </p:cNvPr>
              <p:cNvSpPr>
                <a:spLocks/>
              </p:cNvSpPr>
              <p:nvPr/>
            </p:nvSpPr>
            <p:spPr bwMode="auto">
              <a:xfrm>
                <a:off x="646" y="546"/>
                <a:ext cx="75" cy="118"/>
              </a:xfrm>
              <a:custGeom>
                <a:avLst/>
                <a:gdLst>
                  <a:gd name="T0" fmla="+- 0 652 646"/>
                  <a:gd name="T1" fmla="*/ T0 w 75"/>
                  <a:gd name="T2" fmla="+- 0 646 546"/>
                  <a:gd name="T3" fmla="*/ 646 h 118"/>
                  <a:gd name="T4" fmla="+- 0 651 646"/>
                  <a:gd name="T5" fmla="*/ T4 w 75"/>
                  <a:gd name="T6" fmla="+- 0 646 546"/>
                  <a:gd name="T7" fmla="*/ 646 h 118"/>
                  <a:gd name="T8" fmla="+- 0 650 646"/>
                  <a:gd name="T9" fmla="*/ T8 w 75"/>
                  <a:gd name="T10" fmla="+- 0 646 546"/>
                  <a:gd name="T11" fmla="*/ 646 h 118"/>
                  <a:gd name="T12" fmla="+- 0 649 646"/>
                  <a:gd name="T13" fmla="*/ T12 w 75"/>
                  <a:gd name="T14" fmla="+- 0 649 546"/>
                  <a:gd name="T15" fmla="*/ 649 h 118"/>
                  <a:gd name="T16" fmla="+- 0 649 646"/>
                  <a:gd name="T17" fmla="*/ T16 w 75"/>
                  <a:gd name="T18" fmla="+- 0 650 546"/>
                  <a:gd name="T19" fmla="*/ 650 h 118"/>
                  <a:gd name="T20" fmla="+- 0 649 646"/>
                  <a:gd name="T21" fmla="*/ T20 w 75"/>
                  <a:gd name="T22" fmla="+- 0 650 546"/>
                  <a:gd name="T23" fmla="*/ 650 h 118"/>
                  <a:gd name="T24" fmla="+- 0 649 646"/>
                  <a:gd name="T25" fmla="*/ T24 w 75"/>
                  <a:gd name="T26" fmla="+- 0 654 546"/>
                  <a:gd name="T27" fmla="*/ 654 h 118"/>
                  <a:gd name="T28" fmla="+- 0 649 646"/>
                  <a:gd name="T29" fmla="*/ T28 w 75"/>
                  <a:gd name="T30" fmla="+- 0 655 546"/>
                  <a:gd name="T31" fmla="*/ 655 h 118"/>
                  <a:gd name="T32" fmla="+- 0 649 646"/>
                  <a:gd name="T33" fmla="*/ T32 w 75"/>
                  <a:gd name="T34" fmla="+- 0 656 546"/>
                  <a:gd name="T35" fmla="*/ 656 h 118"/>
                  <a:gd name="T36" fmla="+- 0 649 646"/>
                  <a:gd name="T37" fmla="*/ T36 w 75"/>
                  <a:gd name="T38" fmla="+- 0 657 546"/>
                  <a:gd name="T39" fmla="*/ 657 h 118"/>
                  <a:gd name="T40" fmla="+- 0 669 646"/>
                  <a:gd name="T41" fmla="*/ T40 w 75"/>
                  <a:gd name="T42" fmla="+- 0 663 546"/>
                  <a:gd name="T43" fmla="*/ 663 h 118"/>
                  <a:gd name="T44" fmla="+- 0 678 646"/>
                  <a:gd name="T45" fmla="*/ T44 w 75"/>
                  <a:gd name="T46" fmla="+- 0 663 546"/>
                  <a:gd name="T47" fmla="*/ 663 h 118"/>
                  <a:gd name="T48" fmla="+- 0 684 646"/>
                  <a:gd name="T49" fmla="*/ T48 w 75"/>
                  <a:gd name="T50" fmla="+- 0 662 546"/>
                  <a:gd name="T51" fmla="*/ 662 h 118"/>
                  <a:gd name="T52" fmla="+- 0 689 646"/>
                  <a:gd name="T53" fmla="*/ T52 w 75"/>
                  <a:gd name="T54" fmla="+- 0 660 546"/>
                  <a:gd name="T55" fmla="*/ 660 h 118"/>
                  <a:gd name="T56" fmla="+- 0 694 646"/>
                  <a:gd name="T57" fmla="*/ T56 w 75"/>
                  <a:gd name="T58" fmla="+- 0 658 546"/>
                  <a:gd name="T59" fmla="*/ 658 h 118"/>
                  <a:gd name="T60" fmla="+- 0 698 646"/>
                  <a:gd name="T61" fmla="*/ T60 w 75"/>
                  <a:gd name="T62" fmla="+- 0 656 546"/>
                  <a:gd name="T63" fmla="*/ 656 h 118"/>
                  <a:gd name="T64" fmla="+- 0 702 646"/>
                  <a:gd name="T65" fmla="*/ T64 w 75"/>
                  <a:gd name="T66" fmla="+- 0 653 546"/>
                  <a:gd name="T67" fmla="*/ 653 h 118"/>
                  <a:gd name="T68" fmla="+- 0 705 646"/>
                  <a:gd name="T69" fmla="*/ T68 w 75"/>
                  <a:gd name="T70" fmla="+- 0 650 546"/>
                  <a:gd name="T71" fmla="*/ 650 h 118"/>
                  <a:gd name="T72" fmla="+- 0 670 646"/>
                  <a:gd name="T73" fmla="*/ T72 w 75"/>
                  <a:gd name="T74" fmla="+- 0 650 546"/>
                  <a:gd name="T75" fmla="*/ 650 h 118"/>
                  <a:gd name="T76" fmla="+- 0 667 646"/>
                  <a:gd name="T77" fmla="*/ T76 w 75"/>
                  <a:gd name="T78" fmla="+- 0 650 546"/>
                  <a:gd name="T79" fmla="*/ 650 h 118"/>
                  <a:gd name="T80" fmla="+- 0 653 646"/>
                  <a:gd name="T81" fmla="*/ T80 w 75"/>
                  <a:gd name="T82" fmla="+- 0 646 546"/>
                  <a:gd name="T83" fmla="*/ 646 h 118"/>
                  <a:gd name="T84" fmla="+- 0 652 646"/>
                  <a:gd name="T85" fmla="*/ T84 w 75"/>
                  <a:gd name="T86" fmla="+- 0 646 546"/>
                  <a:gd name="T87" fmla="*/ 6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75" h="118">
                    <a:moveTo>
                      <a:pt x="6" y="100"/>
                    </a:moveTo>
                    <a:lnTo>
                      <a:pt x="5" y="100"/>
                    </a:lnTo>
                    <a:lnTo>
                      <a:pt x="4" y="100"/>
                    </a:lnTo>
                    <a:lnTo>
                      <a:pt x="3" y="103"/>
                    </a:lnTo>
                    <a:lnTo>
                      <a:pt x="3" y="104"/>
                    </a:lnTo>
                    <a:lnTo>
                      <a:pt x="3" y="108"/>
                    </a:lnTo>
                    <a:lnTo>
                      <a:pt x="3" y="109"/>
                    </a:lnTo>
                    <a:lnTo>
                      <a:pt x="3" y="110"/>
                    </a:lnTo>
                    <a:lnTo>
                      <a:pt x="3" y="111"/>
                    </a:lnTo>
                    <a:lnTo>
                      <a:pt x="23" y="117"/>
                    </a:lnTo>
                    <a:lnTo>
                      <a:pt x="32" y="117"/>
                    </a:lnTo>
                    <a:lnTo>
                      <a:pt x="38" y="116"/>
                    </a:lnTo>
                    <a:lnTo>
                      <a:pt x="43" y="114"/>
                    </a:lnTo>
                    <a:lnTo>
                      <a:pt x="48" y="112"/>
                    </a:lnTo>
                    <a:lnTo>
                      <a:pt x="52" y="110"/>
                    </a:lnTo>
                    <a:lnTo>
                      <a:pt x="56" y="107"/>
                    </a:lnTo>
                    <a:lnTo>
                      <a:pt x="59" y="104"/>
                    </a:lnTo>
                    <a:lnTo>
                      <a:pt x="24" y="104"/>
                    </a:lnTo>
                    <a:lnTo>
                      <a:pt x="21" y="104"/>
                    </a:lnTo>
                    <a:lnTo>
                      <a:pt x="7" y="100"/>
                    </a:lnTo>
                    <a:lnTo>
                      <a:pt x="6" y="1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68">
                <a:extLst>
                  <a:ext uri="{FF2B5EF4-FFF2-40B4-BE49-F238E27FC236}">
                    <a16:creationId xmlns="" xmlns:a16="http://schemas.microsoft.com/office/drawing/2014/main" id="{99E53616-2514-422B-B259-94BEBEE3F4B6}"/>
                  </a:ext>
                </a:extLst>
              </p:cNvPr>
              <p:cNvSpPr>
                <a:spLocks/>
              </p:cNvSpPr>
              <p:nvPr/>
            </p:nvSpPr>
            <p:spPr bwMode="auto">
              <a:xfrm>
                <a:off x="646" y="546"/>
                <a:ext cx="75" cy="118"/>
              </a:xfrm>
              <a:custGeom>
                <a:avLst/>
                <a:gdLst>
                  <a:gd name="T0" fmla="+- 0 720 646"/>
                  <a:gd name="T1" fmla="*/ T0 w 75"/>
                  <a:gd name="T2" fmla="+- 0 610 546"/>
                  <a:gd name="T3" fmla="*/ 610 h 118"/>
                  <a:gd name="T4" fmla="+- 0 705 646"/>
                  <a:gd name="T5" fmla="*/ T4 w 75"/>
                  <a:gd name="T6" fmla="+- 0 610 546"/>
                  <a:gd name="T7" fmla="*/ 610 h 118"/>
                  <a:gd name="T8" fmla="+- 0 705 646"/>
                  <a:gd name="T9" fmla="*/ T8 w 75"/>
                  <a:gd name="T10" fmla="+- 0 615 546"/>
                  <a:gd name="T11" fmla="*/ 615 h 118"/>
                  <a:gd name="T12" fmla="+- 0 704 646"/>
                  <a:gd name="T13" fmla="*/ T12 w 75"/>
                  <a:gd name="T14" fmla="+- 0 621 546"/>
                  <a:gd name="T15" fmla="*/ 621 h 118"/>
                  <a:gd name="T16" fmla="+- 0 678 646"/>
                  <a:gd name="T17" fmla="*/ T16 w 75"/>
                  <a:gd name="T18" fmla="+- 0 650 546"/>
                  <a:gd name="T19" fmla="*/ 650 h 118"/>
                  <a:gd name="T20" fmla="+- 0 705 646"/>
                  <a:gd name="T21" fmla="*/ T20 w 75"/>
                  <a:gd name="T22" fmla="+- 0 650 546"/>
                  <a:gd name="T23" fmla="*/ 650 h 118"/>
                  <a:gd name="T24" fmla="+- 0 706 646"/>
                  <a:gd name="T25" fmla="*/ T24 w 75"/>
                  <a:gd name="T26" fmla="+- 0 650 546"/>
                  <a:gd name="T27" fmla="*/ 650 h 118"/>
                  <a:gd name="T28" fmla="+- 0 709 646"/>
                  <a:gd name="T29" fmla="*/ T28 w 75"/>
                  <a:gd name="T30" fmla="+- 0 646 546"/>
                  <a:gd name="T31" fmla="*/ 646 h 118"/>
                  <a:gd name="T32" fmla="+- 0 711 646"/>
                  <a:gd name="T33" fmla="*/ T32 w 75"/>
                  <a:gd name="T34" fmla="+- 0 642 546"/>
                  <a:gd name="T35" fmla="*/ 642 h 118"/>
                  <a:gd name="T36" fmla="+- 0 713 646"/>
                  <a:gd name="T37" fmla="*/ T36 w 75"/>
                  <a:gd name="T38" fmla="+- 0 638 546"/>
                  <a:gd name="T39" fmla="*/ 638 h 118"/>
                  <a:gd name="T40" fmla="+- 0 715 646"/>
                  <a:gd name="T41" fmla="*/ T40 w 75"/>
                  <a:gd name="T42" fmla="+- 0 634 546"/>
                  <a:gd name="T43" fmla="*/ 634 h 118"/>
                  <a:gd name="T44" fmla="+- 0 717 646"/>
                  <a:gd name="T45" fmla="*/ T44 w 75"/>
                  <a:gd name="T46" fmla="+- 0 629 546"/>
                  <a:gd name="T47" fmla="*/ 629 h 118"/>
                  <a:gd name="T48" fmla="+- 0 718 646"/>
                  <a:gd name="T49" fmla="*/ T48 w 75"/>
                  <a:gd name="T50" fmla="+- 0 624 546"/>
                  <a:gd name="T51" fmla="*/ 624 h 118"/>
                  <a:gd name="T52" fmla="+- 0 719 646"/>
                  <a:gd name="T53" fmla="*/ T52 w 75"/>
                  <a:gd name="T54" fmla="+- 0 620 546"/>
                  <a:gd name="T55" fmla="*/ 620 h 118"/>
                  <a:gd name="T56" fmla="+- 0 720 646"/>
                  <a:gd name="T57" fmla="*/ T56 w 75"/>
                  <a:gd name="T58" fmla="+- 0 610 546"/>
                  <a:gd name="T59" fmla="*/ 610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5" h="118">
                    <a:moveTo>
                      <a:pt x="74" y="64"/>
                    </a:moveTo>
                    <a:lnTo>
                      <a:pt x="59" y="64"/>
                    </a:lnTo>
                    <a:lnTo>
                      <a:pt x="59" y="69"/>
                    </a:lnTo>
                    <a:lnTo>
                      <a:pt x="58" y="75"/>
                    </a:lnTo>
                    <a:lnTo>
                      <a:pt x="32" y="104"/>
                    </a:lnTo>
                    <a:lnTo>
                      <a:pt x="59" y="104"/>
                    </a:lnTo>
                    <a:lnTo>
                      <a:pt x="60" y="104"/>
                    </a:lnTo>
                    <a:lnTo>
                      <a:pt x="63" y="100"/>
                    </a:lnTo>
                    <a:lnTo>
                      <a:pt x="65" y="96"/>
                    </a:lnTo>
                    <a:lnTo>
                      <a:pt x="67" y="92"/>
                    </a:lnTo>
                    <a:lnTo>
                      <a:pt x="69" y="88"/>
                    </a:lnTo>
                    <a:lnTo>
                      <a:pt x="71" y="83"/>
                    </a:lnTo>
                    <a:lnTo>
                      <a:pt x="72" y="78"/>
                    </a:lnTo>
                    <a:lnTo>
                      <a:pt x="73" y="74"/>
                    </a:lnTo>
                    <a:lnTo>
                      <a:pt x="74" y="6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67">
                <a:extLst>
                  <a:ext uri="{FF2B5EF4-FFF2-40B4-BE49-F238E27FC236}">
                    <a16:creationId xmlns="" xmlns:a16="http://schemas.microsoft.com/office/drawing/2014/main" id="{810193F6-3825-4A32-9A79-0E44948458A6}"/>
                  </a:ext>
                </a:extLst>
              </p:cNvPr>
              <p:cNvSpPr>
                <a:spLocks/>
              </p:cNvSpPr>
              <p:nvPr/>
            </p:nvSpPr>
            <p:spPr bwMode="auto">
              <a:xfrm>
                <a:off x="646" y="546"/>
                <a:ext cx="75" cy="118"/>
              </a:xfrm>
              <a:custGeom>
                <a:avLst/>
                <a:gdLst>
                  <a:gd name="T0" fmla="+- 0 688 646"/>
                  <a:gd name="T1" fmla="*/ T0 w 75"/>
                  <a:gd name="T2" fmla="+- 0 546 546"/>
                  <a:gd name="T3" fmla="*/ 546 h 118"/>
                  <a:gd name="T4" fmla="+- 0 677 646"/>
                  <a:gd name="T5" fmla="*/ T4 w 75"/>
                  <a:gd name="T6" fmla="+- 0 546 546"/>
                  <a:gd name="T7" fmla="*/ 546 h 118"/>
                  <a:gd name="T8" fmla="+- 0 671 646"/>
                  <a:gd name="T9" fmla="*/ T8 w 75"/>
                  <a:gd name="T10" fmla="+- 0 547 546"/>
                  <a:gd name="T11" fmla="*/ 547 h 118"/>
                  <a:gd name="T12" fmla="+- 0 662 646"/>
                  <a:gd name="T13" fmla="*/ T12 w 75"/>
                  <a:gd name="T14" fmla="+- 0 551 546"/>
                  <a:gd name="T15" fmla="*/ 551 h 118"/>
                  <a:gd name="T16" fmla="+- 0 658 646"/>
                  <a:gd name="T17" fmla="*/ T16 w 75"/>
                  <a:gd name="T18" fmla="+- 0 553 546"/>
                  <a:gd name="T19" fmla="*/ 553 h 118"/>
                  <a:gd name="T20" fmla="+- 0 654 646"/>
                  <a:gd name="T21" fmla="*/ T20 w 75"/>
                  <a:gd name="T22" fmla="+- 0 558 546"/>
                  <a:gd name="T23" fmla="*/ 558 h 118"/>
                  <a:gd name="T24" fmla="+- 0 651 646"/>
                  <a:gd name="T25" fmla="*/ T24 w 75"/>
                  <a:gd name="T26" fmla="+- 0 560 546"/>
                  <a:gd name="T27" fmla="*/ 560 h 118"/>
                  <a:gd name="T28" fmla="+- 0 649 646"/>
                  <a:gd name="T29" fmla="*/ T28 w 75"/>
                  <a:gd name="T30" fmla="+- 0 564 546"/>
                  <a:gd name="T31" fmla="*/ 564 h 118"/>
                  <a:gd name="T32" fmla="+- 0 648 646"/>
                  <a:gd name="T33" fmla="*/ T32 w 75"/>
                  <a:gd name="T34" fmla="+- 0 569 546"/>
                  <a:gd name="T35" fmla="*/ 569 h 118"/>
                  <a:gd name="T36" fmla="+- 0 646 646"/>
                  <a:gd name="T37" fmla="*/ T36 w 75"/>
                  <a:gd name="T38" fmla="+- 0 573 546"/>
                  <a:gd name="T39" fmla="*/ 573 h 118"/>
                  <a:gd name="T40" fmla="+- 0 646 646"/>
                  <a:gd name="T41" fmla="*/ T40 w 75"/>
                  <a:gd name="T42" fmla="+- 0 578 546"/>
                  <a:gd name="T43" fmla="*/ 578 h 118"/>
                  <a:gd name="T44" fmla="+- 0 646 646"/>
                  <a:gd name="T45" fmla="*/ T44 w 75"/>
                  <a:gd name="T46" fmla="+- 0 588 546"/>
                  <a:gd name="T47" fmla="*/ 588 h 118"/>
                  <a:gd name="T48" fmla="+- 0 646 646"/>
                  <a:gd name="T49" fmla="*/ T48 w 75"/>
                  <a:gd name="T50" fmla="+- 0 593 546"/>
                  <a:gd name="T51" fmla="*/ 593 h 118"/>
                  <a:gd name="T52" fmla="+- 0 647 646"/>
                  <a:gd name="T53" fmla="*/ T52 w 75"/>
                  <a:gd name="T54" fmla="+- 0 597 546"/>
                  <a:gd name="T55" fmla="*/ 597 h 118"/>
                  <a:gd name="T56" fmla="+- 0 648 646"/>
                  <a:gd name="T57" fmla="*/ T56 w 75"/>
                  <a:gd name="T58" fmla="+- 0 601 546"/>
                  <a:gd name="T59" fmla="*/ 601 h 118"/>
                  <a:gd name="T60" fmla="+- 0 673 646"/>
                  <a:gd name="T61" fmla="*/ T60 w 75"/>
                  <a:gd name="T62" fmla="+- 0 617 546"/>
                  <a:gd name="T63" fmla="*/ 617 h 118"/>
                  <a:gd name="T64" fmla="+- 0 685 646"/>
                  <a:gd name="T65" fmla="*/ T64 w 75"/>
                  <a:gd name="T66" fmla="+- 0 617 546"/>
                  <a:gd name="T67" fmla="*/ 617 h 118"/>
                  <a:gd name="T68" fmla="+- 0 690 646"/>
                  <a:gd name="T69" fmla="*/ T68 w 75"/>
                  <a:gd name="T70" fmla="+- 0 616 546"/>
                  <a:gd name="T71" fmla="*/ 616 h 118"/>
                  <a:gd name="T72" fmla="+- 0 694 646"/>
                  <a:gd name="T73" fmla="*/ T72 w 75"/>
                  <a:gd name="T74" fmla="+- 0 615 546"/>
                  <a:gd name="T75" fmla="*/ 615 h 118"/>
                  <a:gd name="T76" fmla="+- 0 698 646"/>
                  <a:gd name="T77" fmla="*/ T76 w 75"/>
                  <a:gd name="T78" fmla="+- 0 613 546"/>
                  <a:gd name="T79" fmla="*/ 613 h 118"/>
                  <a:gd name="T80" fmla="+- 0 702 646"/>
                  <a:gd name="T81" fmla="*/ T80 w 75"/>
                  <a:gd name="T82" fmla="+- 0 612 546"/>
                  <a:gd name="T83" fmla="*/ 612 h 118"/>
                  <a:gd name="T84" fmla="+- 0 705 646"/>
                  <a:gd name="T85" fmla="*/ T84 w 75"/>
                  <a:gd name="T86" fmla="+- 0 610 546"/>
                  <a:gd name="T87" fmla="*/ 610 h 118"/>
                  <a:gd name="T88" fmla="+- 0 720 646"/>
                  <a:gd name="T89" fmla="*/ T88 w 75"/>
                  <a:gd name="T90" fmla="+- 0 610 546"/>
                  <a:gd name="T91" fmla="*/ 610 h 118"/>
                  <a:gd name="T92" fmla="+- 0 720 646"/>
                  <a:gd name="T93" fmla="*/ T92 w 75"/>
                  <a:gd name="T94" fmla="+- 0 610 546"/>
                  <a:gd name="T95" fmla="*/ 610 h 118"/>
                  <a:gd name="T96" fmla="+- 0 720 646"/>
                  <a:gd name="T97" fmla="*/ T96 w 75"/>
                  <a:gd name="T98" fmla="+- 0 605 546"/>
                  <a:gd name="T99" fmla="*/ 605 h 118"/>
                  <a:gd name="T100" fmla="+- 0 678 646"/>
                  <a:gd name="T101" fmla="*/ T100 w 75"/>
                  <a:gd name="T102" fmla="+- 0 605 546"/>
                  <a:gd name="T103" fmla="*/ 605 h 118"/>
                  <a:gd name="T104" fmla="+- 0 675 646"/>
                  <a:gd name="T105" fmla="*/ T104 w 75"/>
                  <a:gd name="T106" fmla="+- 0 605 546"/>
                  <a:gd name="T107" fmla="*/ 605 h 118"/>
                  <a:gd name="T108" fmla="+- 0 661 646"/>
                  <a:gd name="T109" fmla="*/ T108 w 75"/>
                  <a:gd name="T110" fmla="+- 0 586 546"/>
                  <a:gd name="T111" fmla="*/ 586 h 118"/>
                  <a:gd name="T112" fmla="+- 0 661 646"/>
                  <a:gd name="T113" fmla="*/ T112 w 75"/>
                  <a:gd name="T114" fmla="+- 0 579 546"/>
                  <a:gd name="T115" fmla="*/ 579 h 118"/>
                  <a:gd name="T116" fmla="+- 0 661 646"/>
                  <a:gd name="T117" fmla="*/ T116 w 75"/>
                  <a:gd name="T118" fmla="+- 0 576 546"/>
                  <a:gd name="T119" fmla="*/ 576 h 118"/>
                  <a:gd name="T120" fmla="+- 0 662 646"/>
                  <a:gd name="T121" fmla="*/ T120 w 75"/>
                  <a:gd name="T122" fmla="+- 0 573 546"/>
                  <a:gd name="T123" fmla="*/ 573 h 118"/>
                  <a:gd name="T124" fmla="+- 0 663 646"/>
                  <a:gd name="T125" fmla="*/ T124 w 75"/>
                  <a:gd name="T126" fmla="+- 0 570 546"/>
                  <a:gd name="T127" fmla="*/ 570 h 118"/>
                  <a:gd name="T128" fmla="+- 0 678 646"/>
                  <a:gd name="T129" fmla="*/ T128 w 75"/>
                  <a:gd name="T130" fmla="+- 0 558 546"/>
                  <a:gd name="T131" fmla="*/ 558 h 118"/>
                  <a:gd name="T132" fmla="+- 0 711 646"/>
                  <a:gd name="T133" fmla="*/ T132 w 75"/>
                  <a:gd name="T134" fmla="+- 0 558 546"/>
                  <a:gd name="T135" fmla="*/ 558 h 118"/>
                  <a:gd name="T136" fmla="+- 0 709 646"/>
                  <a:gd name="T137" fmla="*/ T136 w 75"/>
                  <a:gd name="T138" fmla="+- 0 555 546"/>
                  <a:gd name="T139" fmla="*/ 555 h 118"/>
                  <a:gd name="T140" fmla="+- 0 703 646"/>
                  <a:gd name="T141" fmla="*/ T140 w 75"/>
                  <a:gd name="T142" fmla="+- 0 550 546"/>
                  <a:gd name="T143" fmla="*/ 550 h 118"/>
                  <a:gd name="T144" fmla="+- 0 700 646"/>
                  <a:gd name="T145" fmla="*/ T144 w 75"/>
                  <a:gd name="T146" fmla="+- 0 549 546"/>
                  <a:gd name="T147" fmla="*/ 549 h 118"/>
                  <a:gd name="T148" fmla="+- 0 693 646"/>
                  <a:gd name="T149" fmla="*/ T148 w 75"/>
                  <a:gd name="T150" fmla="+- 0 546 546"/>
                  <a:gd name="T151" fmla="*/ 546 h 118"/>
                  <a:gd name="T152" fmla="+- 0 688 646"/>
                  <a:gd name="T153" fmla="*/ T152 w 75"/>
                  <a:gd name="T154" fmla="+- 0 546 546"/>
                  <a:gd name="T155" fmla="*/ 5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75" h="118">
                    <a:moveTo>
                      <a:pt x="42" y="0"/>
                    </a:moveTo>
                    <a:lnTo>
                      <a:pt x="31" y="0"/>
                    </a:lnTo>
                    <a:lnTo>
                      <a:pt x="25" y="1"/>
                    </a:lnTo>
                    <a:lnTo>
                      <a:pt x="16" y="5"/>
                    </a:lnTo>
                    <a:lnTo>
                      <a:pt x="12" y="7"/>
                    </a:lnTo>
                    <a:lnTo>
                      <a:pt x="8" y="12"/>
                    </a:lnTo>
                    <a:lnTo>
                      <a:pt x="5" y="14"/>
                    </a:lnTo>
                    <a:lnTo>
                      <a:pt x="3" y="18"/>
                    </a:lnTo>
                    <a:lnTo>
                      <a:pt x="2" y="23"/>
                    </a:lnTo>
                    <a:lnTo>
                      <a:pt x="0" y="27"/>
                    </a:lnTo>
                    <a:lnTo>
                      <a:pt x="0" y="32"/>
                    </a:lnTo>
                    <a:lnTo>
                      <a:pt x="0" y="42"/>
                    </a:lnTo>
                    <a:lnTo>
                      <a:pt x="0" y="47"/>
                    </a:lnTo>
                    <a:lnTo>
                      <a:pt x="1" y="51"/>
                    </a:lnTo>
                    <a:lnTo>
                      <a:pt x="2" y="55"/>
                    </a:lnTo>
                    <a:lnTo>
                      <a:pt x="27" y="71"/>
                    </a:lnTo>
                    <a:lnTo>
                      <a:pt x="39" y="71"/>
                    </a:lnTo>
                    <a:lnTo>
                      <a:pt x="44" y="70"/>
                    </a:lnTo>
                    <a:lnTo>
                      <a:pt x="48" y="69"/>
                    </a:lnTo>
                    <a:lnTo>
                      <a:pt x="52" y="67"/>
                    </a:lnTo>
                    <a:lnTo>
                      <a:pt x="56" y="66"/>
                    </a:lnTo>
                    <a:lnTo>
                      <a:pt x="59" y="64"/>
                    </a:lnTo>
                    <a:lnTo>
                      <a:pt x="74" y="64"/>
                    </a:lnTo>
                    <a:lnTo>
                      <a:pt x="74" y="59"/>
                    </a:lnTo>
                    <a:lnTo>
                      <a:pt x="32" y="59"/>
                    </a:lnTo>
                    <a:lnTo>
                      <a:pt x="29" y="59"/>
                    </a:lnTo>
                    <a:lnTo>
                      <a:pt x="15" y="40"/>
                    </a:lnTo>
                    <a:lnTo>
                      <a:pt x="15" y="33"/>
                    </a:lnTo>
                    <a:lnTo>
                      <a:pt x="15" y="30"/>
                    </a:lnTo>
                    <a:lnTo>
                      <a:pt x="16" y="27"/>
                    </a:lnTo>
                    <a:lnTo>
                      <a:pt x="17" y="24"/>
                    </a:lnTo>
                    <a:lnTo>
                      <a:pt x="32" y="12"/>
                    </a:lnTo>
                    <a:lnTo>
                      <a:pt x="65" y="12"/>
                    </a:lnTo>
                    <a:lnTo>
                      <a:pt x="63" y="9"/>
                    </a:lnTo>
                    <a:lnTo>
                      <a:pt x="57" y="4"/>
                    </a:lnTo>
                    <a:lnTo>
                      <a:pt x="54" y="3"/>
                    </a:lnTo>
                    <a:lnTo>
                      <a:pt x="47" y="0"/>
                    </a:lnTo>
                    <a:lnTo>
                      <a:pt x="4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66">
                <a:extLst>
                  <a:ext uri="{FF2B5EF4-FFF2-40B4-BE49-F238E27FC236}">
                    <a16:creationId xmlns="" xmlns:a16="http://schemas.microsoft.com/office/drawing/2014/main" id="{2A0C4A39-8859-4312-88B6-BD1A074D7E79}"/>
                  </a:ext>
                </a:extLst>
              </p:cNvPr>
              <p:cNvSpPr>
                <a:spLocks/>
              </p:cNvSpPr>
              <p:nvPr/>
            </p:nvSpPr>
            <p:spPr bwMode="auto">
              <a:xfrm>
                <a:off x="646" y="546"/>
                <a:ext cx="75" cy="118"/>
              </a:xfrm>
              <a:custGeom>
                <a:avLst/>
                <a:gdLst>
                  <a:gd name="T0" fmla="+- 0 711 646"/>
                  <a:gd name="T1" fmla="*/ T0 w 75"/>
                  <a:gd name="T2" fmla="+- 0 558 546"/>
                  <a:gd name="T3" fmla="*/ 558 h 118"/>
                  <a:gd name="T4" fmla="+- 0 686 646"/>
                  <a:gd name="T5" fmla="*/ T4 w 75"/>
                  <a:gd name="T6" fmla="+- 0 558 546"/>
                  <a:gd name="T7" fmla="*/ 558 h 118"/>
                  <a:gd name="T8" fmla="+- 0 689 646"/>
                  <a:gd name="T9" fmla="*/ T8 w 75"/>
                  <a:gd name="T10" fmla="+- 0 558 546"/>
                  <a:gd name="T11" fmla="*/ 558 h 118"/>
                  <a:gd name="T12" fmla="+- 0 692 646"/>
                  <a:gd name="T13" fmla="*/ T12 w 75"/>
                  <a:gd name="T14" fmla="+- 0 560 546"/>
                  <a:gd name="T15" fmla="*/ 560 h 118"/>
                  <a:gd name="T16" fmla="+- 0 705 646"/>
                  <a:gd name="T17" fmla="*/ T16 w 75"/>
                  <a:gd name="T18" fmla="+- 0 590 546"/>
                  <a:gd name="T19" fmla="*/ 590 h 118"/>
                  <a:gd name="T20" fmla="+- 0 705 646"/>
                  <a:gd name="T21" fmla="*/ T20 w 75"/>
                  <a:gd name="T22" fmla="+- 0 598 546"/>
                  <a:gd name="T23" fmla="*/ 598 h 118"/>
                  <a:gd name="T24" fmla="+- 0 686 646"/>
                  <a:gd name="T25" fmla="*/ T24 w 75"/>
                  <a:gd name="T26" fmla="+- 0 605 546"/>
                  <a:gd name="T27" fmla="*/ 605 h 118"/>
                  <a:gd name="T28" fmla="+- 0 720 646"/>
                  <a:gd name="T29" fmla="*/ T28 w 75"/>
                  <a:gd name="T30" fmla="+- 0 605 546"/>
                  <a:gd name="T31" fmla="*/ 605 h 118"/>
                  <a:gd name="T32" fmla="+- 0 715 646"/>
                  <a:gd name="T33" fmla="*/ T32 w 75"/>
                  <a:gd name="T34" fmla="+- 0 564 546"/>
                  <a:gd name="T35" fmla="*/ 564 h 118"/>
                  <a:gd name="T36" fmla="+- 0 711 646"/>
                  <a:gd name="T37" fmla="*/ T36 w 75"/>
                  <a:gd name="T38" fmla="+- 0 558 546"/>
                  <a:gd name="T39" fmla="*/ 5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118">
                    <a:moveTo>
                      <a:pt x="65" y="12"/>
                    </a:moveTo>
                    <a:lnTo>
                      <a:pt x="40" y="12"/>
                    </a:lnTo>
                    <a:lnTo>
                      <a:pt x="43" y="12"/>
                    </a:lnTo>
                    <a:lnTo>
                      <a:pt x="46" y="14"/>
                    </a:lnTo>
                    <a:lnTo>
                      <a:pt x="59" y="44"/>
                    </a:lnTo>
                    <a:lnTo>
                      <a:pt x="59" y="52"/>
                    </a:lnTo>
                    <a:lnTo>
                      <a:pt x="40" y="59"/>
                    </a:lnTo>
                    <a:lnTo>
                      <a:pt x="74" y="59"/>
                    </a:lnTo>
                    <a:lnTo>
                      <a:pt x="69" y="18"/>
                    </a:lnTo>
                    <a:lnTo>
                      <a:pt x="65"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7" name="Group 62">
              <a:extLst>
                <a:ext uri="{FF2B5EF4-FFF2-40B4-BE49-F238E27FC236}">
                  <a16:creationId xmlns="" xmlns:a16="http://schemas.microsoft.com/office/drawing/2014/main" id="{4B630204-27A3-4867-AB21-28D71ED0381C}"/>
                </a:ext>
              </a:extLst>
            </p:cNvPr>
            <p:cNvGrpSpPr>
              <a:grpSpLocks/>
            </p:cNvGrpSpPr>
            <p:nvPr/>
          </p:nvGrpSpPr>
          <p:grpSpPr bwMode="auto">
            <a:xfrm>
              <a:off x="736" y="546"/>
              <a:ext cx="79" cy="118"/>
              <a:chOff x="736" y="546"/>
              <a:chExt cx="79" cy="118"/>
            </a:xfrm>
          </p:grpSpPr>
          <p:sp>
            <p:nvSpPr>
              <p:cNvPr id="98" name="Freeform 64">
                <a:extLst>
                  <a:ext uri="{FF2B5EF4-FFF2-40B4-BE49-F238E27FC236}">
                    <a16:creationId xmlns="" xmlns:a16="http://schemas.microsoft.com/office/drawing/2014/main" id="{662483A0-BFAC-4BEB-B3BB-5739F8A8A075}"/>
                  </a:ext>
                </a:extLst>
              </p:cNvPr>
              <p:cNvSpPr>
                <a:spLocks/>
              </p:cNvSpPr>
              <p:nvPr/>
            </p:nvSpPr>
            <p:spPr bwMode="auto">
              <a:xfrm>
                <a:off x="736" y="546"/>
                <a:ext cx="79" cy="118"/>
              </a:xfrm>
              <a:custGeom>
                <a:avLst/>
                <a:gdLst>
                  <a:gd name="T0" fmla="+- 0 784 736"/>
                  <a:gd name="T1" fmla="*/ T0 w 79"/>
                  <a:gd name="T2" fmla="+- 0 546 546"/>
                  <a:gd name="T3" fmla="*/ 546 h 118"/>
                  <a:gd name="T4" fmla="+- 0 769 736"/>
                  <a:gd name="T5" fmla="*/ T4 w 79"/>
                  <a:gd name="T6" fmla="+- 0 546 546"/>
                  <a:gd name="T7" fmla="*/ 546 h 118"/>
                  <a:gd name="T8" fmla="+- 0 763 736"/>
                  <a:gd name="T9" fmla="*/ T8 w 79"/>
                  <a:gd name="T10" fmla="+- 0 547 546"/>
                  <a:gd name="T11" fmla="*/ 547 h 118"/>
                  <a:gd name="T12" fmla="+- 0 752 736"/>
                  <a:gd name="T13" fmla="*/ T12 w 79"/>
                  <a:gd name="T14" fmla="+- 0 553 546"/>
                  <a:gd name="T15" fmla="*/ 553 h 118"/>
                  <a:gd name="T16" fmla="+- 0 748 736"/>
                  <a:gd name="T17" fmla="*/ T16 w 79"/>
                  <a:gd name="T18" fmla="+- 0 557 546"/>
                  <a:gd name="T19" fmla="*/ 557 h 118"/>
                  <a:gd name="T20" fmla="+- 0 745 736"/>
                  <a:gd name="T21" fmla="*/ T20 w 79"/>
                  <a:gd name="T22" fmla="+- 0 562 546"/>
                  <a:gd name="T23" fmla="*/ 562 h 118"/>
                  <a:gd name="T24" fmla="+- 0 742 736"/>
                  <a:gd name="T25" fmla="*/ T24 w 79"/>
                  <a:gd name="T26" fmla="+- 0 567 546"/>
                  <a:gd name="T27" fmla="*/ 567 h 118"/>
                  <a:gd name="T28" fmla="+- 0 739 736"/>
                  <a:gd name="T29" fmla="*/ T28 w 79"/>
                  <a:gd name="T30" fmla="+- 0 573 546"/>
                  <a:gd name="T31" fmla="*/ 573 h 118"/>
                  <a:gd name="T32" fmla="+- 0 737 736"/>
                  <a:gd name="T33" fmla="*/ T32 w 79"/>
                  <a:gd name="T34" fmla="+- 0 588 546"/>
                  <a:gd name="T35" fmla="*/ 588 h 118"/>
                  <a:gd name="T36" fmla="+- 0 736 736"/>
                  <a:gd name="T37" fmla="*/ T36 w 79"/>
                  <a:gd name="T38" fmla="+- 0 596 546"/>
                  <a:gd name="T39" fmla="*/ 596 h 118"/>
                  <a:gd name="T40" fmla="+- 0 736 736"/>
                  <a:gd name="T41" fmla="*/ T40 w 79"/>
                  <a:gd name="T42" fmla="+- 0 614 546"/>
                  <a:gd name="T43" fmla="*/ 614 h 118"/>
                  <a:gd name="T44" fmla="+- 0 737 736"/>
                  <a:gd name="T45" fmla="*/ T44 w 79"/>
                  <a:gd name="T46" fmla="+- 0 622 546"/>
                  <a:gd name="T47" fmla="*/ 622 h 118"/>
                  <a:gd name="T48" fmla="+- 0 738 736"/>
                  <a:gd name="T49" fmla="*/ T48 w 79"/>
                  <a:gd name="T50" fmla="+- 0 629 546"/>
                  <a:gd name="T51" fmla="*/ 629 h 118"/>
                  <a:gd name="T52" fmla="+- 0 739 736"/>
                  <a:gd name="T53" fmla="*/ T52 w 79"/>
                  <a:gd name="T54" fmla="+- 0 636 546"/>
                  <a:gd name="T55" fmla="*/ 636 h 118"/>
                  <a:gd name="T56" fmla="+- 0 741 736"/>
                  <a:gd name="T57" fmla="*/ T56 w 79"/>
                  <a:gd name="T58" fmla="+- 0 643 546"/>
                  <a:gd name="T59" fmla="*/ 643 h 118"/>
                  <a:gd name="T60" fmla="+- 0 744 736"/>
                  <a:gd name="T61" fmla="*/ T60 w 79"/>
                  <a:gd name="T62" fmla="+- 0 648 546"/>
                  <a:gd name="T63" fmla="*/ 648 h 118"/>
                  <a:gd name="T64" fmla="+- 0 747 736"/>
                  <a:gd name="T65" fmla="*/ T64 w 79"/>
                  <a:gd name="T66" fmla="+- 0 653 546"/>
                  <a:gd name="T67" fmla="*/ 653 h 118"/>
                  <a:gd name="T68" fmla="+- 0 751 736"/>
                  <a:gd name="T69" fmla="*/ T68 w 79"/>
                  <a:gd name="T70" fmla="+- 0 656 546"/>
                  <a:gd name="T71" fmla="*/ 656 h 118"/>
                  <a:gd name="T72" fmla="+- 0 761 736"/>
                  <a:gd name="T73" fmla="*/ T72 w 79"/>
                  <a:gd name="T74" fmla="+- 0 661 546"/>
                  <a:gd name="T75" fmla="*/ 661 h 118"/>
                  <a:gd name="T76" fmla="+- 0 767 736"/>
                  <a:gd name="T77" fmla="*/ T76 w 79"/>
                  <a:gd name="T78" fmla="+- 0 663 546"/>
                  <a:gd name="T79" fmla="*/ 663 h 118"/>
                  <a:gd name="T80" fmla="+- 0 782 736"/>
                  <a:gd name="T81" fmla="*/ T80 w 79"/>
                  <a:gd name="T82" fmla="+- 0 663 546"/>
                  <a:gd name="T83" fmla="*/ 663 h 118"/>
                  <a:gd name="T84" fmla="+- 0 788 736"/>
                  <a:gd name="T85" fmla="*/ T84 w 79"/>
                  <a:gd name="T86" fmla="+- 0 661 546"/>
                  <a:gd name="T87" fmla="*/ 661 h 118"/>
                  <a:gd name="T88" fmla="+- 0 798 736"/>
                  <a:gd name="T89" fmla="*/ T88 w 79"/>
                  <a:gd name="T90" fmla="+- 0 656 546"/>
                  <a:gd name="T91" fmla="*/ 656 h 118"/>
                  <a:gd name="T92" fmla="+- 0 802 736"/>
                  <a:gd name="T93" fmla="*/ T92 w 79"/>
                  <a:gd name="T94" fmla="+- 0 652 546"/>
                  <a:gd name="T95" fmla="*/ 652 h 118"/>
                  <a:gd name="T96" fmla="+- 0 803 736"/>
                  <a:gd name="T97" fmla="*/ T96 w 79"/>
                  <a:gd name="T98" fmla="+- 0 650 546"/>
                  <a:gd name="T99" fmla="*/ 650 h 118"/>
                  <a:gd name="T100" fmla="+- 0 771 736"/>
                  <a:gd name="T101" fmla="*/ T100 w 79"/>
                  <a:gd name="T102" fmla="+- 0 650 546"/>
                  <a:gd name="T103" fmla="*/ 650 h 118"/>
                  <a:gd name="T104" fmla="+- 0 767 736"/>
                  <a:gd name="T105" fmla="*/ T104 w 79"/>
                  <a:gd name="T106" fmla="+- 0 649 546"/>
                  <a:gd name="T107" fmla="*/ 649 h 118"/>
                  <a:gd name="T108" fmla="+- 0 764 736"/>
                  <a:gd name="T109" fmla="*/ T108 w 79"/>
                  <a:gd name="T110" fmla="+- 0 648 546"/>
                  <a:gd name="T111" fmla="*/ 648 h 118"/>
                  <a:gd name="T112" fmla="+- 0 761 736"/>
                  <a:gd name="T113" fmla="*/ T112 w 79"/>
                  <a:gd name="T114" fmla="+- 0 646 546"/>
                  <a:gd name="T115" fmla="*/ 646 h 118"/>
                  <a:gd name="T116" fmla="+- 0 759 736"/>
                  <a:gd name="T117" fmla="*/ T116 w 79"/>
                  <a:gd name="T118" fmla="+- 0 643 546"/>
                  <a:gd name="T119" fmla="*/ 643 h 118"/>
                  <a:gd name="T120" fmla="+- 0 757 736"/>
                  <a:gd name="T121" fmla="*/ T120 w 79"/>
                  <a:gd name="T122" fmla="+- 0 640 546"/>
                  <a:gd name="T123" fmla="*/ 640 h 118"/>
                  <a:gd name="T124" fmla="+- 0 755 736"/>
                  <a:gd name="T125" fmla="*/ T124 w 79"/>
                  <a:gd name="T126" fmla="+- 0 636 546"/>
                  <a:gd name="T127" fmla="*/ 636 h 118"/>
                  <a:gd name="T128" fmla="+- 0 754 736"/>
                  <a:gd name="T129" fmla="*/ T128 w 79"/>
                  <a:gd name="T130" fmla="+- 0 631 546"/>
                  <a:gd name="T131" fmla="*/ 631 h 118"/>
                  <a:gd name="T132" fmla="+- 0 752 736"/>
                  <a:gd name="T133" fmla="*/ T132 w 79"/>
                  <a:gd name="T134" fmla="+- 0 619 546"/>
                  <a:gd name="T135" fmla="*/ 619 h 118"/>
                  <a:gd name="T136" fmla="+- 0 751 736"/>
                  <a:gd name="T137" fmla="*/ T136 w 79"/>
                  <a:gd name="T138" fmla="+- 0 613 546"/>
                  <a:gd name="T139" fmla="*/ 613 h 118"/>
                  <a:gd name="T140" fmla="+- 0 751 736"/>
                  <a:gd name="T141" fmla="*/ T140 w 79"/>
                  <a:gd name="T142" fmla="+- 0 597 546"/>
                  <a:gd name="T143" fmla="*/ 597 h 118"/>
                  <a:gd name="T144" fmla="+- 0 752 736"/>
                  <a:gd name="T145" fmla="*/ T144 w 79"/>
                  <a:gd name="T146" fmla="+- 0 591 546"/>
                  <a:gd name="T147" fmla="*/ 591 h 118"/>
                  <a:gd name="T148" fmla="+- 0 752 736"/>
                  <a:gd name="T149" fmla="*/ T148 w 79"/>
                  <a:gd name="T150" fmla="+- 0 586 546"/>
                  <a:gd name="T151" fmla="*/ 586 h 118"/>
                  <a:gd name="T152" fmla="+- 0 753 736"/>
                  <a:gd name="T153" fmla="*/ T152 w 79"/>
                  <a:gd name="T154" fmla="+- 0 580 546"/>
                  <a:gd name="T155" fmla="*/ 580 h 118"/>
                  <a:gd name="T156" fmla="+- 0 754 736"/>
                  <a:gd name="T157" fmla="*/ T156 w 79"/>
                  <a:gd name="T158" fmla="+- 0 575 546"/>
                  <a:gd name="T159" fmla="*/ 575 h 118"/>
                  <a:gd name="T160" fmla="+- 0 756 736"/>
                  <a:gd name="T161" fmla="*/ T160 w 79"/>
                  <a:gd name="T162" fmla="+- 0 571 546"/>
                  <a:gd name="T163" fmla="*/ 571 h 118"/>
                  <a:gd name="T164" fmla="+- 0 758 736"/>
                  <a:gd name="T165" fmla="*/ T164 w 79"/>
                  <a:gd name="T166" fmla="+- 0 567 546"/>
                  <a:gd name="T167" fmla="*/ 567 h 118"/>
                  <a:gd name="T168" fmla="+- 0 760 736"/>
                  <a:gd name="T169" fmla="*/ T168 w 79"/>
                  <a:gd name="T170" fmla="+- 0 564 546"/>
                  <a:gd name="T171" fmla="*/ 564 h 118"/>
                  <a:gd name="T172" fmla="+- 0 763 736"/>
                  <a:gd name="T173" fmla="*/ T172 w 79"/>
                  <a:gd name="T174" fmla="+- 0 561 546"/>
                  <a:gd name="T175" fmla="*/ 561 h 118"/>
                  <a:gd name="T176" fmla="+- 0 766 736"/>
                  <a:gd name="T177" fmla="*/ T176 w 79"/>
                  <a:gd name="T178" fmla="+- 0 559 546"/>
                  <a:gd name="T179" fmla="*/ 559 h 118"/>
                  <a:gd name="T180" fmla="+- 0 770 736"/>
                  <a:gd name="T181" fmla="*/ T180 w 79"/>
                  <a:gd name="T182" fmla="+- 0 558 546"/>
                  <a:gd name="T183" fmla="*/ 558 h 118"/>
                  <a:gd name="T184" fmla="+- 0 805 736"/>
                  <a:gd name="T185" fmla="*/ T184 w 79"/>
                  <a:gd name="T186" fmla="+- 0 558 546"/>
                  <a:gd name="T187" fmla="*/ 558 h 118"/>
                  <a:gd name="T188" fmla="+- 0 803 736"/>
                  <a:gd name="T189" fmla="*/ T188 w 79"/>
                  <a:gd name="T190" fmla="+- 0 556 546"/>
                  <a:gd name="T191" fmla="*/ 556 h 118"/>
                  <a:gd name="T192" fmla="+- 0 799 736"/>
                  <a:gd name="T193" fmla="*/ T192 w 79"/>
                  <a:gd name="T194" fmla="+- 0 552 546"/>
                  <a:gd name="T195" fmla="*/ 552 h 118"/>
                  <a:gd name="T196" fmla="+- 0 794 736"/>
                  <a:gd name="T197" fmla="*/ T196 w 79"/>
                  <a:gd name="T198" fmla="+- 0 549 546"/>
                  <a:gd name="T199" fmla="*/ 549 h 118"/>
                  <a:gd name="T200" fmla="+- 0 790 736"/>
                  <a:gd name="T201" fmla="*/ T200 w 79"/>
                  <a:gd name="T202" fmla="+- 0 547 546"/>
                  <a:gd name="T203" fmla="*/ 547 h 118"/>
                  <a:gd name="T204" fmla="+- 0 784 736"/>
                  <a:gd name="T205" fmla="*/ T204 w 79"/>
                  <a:gd name="T206" fmla="+- 0 546 546"/>
                  <a:gd name="T207" fmla="*/ 5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9" h="118">
                    <a:moveTo>
                      <a:pt x="48" y="0"/>
                    </a:moveTo>
                    <a:lnTo>
                      <a:pt x="33" y="0"/>
                    </a:lnTo>
                    <a:lnTo>
                      <a:pt x="27" y="1"/>
                    </a:lnTo>
                    <a:lnTo>
                      <a:pt x="16" y="7"/>
                    </a:lnTo>
                    <a:lnTo>
                      <a:pt x="12" y="11"/>
                    </a:lnTo>
                    <a:lnTo>
                      <a:pt x="9" y="16"/>
                    </a:lnTo>
                    <a:lnTo>
                      <a:pt x="6" y="21"/>
                    </a:lnTo>
                    <a:lnTo>
                      <a:pt x="3" y="27"/>
                    </a:lnTo>
                    <a:lnTo>
                      <a:pt x="1" y="42"/>
                    </a:lnTo>
                    <a:lnTo>
                      <a:pt x="0" y="50"/>
                    </a:lnTo>
                    <a:lnTo>
                      <a:pt x="0" y="68"/>
                    </a:lnTo>
                    <a:lnTo>
                      <a:pt x="1" y="76"/>
                    </a:lnTo>
                    <a:lnTo>
                      <a:pt x="2" y="83"/>
                    </a:lnTo>
                    <a:lnTo>
                      <a:pt x="3" y="90"/>
                    </a:lnTo>
                    <a:lnTo>
                      <a:pt x="5" y="97"/>
                    </a:lnTo>
                    <a:lnTo>
                      <a:pt x="8" y="102"/>
                    </a:lnTo>
                    <a:lnTo>
                      <a:pt x="11" y="107"/>
                    </a:lnTo>
                    <a:lnTo>
                      <a:pt x="15" y="110"/>
                    </a:lnTo>
                    <a:lnTo>
                      <a:pt x="25" y="115"/>
                    </a:lnTo>
                    <a:lnTo>
                      <a:pt x="31" y="117"/>
                    </a:lnTo>
                    <a:lnTo>
                      <a:pt x="46" y="117"/>
                    </a:lnTo>
                    <a:lnTo>
                      <a:pt x="52" y="115"/>
                    </a:lnTo>
                    <a:lnTo>
                      <a:pt x="62" y="110"/>
                    </a:lnTo>
                    <a:lnTo>
                      <a:pt x="66" y="106"/>
                    </a:lnTo>
                    <a:lnTo>
                      <a:pt x="67" y="104"/>
                    </a:lnTo>
                    <a:lnTo>
                      <a:pt x="35" y="104"/>
                    </a:lnTo>
                    <a:lnTo>
                      <a:pt x="31" y="103"/>
                    </a:lnTo>
                    <a:lnTo>
                      <a:pt x="28" y="102"/>
                    </a:lnTo>
                    <a:lnTo>
                      <a:pt x="25" y="100"/>
                    </a:lnTo>
                    <a:lnTo>
                      <a:pt x="23" y="97"/>
                    </a:lnTo>
                    <a:lnTo>
                      <a:pt x="21" y="94"/>
                    </a:lnTo>
                    <a:lnTo>
                      <a:pt x="19" y="90"/>
                    </a:lnTo>
                    <a:lnTo>
                      <a:pt x="18" y="85"/>
                    </a:lnTo>
                    <a:lnTo>
                      <a:pt x="16" y="73"/>
                    </a:lnTo>
                    <a:lnTo>
                      <a:pt x="15" y="67"/>
                    </a:lnTo>
                    <a:lnTo>
                      <a:pt x="15" y="51"/>
                    </a:lnTo>
                    <a:lnTo>
                      <a:pt x="16" y="45"/>
                    </a:lnTo>
                    <a:lnTo>
                      <a:pt x="16" y="40"/>
                    </a:lnTo>
                    <a:lnTo>
                      <a:pt x="17" y="34"/>
                    </a:lnTo>
                    <a:lnTo>
                      <a:pt x="18" y="29"/>
                    </a:lnTo>
                    <a:lnTo>
                      <a:pt x="20" y="25"/>
                    </a:lnTo>
                    <a:lnTo>
                      <a:pt x="22" y="21"/>
                    </a:lnTo>
                    <a:lnTo>
                      <a:pt x="24" y="18"/>
                    </a:lnTo>
                    <a:lnTo>
                      <a:pt x="27" y="15"/>
                    </a:lnTo>
                    <a:lnTo>
                      <a:pt x="30" y="13"/>
                    </a:lnTo>
                    <a:lnTo>
                      <a:pt x="34" y="12"/>
                    </a:lnTo>
                    <a:lnTo>
                      <a:pt x="69" y="12"/>
                    </a:lnTo>
                    <a:lnTo>
                      <a:pt x="67" y="10"/>
                    </a:lnTo>
                    <a:lnTo>
                      <a:pt x="63" y="6"/>
                    </a:lnTo>
                    <a:lnTo>
                      <a:pt x="58" y="3"/>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63">
                <a:extLst>
                  <a:ext uri="{FF2B5EF4-FFF2-40B4-BE49-F238E27FC236}">
                    <a16:creationId xmlns="" xmlns:a16="http://schemas.microsoft.com/office/drawing/2014/main" id="{239EFADB-640D-4364-9922-108422F12CBD}"/>
                  </a:ext>
                </a:extLst>
              </p:cNvPr>
              <p:cNvSpPr>
                <a:spLocks/>
              </p:cNvSpPr>
              <p:nvPr/>
            </p:nvSpPr>
            <p:spPr bwMode="auto">
              <a:xfrm>
                <a:off x="736" y="546"/>
                <a:ext cx="79" cy="118"/>
              </a:xfrm>
              <a:custGeom>
                <a:avLst/>
                <a:gdLst>
                  <a:gd name="T0" fmla="+- 0 805 736"/>
                  <a:gd name="T1" fmla="*/ T0 w 79"/>
                  <a:gd name="T2" fmla="+- 0 558 546"/>
                  <a:gd name="T3" fmla="*/ 558 h 118"/>
                  <a:gd name="T4" fmla="+- 0 778 736"/>
                  <a:gd name="T5" fmla="*/ T4 w 79"/>
                  <a:gd name="T6" fmla="+- 0 558 546"/>
                  <a:gd name="T7" fmla="*/ 558 h 118"/>
                  <a:gd name="T8" fmla="+- 0 781 736"/>
                  <a:gd name="T9" fmla="*/ T8 w 79"/>
                  <a:gd name="T10" fmla="+- 0 558 546"/>
                  <a:gd name="T11" fmla="*/ 558 h 118"/>
                  <a:gd name="T12" fmla="+- 0 783 736"/>
                  <a:gd name="T13" fmla="*/ T12 w 79"/>
                  <a:gd name="T14" fmla="+- 0 559 546"/>
                  <a:gd name="T15" fmla="*/ 559 h 118"/>
                  <a:gd name="T16" fmla="+- 0 785 736"/>
                  <a:gd name="T17" fmla="*/ T16 w 79"/>
                  <a:gd name="T18" fmla="+- 0 560 546"/>
                  <a:gd name="T19" fmla="*/ 560 h 118"/>
                  <a:gd name="T20" fmla="+- 0 787 736"/>
                  <a:gd name="T21" fmla="*/ T20 w 79"/>
                  <a:gd name="T22" fmla="+- 0 561 546"/>
                  <a:gd name="T23" fmla="*/ 561 h 118"/>
                  <a:gd name="T24" fmla="+- 0 789 736"/>
                  <a:gd name="T25" fmla="*/ T24 w 79"/>
                  <a:gd name="T26" fmla="+- 0 563 546"/>
                  <a:gd name="T27" fmla="*/ 563 h 118"/>
                  <a:gd name="T28" fmla="+- 0 791 736"/>
                  <a:gd name="T29" fmla="*/ T28 w 79"/>
                  <a:gd name="T30" fmla="+- 0 564 546"/>
                  <a:gd name="T31" fmla="*/ 564 h 118"/>
                  <a:gd name="T32" fmla="+- 0 792 736"/>
                  <a:gd name="T33" fmla="*/ T32 w 79"/>
                  <a:gd name="T34" fmla="+- 0 566 546"/>
                  <a:gd name="T35" fmla="*/ 566 h 118"/>
                  <a:gd name="T36" fmla="+- 0 794 736"/>
                  <a:gd name="T37" fmla="*/ T36 w 79"/>
                  <a:gd name="T38" fmla="+- 0 569 546"/>
                  <a:gd name="T39" fmla="*/ 569 h 118"/>
                  <a:gd name="T40" fmla="+- 0 795 736"/>
                  <a:gd name="T41" fmla="*/ T40 w 79"/>
                  <a:gd name="T42" fmla="+- 0 571 546"/>
                  <a:gd name="T43" fmla="*/ 571 h 118"/>
                  <a:gd name="T44" fmla="+- 0 799 736"/>
                  <a:gd name="T45" fmla="*/ T44 w 79"/>
                  <a:gd name="T46" fmla="+- 0 599 546"/>
                  <a:gd name="T47" fmla="*/ 599 h 118"/>
                  <a:gd name="T48" fmla="+- 0 799 736"/>
                  <a:gd name="T49" fmla="*/ T48 w 79"/>
                  <a:gd name="T50" fmla="+- 0 609 546"/>
                  <a:gd name="T51" fmla="*/ 609 h 118"/>
                  <a:gd name="T52" fmla="+- 0 799 736"/>
                  <a:gd name="T53" fmla="*/ T52 w 79"/>
                  <a:gd name="T54" fmla="+- 0 613 546"/>
                  <a:gd name="T55" fmla="*/ 613 h 118"/>
                  <a:gd name="T56" fmla="+- 0 798 736"/>
                  <a:gd name="T57" fmla="*/ T56 w 79"/>
                  <a:gd name="T58" fmla="+- 0 621 546"/>
                  <a:gd name="T59" fmla="*/ 621 h 118"/>
                  <a:gd name="T60" fmla="+- 0 798 736"/>
                  <a:gd name="T61" fmla="*/ T60 w 79"/>
                  <a:gd name="T62" fmla="+- 0 625 546"/>
                  <a:gd name="T63" fmla="*/ 625 h 118"/>
                  <a:gd name="T64" fmla="+- 0 797 736"/>
                  <a:gd name="T65" fmla="*/ T64 w 79"/>
                  <a:gd name="T66" fmla="+- 0 628 546"/>
                  <a:gd name="T67" fmla="*/ 628 h 118"/>
                  <a:gd name="T68" fmla="+- 0 797 736"/>
                  <a:gd name="T69" fmla="*/ T68 w 79"/>
                  <a:gd name="T70" fmla="+- 0 631 546"/>
                  <a:gd name="T71" fmla="*/ 631 h 118"/>
                  <a:gd name="T72" fmla="+- 0 778 736"/>
                  <a:gd name="T73" fmla="*/ T72 w 79"/>
                  <a:gd name="T74" fmla="+- 0 650 546"/>
                  <a:gd name="T75" fmla="*/ 650 h 118"/>
                  <a:gd name="T76" fmla="+- 0 803 736"/>
                  <a:gd name="T77" fmla="*/ T76 w 79"/>
                  <a:gd name="T78" fmla="+- 0 650 546"/>
                  <a:gd name="T79" fmla="*/ 650 h 118"/>
                  <a:gd name="T80" fmla="+- 0 805 736"/>
                  <a:gd name="T81" fmla="*/ T80 w 79"/>
                  <a:gd name="T82" fmla="+- 0 648 546"/>
                  <a:gd name="T83" fmla="*/ 648 h 118"/>
                  <a:gd name="T84" fmla="+- 0 809 736"/>
                  <a:gd name="T85" fmla="*/ T84 w 79"/>
                  <a:gd name="T86" fmla="+- 0 641 546"/>
                  <a:gd name="T87" fmla="*/ 641 h 118"/>
                  <a:gd name="T88" fmla="+- 0 811 736"/>
                  <a:gd name="T89" fmla="*/ T88 w 79"/>
                  <a:gd name="T90" fmla="+- 0 635 546"/>
                  <a:gd name="T91" fmla="*/ 635 h 118"/>
                  <a:gd name="T92" fmla="+- 0 814 736"/>
                  <a:gd name="T93" fmla="*/ T92 w 79"/>
                  <a:gd name="T94" fmla="+- 0 621 546"/>
                  <a:gd name="T95" fmla="*/ 621 h 118"/>
                  <a:gd name="T96" fmla="+- 0 815 736"/>
                  <a:gd name="T97" fmla="*/ T96 w 79"/>
                  <a:gd name="T98" fmla="+- 0 613 546"/>
                  <a:gd name="T99" fmla="*/ 613 h 118"/>
                  <a:gd name="T100" fmla="+- 0 815 736"/>
                  <a:gd name="T101" fmla="*/ T100 w 79"/>
                  <a:gd name="T102" fmla="+- 0 594 546"/>
                  <a:gd name="T103" fmla="*/ 594 h 118"/>
                  <a:gd name="T104" fmla="+- 0 814 736"/>
                  <a:gd name="T105" fmla="*/ T104 w 79"/>
                  <a:gd name="T106" fmla="+- 0 586 546"/>
                  <a:gd name="T107" fmla="*/ 586 h 118"/>
                  <a:gd name="T108" fmla="+- 0 813 736"/>
                  <a:gd name="T109" fmla="*/ T108 w 79"/>
                  <a:gd name="T110" fmla="+- 0 579 546"/>
                  <a:gd name="T111" fmla="*/ 579 h 118"/>
                  <a:gd name="T112" fmla="+- 0 811 736"/>
                  <a:gd name="T113" fmla="*/ T112 w 79"/>
                  <a:gd name="T114" fmla="+- 0 572 546"/>
                  <a:gd name="T115" fmla="*/ 572 h 118"/>
                  <a:gd name="T116" fmla="+- 0 809 736"/>
                  <a:gd name="T117" fmla="*/ T116 w 79"/>
                  <a:gd name="T118" fmla="+- 0 566 546"/>
                  <a:gd name="T119" fmla="*/ 566 h 118"/>
                  <a:gd name="T120" fmla="+- 0 805 736"/>
                  <a:gd name="T121" fmla="*/ T120 w 79"/>
                  <a:gd name="T122" fmla="+- 0 558 546"/>
                  <a:gd name="T123" fmla="*/ 5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79" h="118">
                    <a:moveTo>
                      <a:pt x="69" y="12"/>
                    </a:moveTo>
                    <a:lnTo>
                      <a:pt x="42" y="12"/>
                    </a:lnTo>
                    <a:lnTo>
                      <a:pt x="45" y="12"/>
                    </a:lnTo>
                    <a:lnTo>
                      <a:pt x="47" y="13"/>
                    </a:lnTo>
                    <a:lnTo>
                      <a:pt x="49" y="14"/>
                    </a:lnTo>
                    <a:lnTo>
                      <a:pt x="51" y="15"/>
                    </a:lnTo>
                    <a:lnTo>
                      <a:pt x="53" y="17"/>
                    </a:lnTo>
                    <a:lnTo>
                      <a:pt x="55" y="18"/>
                    </a:lnTo>
                    <a:lnTo>
                      <a:pt x="56" y="20"/>
                    </a:lnTo>
                    <a:lnTo>
                      <a:pt x="58" y="23"/>
                    </a:lnTo>
                    <a:lnTo>
                      <a:pt x="59" y="25"/>
                    </a:lnTo>
                    <a:lnTo>
                      <a:pt x="63" y="53"/>
                    </a:lnTo>
                    <a:lnTo>
                      <a:pt x="63" y="63"/>
                    </a:lnTo>
                    <a:lnTo>
                      <a:pt x="63" y="67"/>
                    </a:lnTo>
                    <a:lnTo>
                      <a:pt x="62" y="75"/>
                    </a:lnTo>
                    <a:lnTo>
                      <a:pt x="62" y="79"/>
                    </a:lnTo>
                    <a:lnTo>
                      <a:pt x="61" y="82"/>
                    </a:lnTo>
                    <a:lnTo>
                      <a:pt x="61" y="85"/>
                    </a:lnTo>
                    <a:lnTo>
                      <a:pt x="42" y="104"/>
                    </a:lnTo>
                    <a:lnTo>
                      <a:pt x="67" y="104"/>
                    </a:lnTo>
                    <a:lnTo>
                      <a:pt x="69" y="102"/>
                    </a:lnTo>
                    <a:lnTo>
                      <a:pt x="73" y="95"/>
                    </a:lnTo>
                    <a:lnTo>
                      <a:pt x="75" y="89"/>
                    </a:lnTo>
                    <a:lnTo>
                      <a:pt x="78" y="75"/>
                    </a:lnTo>
                    <a:lnTo>
                      <a:pt x="79" y="67"/>
                    </a:lnTo>
                    <a:lnTo>
                      <a:pt x="79" y="48"/>
                    </a:lnTo>
                    <a:lnTo>
                      <a:pt x="78" y="40"/>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8" name="Group 58">
              <a:extLst>
                <a:ext uri="{FF2B5EF4-FFF2-40B4-BE49-F238E27FC236}">
                  <a16:creationId xmlns="" xmlns:a16="http://schemas.microsoft.com/office/drawing/2014/main" id="{32B37783-DED4-4AE8-BD22-803BF2509A83}"/>
                </a:ext>
              </a:extLst>
            </p:cNvPr>
            <p:cNvGrpSpPr>
              <a:grpSpLocks/>
            </p:cNvGrpSpPr>
            <p:nvPr/>
          </p:nvGrpSpPr>
          <p:grpSpPr bwMode="auto">
            <a:xfrm>
              <a:off x="646" y="846"/>
              <a:ext cx="77" cy="118"/>
              <a:chOff x="646" y="846"/>
              <a:chExt cx="77" cy="118"/>
            </a:xfrm>
          </p:grpSpPr>
          <p:sp>
            <p:nvSpPr>
              <p:cNvPr id="95" name="Freeform 61">
                <a:extLst>
                  <a:ext uri="{FF2B5EF4-FFF2-40B4-BE49-F238E27FC236}">
                    <a16:creationId xmlns="" xmlns:a16="http://schemas.microsoft.com/office/drawing/2014/main" id="{01CB3EE2-7D10-4B3D-B9AD-1AE228979E83}"/>
                  </a:ext>
                </a:extLst>
              </p:cNvPr>
              <p:cNvSpPr>
                <a:spLocks/>
              </p:cNvSpPr>
              <p:nvPr/>
            </p:nvSpPr>
            <p:spPr bwMode="auto">
              <a:xfrm>
                <a:off x="646" y="846"/>
                <a:ext cx="77" cy="118"/>
              </a:xfrm>
              <a:custGeom>
                <a:avLst/>
                <a:gdLst>
                  <a:gd name="T0" fmla="+- 0 691 646"/>
                  <a:gd name="T1" fmla="*/ T0 w 77"/>
                  <a:gd name="T2" fmla="+- 0 846 846"/>
                  <a:gd name="T3" fmla="*/ 846 h 118"/>
                  <a:gd name="T4" fmla="+- 0 679 646"/>
                  <a:gd name="T5" fmla="*/ T4 w 77"/>
                  <a:gd name="T6" fmla="+- 0 846 846"/>
                  <a:gd name="T7" fmla="*/ 846 h 118"/>
                  <a:gd name="T8" fmla="+- 0 674 646"/>
                  <a:gd name="T9" fmla="*/ T8 w 77"/>
                  <a:gd name="T10" fmla="+- 0 846 846"/>
                  <a:gd name="T11" fmla="*/ 846 h 118"/>
                  <a:gd name="T12" fmla="+- 0 649 646"/>
                  <a:gd name="T13" fmla="*/ T12 w 77"/>
                  <a:gd name="T14" fmla="+- 0 870 846"/>
                  <a:gd name="T15" fmla="*/ 870 h 118"/>
                  <a:gd name="T16" fmla="+- 0 649 646"/>
                  <a:gd name="T17" fmla="*/ T16 w 77"/>
                  <a:gd name="T18" fmla="+- 0 877 846"/>
                  <a:gd name="T19" fmla="*/ 877 h 118"/>
                  <a:gd name="T20" fmla="+- 0 655 646"/>
                  <a:gd name="T21" fmla="*/ T20 w 77"/>
                  <a:gd name="T22" fmla="+- 0 891 846"/>
                  <a:gd name="T23" fmla="*/ 891 h 118"/>
                  <a:gd name="T24" fmla="+- 0 657 646"/>
                  <a:gd name="T25" fmla="*/ T24 w 77"/>
                  <a:gd name="T26" fmla="+- 0 893 846"/>
                  <a:gd name="T27" fmla="*/ 893 h 118"/>
                  <a:gd name="T28" fmla="+- 0 671 646"/>
                  <a:gd name="T29" fmla="*/ T28 w 77"/>
                  <a:gd name="T30" fmla="+- 0 903 846"/>
                  <a:gd name="T31" fmla="*/ 903 h 118"/>
                  <a:gd name="T32" fmla="+- 0 667 646"/>
                  <a:gd name="T33" fmla="*/ T32 w 77"/>
                  <a:gd name="T34" fmla="+- 0 905 846"/>
                  <a:gd name="T35" fmla="*/ 905 h 118"/>
                  <a:gd name="T36" fmla="+- 0 664 646"/>
                  <a:gd name="T37" fmla="*/ T36 w 77"/>
                  <a:gd name="T38" fmla="+- 0 907 846"/>
                  <a:gd name="T39" fmla="*/ 907 h 118"/>
                  <a:gd name="T40" fmla="+- 0 657 646"/>
                  <a:gd name="T41" fmla="*/ T40 w 77"/>
                  <a:gd name="T42" fmla="+- 0 911 846"/>
                  <a:gd name="T43" fmla="*/ 911 h 118"/>
                  <a:gd name="T44" fmla="+- 0 655 646"/>
                  <a:gd name="T45" fmla="*/ T44 w 77"/>
                  <a:gd name="T46" fmla="+- 0 914 846"/>
                  <a:gd name="T47" fmla="*/ 914 h 118"/>
                  <a:gd name="T48" fmla="+- 0 652 646"/>
                  <a:gd name="T49" fmla="*/ T48 w 77"/>
                  <a:gd name="T50" fmla="+- 0 916 846"/>
                  <a:gd name="T51" fmla="*/ 916 h 118"/>
                  <a:gd name="T52" fmla="+- 0 650 646"/>
                  <a:gd name="T53" fmla="*/ T52 w 77"/>
                  <a:gd name="T54" fmla="+- 0 919 846"/>
                  <a:gd name="T55" fmla="*/ 919 h 118"/>
                  <a:gd name="T56" fmla="+- 0 648 646"/>
                  <a:gd name="T57" fmla="*/ T56 w 77"/>
                  <a:gd name="T58" fmla="+- 0 922 846"/>
                  <a:gd name="T59" fmla="*/ 922 h 118"/>
                  <a:gd name="T60" fmla="+- 0 647 646"/>
                  <a:gd name="T61" fmla="*/ T60 w 77"/>
                  <a:gd name="T62" fmla="+- 0 925 846"/>
                  <a:gd name="T63" fmla="*/ 925 h 118"/>
                  <a:gd name="T64" fmla="+- 0 646 646"/>
                  <a:gd name="T65" fmla="*/ T64 w 77"/>
                  <a:gd name="T66" fmla="+- 0 928 846"/>
                  <a:gd name="T67" fmla="*/ 928 h 118"/>
                  <a:gd name="T68" fmla="+- 0 646 646"/>
                  <a:gd name="T69" fmla="*/ T68 w 77"/>
                  <a:gd name="T70" fmla="+- 0 931 846"/>
                  <a:gd name="T71" fmla="*/ 931 h 118"/>
                  <a:gd name="T72" fmla="+- 0 646 646"/>
                  <a:gd name="T73" fmla="*/ T72 w 77"/>
                  <a:gd name="T74" fmla="+- 0 939 846"/>
                  <a:gd name="T75" fmla="*/ 939 h 118"/>
                  <a:gd name="T76" fmla="+- 0 646 646"/>
                  <a:gd name="T77" fmla="*/ T76 w 77"/>
                  <a:gd name="T78" fmla="+- 0 943 846"/>
                  <a:gd name="T79" fmla="*/ 943 h 118"/>
                  <a:gd name="T80" fmla="+- 0 667 646"/>
                  <a:gd name="T81" fmla="*/ T80 w 77"/>
                  <a:gd name="T82" fmla="+- 0 961 846"/>
                  <a:gd name="T83" fmla="*/ 961 h 118"/>
                  <a:gd name="T84" fmla="+- 0 672 646"/>
                  <a:gd name="T85" fmla="*/ T84 w 77"/>
                  <a:gd name="T86" fmla="+- 0 962 846"/>
                  <a:gd name="T87" fmla="*/ 962 h 118"/>
                  <a:gd name="T88" fmla="+- 0 677 646"/>
                  <a:gd name="T89" fmla="*/ T88 w 77"/>
                  <a:gd name="T90" fmla="+- 0 963 846"/>
                  <a:gd name="T91" fmla="*/ 963 h 118"/>
                  <a:gd name="T92" fmla="+- 0 689 646"/>
                  <a:gd name="T93" fmla="*/ T92 w 77"/>
                  <a:gd name="T94" fmla="+- 0 963 846"/>
                  <a:gd name="T95" fmla="*/ 963 h 118"/>
                  <a:gd name="T96" fmla="+- 0 695 646"/>
                  <a:gd name="T97" fmla="*/ T96 w 77"/>
                  <a:gd name="T98" fmla="+- 0 962 846"/>
                  <a:gd name="T99" fmla="*/ 962 h 118"/>
                  <a:gd name="T100" fmla="+- 0 700 646"/>
                  <a:gd name="T101" fmla="*/ T100 w 77"/>
                  <a:gd name="T102" fmla="+- 0 961 846"/>
                  <a:gd name="T103" fmla="*/ 961 h 118"/>
                  <a:gd name="T104" fmla="+- 0 705 646"/>
                  <a:gd name="T105" fmla="*/ T104 w 77"/>
                  <a:gd name="T106" fmla="+- 0 959 846"/>
                  <a:gd name="T107" fmla="*/ 959 h 118"/>
                  <a:gd name="T108" fmla="+- 0 709 646"/>
                  <a:gd name="T109" fmla="*/ T108 w 77"/>
                  <a:gd name="T110" fmla="+- 0 957 846"/>
                  <a:gd name="T111" fmla="*/ 957 h 118"/>
                  <a:gd name="T112" fmla="+- 0 715 646"/>
                  <a:gd name="T113" fmla="*/ T112 w 77"/>
                  <a:gd name="T114" fmla="+- 0 952 846"/>
                  <a:gd name="T115" fmla="*/ 952 h 118"/>
                  <a:gd name="T116" fmla="+- 0 716 646"/>
                  <a:gd name="T117" fmla="*/ T116 w 77"/>
                  <a:gd name="T118" fmla="+- 0 951 846"/>
                  <a:gd name="T119" fmla="*/ 951 h 118"/>
                  <a:gd name="T120" fmla="+- 0 676 646"/>
                  <a:gd name="T121" fmla="*/ T120 w 77"/>
                  <a:gd name="T122" fmla="+- 0 951 846"/>
                  <a:gd name="T123" fmla="*/ 951 h 118"/>
                  <a:gd name="T124" fmla="+- 0 671 646"/>
                  <a:gd name="T125" fmla="*/ T124 w 77"/>
                  <a:gd name="T126" fmla="+- 0 949 846"/>
                  <a:gd name="T127" fmla="*/ 949 h 118"/>
                  <a:gd name="T128" fmla="+- 0 667 646"/>
                  <a:gd name="T129" fmla="*/ T128 w 77"/>
                  <a:gd name="T130" fmla="+- 0 946 846"/>
                  <a:gd name="T131" fmla="*/ 946 h 118"/>
                  <a:gd name="T132" fmla="+- 0 663 646"/>
                  <a:gd name="T133" fmla="*/ T132 w 77"/>
                  <a:gd name="T134" fmla="+- 0 943 846"/>
                  <a:gd name="T135" fmla="*/ 943 h 118"/>
                  <a:gd name="T136" fmla="+- 0 661 646"/>
                  <a:gd name="T137" fmla="*/ T136 w 77"/>
                  <a:gd name="T138" fmla="+- 0 939 846"/>
                  <a:gd name="T139" fmla="*/ 939 h 118"/>
                  <a:gd name="T140" fmla="+- 0 673 646"/>
                  <a:gd name="T141" fmla="*/ T140 w 77"/>
                  <a:gd name="T142" fmla="+- 0 914 846"/>
                  <a:gd name="T143" fmla="*/ 914 h 118"/>
                  <a:gd name="T144" fmla="+- 0 676 646"/>
                  <a:gd name="T145" fmla="*/ T144 w 77"/>
                  <a:gd name="T146" fmla="+- 0 912 846"/>
                  <a:gd name="T147" fmla="*/ 912 h 118"/>
                  <a:gd name="T148" fmla="+- 0 679 646"/>
                  <a:gd name="T149" fmla="*/ T148 w 77"/>
                  <a:gd name="T150" fmla="+- 0 911 846"/>
                  <a:gd name="T151" fmla="*/ 911 h 118"/>
                  <a:gd name="T152" fmla="+- 0 683 646"/>
                  <a:gd name="T153" fmla="*/ T152 w 77"/>
                  <a:gd name="T154" fmla="+- 0 909 846"/>
                  <a:gd name="T155" fmla="*/ 909 h 118"/>
                  <a:gd name="T156" fmla="+- 0 709 646"/>
                  <a:gd name="T157" fmla="*/ T156 w 77"/>
                  <a:gd name="T158" fmla="+- 0 909 846"/>
                  <a:gd name="T159" fmla="*/ 909 h 118"/>
                  <a:gd name="T160" fmla="+- 0 704 646"/>
                  <a:gd name="T161" fmla="*/ T160 w 77"/>
                  <a:gd name="T162" fmla="+- 0 906 846"/>
                  <a:gd name="T163" fmla="*/ 906 h 118"/>
                  <a:gd name="T164" fmla="+- 0 700 646"/>
                  <a:gd name="T165" fmla="*/ T164 w 77"/>
                  <a:gd name="T166" fmla="+- 0 903 846"/>
                  <a:gd name="T167" fmla="*/ 903 h 118"/>
                  <a:gd name="T168" fmla="+- 0 696 646"/>
                  <a:gd name="T169" fmla="*/ T168 w 77"/>
                  <a:gd name="T170" fmla="+- 0 901 846"/>
                  <a:gd name="T171" fmla="*/ 901 h 118"/>
                  <a:gd name="T172" fmla="+- 0 700 646"/>
                  <a:gd name="T173" fmla="*/ T172 w 77"/>
                  <a:gd name="T174" fmla="+- 0 900 846"/>
                  <a:gd name="T175" fmla="*/ 900 h 118"/>
                  <a:gd name="T176" fmla="+- 0 703 646"/>
                  <a:gd name="T177" fmla="*/ T176 w 77"/>
                  <a:gd name="T178" fmla="+- 0 898 846"/>
                  <a:gd name="T179" fmla="*/ 898 h 118"/>
                  <a:gd name="T180" fmla="+- 0 705 646"/>
                  <a:gd name="T181" fmla="*/ T180 w 77"/>
                  <a:gd name="T182" fmla="+- 0 896 846"/>
                  <a:gd name="T183" fmla="*/ 896 h 118"/>
                  <a:gd name="T184" fmla="+- 0 685 646"/>
                  <a:gd name="T185" fmla="*/ T184 w 77"/>
                  <a:gd name="T186" fmla="+- 0 896 846"/>
                  <a:gd name="T187" fmla="*/ 896 h 118"/>
                  <a:gd name="T188" fmla="+- 0 681 646"/>
                  <a:gd name="T189" fmla="*/ T188 w 77"/>
                  <a:gd name="T190" fmla="+- 0 894 846"/>
                  <a:gd name="T191" fmla="*/ 894 h 118"/>
                  <a:gd name="T192" fmla="+- 0 666 646"/>
                  <a:gd name="T193" fmla="*/ T192 w 77"/>
                  <a:gd name="T194" fmla="+- 0 880 846"/>
                  <a:gd name="T195" fmla="*/ 880 h 118"/>
                  <a:gd name="T196" fmla="+- 0 665 646"/>
                  <a:gd name="T197" fmla="*/ T196 w 77"/>
                  <a:gd name="T198" fmla="+- 0 878 846"/>
                  <a:gd name="T199" fmla="*/ 878 h 118"/>
                  <a:gd name="T200" fmla="+- 0 665 646"/>
                  <a:gd name="T201" fmla="*/ T200 w 77"/>
                  <a:gd name="T202" fmla="+- 0 876 846"/>
                  <a:gd name="T203" fmla="*/ 876 h 118"/>
                  <a:gd name="T204" fmla="+- 0 665 646"/>
                  <a:gd name="T205" fmla="*/ T204 w 77"/>
                  <a:gd name="T206" fmla="+- 0 868 846"/>
                  <a:gd name="T207" fmla="*/ 868 h 118"/>
                  <a:gd name="T208" fmla="+- 0 666 646"/>
                  <a:gd name="T209" fmla="*/ T208 w 77"/>
                  <a:gd name="T210" fmla="+- 0 865 846"/>
                  <a:gd name="T211" fmla="*/ 865 h 118"/>
                  <a:gd name="T212" fmla="+- 0 673 646"/>
                  <a:gd name="T213" fmla="*/ T212 w 77"/>
                  <a:gd name="T214" fmla="+- 0 859 846"/>
                  <a:gd name="T215" fmla="*/ 859 h 118"/>
                  <a:gd name="T216" fmla="+- 0 677 646"/>
                  <a:gd name="T217" fmla="*/ T216 w 77"/>
                  <a:gd name="T218" fmla="+- 0 857 846"/>
                  <a:gd name="T219" fmla="*/ 857 h 118"/>
                  <a:gd name="T220" fmla="+- 0 714 646"/>
                  <a:gd name="T221" fmla="*/ T220 w 77"/>
                  <a:gd name="T222" fmla="+- 0 857 846"/>
                  <a:gd name="T223" fmla="*/ 857 h 118"/>
                  <a:gd name="T224" fmla="+- 0 713 646"/>
                  <a:gd name="T225" fmla="*/ T224 w 77"/>
                  <a:gd name="T226" fmla="+- 0 856 846"/>
                  <a:gd name="T227" fmla="*/ 856 h 118"/>
                  <a:gd name="T228" fmla="+- 0 710 646"/>
                  <a:gd name="T229" fmla="*/ T228 w 77"/>
                  <a:gd name="T230" fmla="+- 0 853 846"/>
                  <a:gd name="T231" fmla="*/ 853 h 118"/>
                  <a:gd name="T232" fmla="+- 0 707 646"/>
                  <a:gd name="T233" fmla="*/ T232 w 77"/>
                  <a:gd name="T234" fmla="+- 0 851 846"/>
                  <a:gd name="T235" fmla="*/ 851 h 118"/>
                  <a:gd name="T236" fmla="+- 0 704 646"/>
                  <a:gd name="T237" fmla="*/ T236 w 77"/>
                  <a:gd name="T238" fmla="+- 0 849 846"/>
                  <a:gd name="T239" fmla="*/ 849 h 118"/>
                  <a:gd name="T240" fmla="+- 0 700 646"/>
                  <a:gd name="T241" fmla="*/ T240 w 77"/>
                  <a:gd name="T242" fmla="+- 0 848 846"/>
                  <a:gd name="T243" fmla="*/ 848 h 118"/>
                  <a:gd name="T244" fmla="+- 0 696 646"/>
                  <a:gd name="T245" fmla="*/ T244 w 77"/>
                  <a:gd name="T246" fmla="+- 0 846 846"/>
                  <a:gd name="T247" fmla="*/ 846 h 118"/>
                  <a:gd name="T248" fmla="+- 0 691 646"/>
                  <a:gd name="T249" fmla="*/ T248 w 77"/>
                  <a:gd name="T250" fmla="+- 0 846 846"/>
                  <a:gd name="T251" fmla="*/ 8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77" h="118">
                    <a:moveTo>
                      <a:pt x="45" y="0"/>
                    </a:moveTo>
                    <a:lnTo>
                      <a:pt x="33" y="0"/>
                    </a:lnTo>
                    <a:lnTo>
                      <a:pt x="28" y="0"/>
                    </a:lnTo>
                    <a:lnTo>
                      <a:pt x="3" y="24"/>
                    </a:lnTo>
                    <a:lnTo>
                      <a:pt x="3" y="31"/>
                    </a:lnTo>
                    <a:lnTo>
                      <a:pt x="9" y="45"/>
                    </a:lnTo>
                    <a:lnTo>
                      <a:pt x="11" y="47"/>
                    </a:lnTo>
                    <a:lnTo>
                      <a:pt x="25" y="57"/>
                    </a:lnTo>
                    <a:lnTo>
                      <a:pt x="21" y="59"/>
                    </a:lnTo>
                    <a:lnTo>
                      <a:pt x="18" y="61"/>
                    </a:lnTo>
                    <a:lnTo>
                      <a:pt x="11" y="65"/>
                    </a:lnTo>
                    <a:lnTo>
                      <a:pt x="9" y="68"/>
                    </a:lnTo>
                    <a:lnTo>
                      <a:pt x="6" y="70"/>
                    </a:lnTo>
                    <a:lnTo>
                      <a:pt x="4" y="73"/>
                    </a:lnTo>
                    <a:lnTo>
                      <a:pt x="2" y="76"/>
                    </a:lnTo>
                    <a:lnTo>
                      <a:pt x="1" y="79"/>
                    </a:lnTo>
                    <a:lnTo>
                      <a:pt x="0" y="82"/>
                    </a:lnTo>
                    <a:lnTo>
                      <a:pt x="0" y="85"/>
                    </a:lnTo>
                    <a:lnTo>
                      <a:pt x="0" y="93"/>
                    </a:lnTo>
                    <a:lnTo>
                      <a:pt x="0" y="97"/>
                    </a:lnTo>
                    <a:lnTo>
                      <a:pt x="21" y="115"/>
                    </a:lnTo>
                    <a:lnTo>
                      <a:pt x="26" y="116"/>
                    </a:lnTo>
                    <a:lnTo>
                      <a:pt x="31" y="117"/>
                    </a:lnTo>
                    <a:lnTo>
                      <a:pt x="43" y="117"/>
                    </a:lnTo>
                    <a:lnTo>
                      <a:pt x="49" y="116"/>
                    </a:lnTo>
                    <a:lnTo>
                      <a:pt x="54" y="115"/>
                    </a:lnTo>
                    <a:lnTo>
                      <a:pt x="59" y="113"/>
                    </a:lnTo>
                    <a:lnTo>
                      <a:pt x="63" y="111"/>
                    </a:lnTo>
                    <a:lnTo>
                      <a:pt x="69" y="106"/>
                    </a:lnTo>
                    <a:lnTo>
                      <a:pt x="70" y="105"/>
                    </a:lnTo>
                    <a:lnTo>
                      <a:pt x="30" y="105"/>
                    </a:lnTo>
                    <a:lnTo>
                      <a:pt x="25" y="103"/>
                    </a:lnTo>
                    <a:lnTo>
                      <a:pt x="21" y="100"/>
                    </a:lnTo>
                    <a:lnTo>
                      <a:pt x="17" y="97"/>
                    </a:lnTo>
                    <a:lnTo>
                      <a:pt x="15" y="93"/>
                    </a:lnTo>
                    <a:lnTo>
                      <a:pt x="27" y="68"/>
                    </a:lnTo>
                    <a:lnTo>
                      <a:pt x="30" y="66"/>
                    </a:lnTo>
                    <a:lnTo>
                      <a:pt x="33" y="65"/>
                    </a:lnTo>
                    <a:lnTo>
                      <a:pt x="37" y="63"/>
                    </a:lnTo>
                    <a:lnTo>
                      <a:pt x="63" y="63"/>
                    </a:lnTo>
                    <a:lnTo>
                      <a:pt x="58" y="60"/>
                    </a:lnTo>
                    <a:lnTo>
                      <a:pt x="54" y="57"/>
                    </a:lnTo>
                    <a:lnTo>
                      <a:pt x="50" y="55"/>
                    </a:lnTo>
                    <a:lnTo>
                      <a:pt x="54" y="54"/>
                    </a:lnTo>
                    <a:lnTo>
                      <a:pt x="57" y="52"/>
                    </a:lnTo>
                    <a:lnTo>
                      <a:pt x="59" y="50"/>
                    </a:lnTo>
                    <a:lnTo>
                      <a:pt x="39" y="50"/>
                    </a:lnTo>
                    <a:lnTo>
                      <a:pt x="35" y="48"/>
                    </a:lnTo>
                    <a:lnTo>
                      <a:pt x="20" y="34"/>
                    </a:lnTo>
                    <a:lnTo>
                      <a:pt x="19" y="32"/>
                    </a:lnTo>
                    <a:lnTo>
                      <a:pt x="19" y="30"/>
                    </a:lnTo>
                    <a:lnTo>
                      <a:pt x="19" y="22"/>
                    </a:lnTo>
                    <a:lnTo>
                      <a:pt x="20" y="19"/>
                    </a:lnTo>
                    <a:lnTo>
                      <a:pt x="27" y="13"/>
                    </a:lnTo>
                    <a:lnTo>
                      <a:pt x="31" y="11"/>
                    </a:lnTo>
                    <a:lnTo>
                      <a:pt x="68" y="11"/>
                    </a:lnTo>
                    <a:lnTo>
                      <a:pt x="67" y="10"/>
                    </a:lnTo>
                    <a:lnTo>
                      <a:pt x="64" y="7"/>
                    </a:lnTo>
                    <a:lnTo>
                      <a:pt x="61" y="5"/>
                    </a:lnTo>
                    <a:lnTo>
                      <a:pt x="58" y="3"/>
                    </a:lnTo>
                    <a:lnTo>
                      <a:pt x="54" y="2"/>
                    </a:lnTo>
                    <a:lnTo>
                      <a:pt x="50" y="0"/>
                    </a:lnTo>
                    <a:lnTo>
                      <a:pt x="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60">
                <a:extLst>
                  <a:ext uri="{FF2B5EF4-FFF2-40B4-BE49-F238E27FC236}">
                    <a16:creationId xmlns="" xmlns:a16="http://schemas.microsoft.com/office/drawing/2014/main" id="{275AF0A1-9D99-449D-9684-C9E445D70378}"/>
                  </a:ext>
                </a:extLst>
              </p:cNvPr>
              <p:cNvSpPr>
                <a:spLocks/>
              </p:cNvSpPr>
              <p:nvPr/>
            </p:nvSpPr>
            <p:spPr bwMode="auto">
              <a:xfrm>
                <a:off x="646" y="846"/>
                <a:ext cx="77" cy="118"/>
              </a:xfrm>
              <a:custGeom>
                <a:avLst/>
                <a:gdLst>
                  <a:gd name="T0" fmla="+- 0 709 646"/>
                  <a:gd name="T1" fmla="*/ T0 w 77"/>
                  <a:gd name="T2" fmla="+- 0 909 846"/>
                  <a:gd name="T3" fmla="*/ 909 h 118"/>
                  <a:gd name="T4" fmla="+- 0 683 646"/>
                  <a:gd name="T5" fmla="*/ T4 w 77"/>
                  <a:gd name="T6" fmla="+- 0 909 846"/>
                  <a:gd name="T7" fmla="*/ 909 h 118"/>
                  <a:gd name="T8" fmla="+- 0 687 646"/>
                  <a:gd name="T9" fmla="*/ T8 w 77"/>
                  <a:gd name="T10" fmla="+- 0 911 846"/>
                  <a:gd name="T11" fmla="*/ 911 h 118"/>
                  <a:gd name="T12" fmla="+- 0 690 646"/>
                  <a:gd name="T13" fmla="*/ T12 w 77"/>
                  <a:gd name="T14" fmla="+- 0 913 846"/>
                  <a:gd name="T15" fmla="*/ 913 h 118"/>
                  <a:gd name="T16" fmla="+- 0 693 646"/>
                  <a:gd name="T17" fmla="*/ T16 w 77"/>
                  <a:gd name="T18" fmla="+- 0 914 846"/>
                  <a:gd name="T19" fmla="*/ 914 h 118"/>
                  <a:gd name="T20" fmla="+- 0 696 646"/>
                  <a:gd name="T21" fmla="*/ T20 w 77"/>
                  <a:gd name="T22" fmla="+- 0 916 846"/>
                  <a:gd name="T23" fmla="*/ 916 h 118"/>
                  <a:gd name="T24" fmla="+- 0 699 646"/>
                  <a:gd name="T25" fmla="*/ T24 w 77"/>
                  <a:gd name="T26" fmla="+- 0 918 846"/>
                  <a:gd name="T27" fmla="*/ 918 h 118"/>
                  <a:gd name="T28" fmla="+- 0 707 646"/>
                  <a:gd name="T29" fmla="*/ T28 w 77"/>
                  <a:gd name="T30" fmla="+- 0 931 846"/>
                  <a:gd name="T31" fmla="*/ 931 h 118"/>
                  <a:gd name="T32" fmla="+- 0 707 646"/>
                  <a:gd name="T33" fmla="*/ T32 w 77"/>
                  <a:gd name="T34" fmla="+- 0 939 846"/>
                  <a:gd name="T35" fmla="*/ 939 h 118"/>
                  <a:gd name="T36" fmla="+- 0 705 646"/>
                  <a:gd name="T37" fmla="*/ T36 w 77"/>
                  <a:gd name="T38" fmla="+- 0 943 846"/>
                  <a:gd name="T39" fmla="*/ 943 h 118"/>
                  <a:gd name="T40" fmla="+- 0 697 646"/>
                  <a:gd name="T41" fmla="*/ T40 w 77"/>
                  <a:gd name="T42" fmla="+- 0 949 846"/>
                  <a:gd name="T43" fmla="*/ 949 h 118"/>
                  <a:gd name="T44" fmla="+- 0 692 646"/>
                  <a:gd name="T45" fmla="*/ T44 w 77"/>
                  <a:gd name="T46" fmla="+- 0 951 846"/>
                  <a:gd name="T47" fmla="*/ 951 h 118"/>
                  <a:gd name="T48" fmla="+- 0 716 646"/>
                  <a:gd name="T49" fmla="*/ T48 w 77"/>
                  <a:gd name="T50" fmla="+- 0 951 846"/>
                  <a:gd name="T51" fmla="*/ 951 h 118"/>
                  <a:gd name="T52" fmla="+- 0 718 646"/>
                  <a:gd name="T53" fmla="*/ T52 w 77"/>
                  <a:gd name="T54" fmla="+- 0 949 846"/>
                  <a:gd name="T55" fmla="*/ 949 h 118"/>
                  <a:gd name="T56" fmla="+- 0 721 646"/>
                  <a:gd name="T57" fmla="*/ T56 w 77"/>
                  <a:gd name="T58" fmla="+- 0 941 846"/>
                  <a:gd name="T59" fmla="*/ 941 h 118"/>
                  <a:gd name="T60" fmla="+- 0 722 646"/>
                  <a:gd name="T61" fmla="*/ T60 w 77"/>
                  <a:gd name="T62" fmla="+- 0 937 846"/>
                  <a:gd name="T63" fmla="*/ 937 h 118"/>
                  <a:gd name="T64" fmla="+- 0 722 646"/>
                  <a:gd name="T65" fmla="*/ T64 w 77"/>
                  <a:gd name="T66" fmla="+- 0 928 846"/>
                  <a:gd name="T67" fmla="*/ 928 h 118"/>
                  <a:gd name="T68" fmla="+- 0 711 646"/>
                  <a:gd name="T69" fmla="*/ T68 w 77"/>
                  <a:gd name="T70" fmla="+- 0 910 846"/>
                  <a:gd name="T71" fmla="*/ 910 h 118"/>
                  <a:gd name="T72" fmla="+- 0 709 646"/>
                  <a:gd name="T73" fmla="*/ T72 w 77"/>
                  <a:gd name="T74" fmla="+- 0 909 846"/>
                  <a:gd name="T75" fmla="*/ 909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7" h="118">
                    <a:moveTo>
                      <a:pt x="63" y="63"/>
                    </a:moveTo>
                    <a:lnTo>
                      <a:pt x="37" y="63"/>
                    </a:lnTo>
                    <a:lnTo>
                      <a:pt x="41" y="65"/>
                    </a:lnTo>
                    <a:lnTo>
                      <a:pt x="44" y="67"/>
                    </a:lnTo>
                    <a:lnTo>
                      <a:pt x="47" y="68"/>
                    </a:lnTo>
                    <a:lnTo>
                      <a:pt x="50" y="70"/>
                    </a:lnTo>
                    <a:lnTo>
                      <a:pt x="53" y="72"/>
                    </a:lnTo>
                    <a:lnTo>
                      <a:pt x="61" y="85"/>
                    </a:lnTo>
                    <a:lnTo>
                      <a:pt x="61" y="93"/>
                    </a:lnTo>
                    <a:lnTo>
                      <a:pt x="59" y="97"/>
                    </a:lnTo>
                    <a:lnTo>
                      <a:pt x="51" y="103"/>
                    </a:lnTo>
                    <a:lnTo>
                      <a:pt x="46" y="105"/>
                    </a:lnTo>
                    <a:lnTo>
                      <a:pt x="70" y="105"/>
                    </a:lnTo>
                    <a:lnTo>
                      <a:pt x="72" y="103"/>
                    </a:lnTo>
                    <a:lnTo>
                      <a:pt x="75" y="95"/>
                    </a:lnTo>
                    <a:lnTo>
                      <a:pt x="76" y="91"/>
                    </a:lnTo>
                    <a:lnTo>
                      <a:pt x="76" y="82"/>
                    </a:lnTo>
                    <a:lnTo>
                      <a:pt x="65" y="64"/>
                    </a:lnTo>
                    <a:lnTo>
                      <a:pt x="63" y="6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59">
                <a:extLst>
                  <a:ext uri="{FF2B5EF4-FFF2-40B4-BE49-F238E27FC236}">
                    <a16:creationId xmlns="" xmlns:a16="http://schemas.microsoft.com/office/drawing/2014/main" id="{63208FE6-FD33-4526-BB27-0006DBDCE5CA}"/>
                  </a:ext>
                </a:extLst>
              </p:cNvPr>
              <p:cNvSpPr>
                <a:spLocks/>
              </p:cNvSpPr>
              <p:nvPr/>
            </p:nvSpPr>
            <p:spPr bwMode="auto">
              <a:xfrm>
                <a:off x="646" y="846"/>
                <a:ext cx="77" cy="118"/>
              </a:xfrm>
              <a:custGeom>
                <a:avLst/>
                <a:gdLst>
                  <a:gd name="T0" fmla="+- 0 714 646"/>
                  <a:gd name="T1" fmla="*/ T0 w 77"/>
                  <a:gd name="T2" fmla="+- 0 857 846"/>
                  <a:gd name="T3" fmla="*/ 857 h 118"/>
                  <a:gd name="T4" fmla="+- 0 687 646"/>
                  <a:gd name="T5" fmla="*/ T4 w 77"/>
                  <a:gd name="T6" fmla="+- 0 857 846"/>
                  <a:gd name="T7" fmla="*/ 857 h 118"/>
                  <a:gd name="T8" fmla="+- 0 690 646"/>
                  <a:gd name="T9" fmla="*/ T8 w 77"/>
                  <a:gd name="T10" fmla="+- 0 858 846"/>
                  <a:gd name="T11" fmla="*/ 858 h 118"/>
                  <a:gd name="T12" fmla="+- 0 694 646"/>
                  <a:gd name="T13" fmla="*/ T12 w 77"/>
                  <a:gd name="T14" fmla="+- 0 859 846"/>
                  <a:gd name="T15" fmla="*/ 859 h 118"/>
                  <a:gd name="T16" fmla="+- 0 697 646"/>
                  <a:gd name="T17" fmla="*/ T16 w 77"/>
                  <a:gd name="T18" fmla="+- 0 860 846"/>
                  <a:gd name="T19" fmla="*/ 860 h 118"/>
                  <a:gd name="T20" fmla="+- 0 698 646"/>
                  <a:gd name="T21" fmla="*/ T20 w 77"/>
                  <a:gd name="T22" fmla="+- 0 862 846"/>
                  <a:gd name="T23" fmla="*/ 862 h 118"/>
                  <a:gd name="T24" fmla="+- 0 700 646"/>
                  <a:gd name="T25" fmla="*/ T24 w 77"/>
                  <a:gd name="T26" fmla="+- 0 863 846"/>
                  <a:gd name="T27" fmla="*/ 863 h 118"/>
                  <a:gd name="T28" fmla="+- 0 701 646"/>
                  <a:gd name="T29" fmla="*/ T28 w 77"/>
                  <a:gd name="T30" fmla="+- 0 865 846"/>
                  <a:gd name="T31" fmla="*/ 865 h 118"/>
                  <a:gd name="T32" fmla="+- 0 702 646"/>
                  <a:gd name="T33" fmla="*/ T32 w 77"/>
                  <a:gd name="T34" fmla="+- 0 867 846"/>
                  <a:gd name="T35" fmla="*/ 867 h 118"/>
                  <a:gd name="T36" fmla="+- 0 703 646"/>
                  <a:gd name="T37" fmla="*/ T36 w 77"/>
                  <a:gd name="T38" fmla="+- 0 869 846"/>
                  <a:gd name="T39" fmla="*/ 869 h 118"/>
                  <a:gd name="T40" fmla="+- 0 703 646"/>
                  <a:gd name="T41" fmla="*/ T40 w 77"/>
                  <a:gd name="T42" fmla="+- 0 871 846"/>
                  <a:gd name="T43" fmla="*/ 871 h 118"/>
                  <a:gd name="T44" fmla="+- 0 703 646"/>
                  <a:gd name="T45" fmla="*/ T44 w 77"/>
                  <a:gd name="T46" fmla="+- 0 878 846"/>
                  <a:gd name="T47" fmla="*/ 878 h 118"/>
                  <a:gd name="T48" fmla="+- 0 685 646"/>
                  <a:gd name="T49" fmla="*/ T48 w 77"/>
                  <a:gd name="T50" fmla="+- 0 896 846"/>
                  <a:gd name="T51" fmla="*/ 896 h 118"/>
                  <a:gd name="T52" fmla="+- 0 705 646"/>
                  <a:gd name="T53" fmla="*/ T52 w 77"/>
                  <a:gd name="T54" fmla="+- 0 896 846"/>
                  <a:gd name="T55" fmla="*/ 896 h 118"/>
                  <a:gd name="T56" fmla="+- 0 708 646"/>
                  <a:gd name="T57" fmla="*/ T56 w 77"/>
                  <a:gd name="T58" fmla="+- 0 893 846"/>
                  <a:gd name="T59" fmla="*/ 893 h 118"/>
                  <a:gd name="T60" fmla="+- 0 711 646"/>
                  <a:gd name="T61" fmla="*/ T60 w 77"/>
                  <a:gd name="T62" fmla="+- 0 891 846"/>
                  <a:gd name="T63" fmla="*/ 891 h 118"/>
                  <a:gd name="T64" fmla="+- 0 712 646"/>
                  <a:gd name="T65" fmla="*/ T64 w 77"/>
                  <a:gd name="T66" fmla="+- 0 888 846"/>
                  <a:gd name="T67" fmla="*/ 888 h 118"/>
                  <a:gd name="T68" fmla="+- 0 714 646"/>
                  <a:gd name="T69" fmla="*/ T68 w 77"/>
                  <a:gd name="T70" fmla="+- 0 886 846"/>
                  <a:gd name="T71" fmla="*/ 886 h 118"/>
                  <a:gd name="T72" fmla="+- 0 716 646"/>
                  <a:gd name="T73" fmla="*/ T72 w 77"/>
                  <a:gd name="T74" fmla="+- 0 883 846"/>
                  <a:gd name="T75" fmla="*/ 883 h 118"/>
                  <a:gd name="T76" fmla="+- 0 717 646"/>
                  <a:gd name="T77" fmla="*/ T76 w 77"/>
                  <a:gd name="T78" fmla="+- 0 881 846"/>
                  <a:gd name="T79" fmla="*/ 881 h 118"/>
                  <a:gd name="T80" fmla="+- 0 718 646"/>
                  <a:gd name="T81" fmla="*/ T80 w 77"/>
                  <a:gd name="T82" fmla="+- 0 878 846"/>
                  <a:gd name="T83" fmla="*/ 878 h 118"/>
                  <a:gd name="T84" fmla="+- 0 718 646"/>
                  <a:gd name="T85" fmla="*/ T84 w 77"/>
                  <a:gd name="T86" fmla="+- 0 875 846"/>
                  <a:gd name="T87" fmla="*/ 875 h 118"/>
                  <a:gd name="T88" fmla="+- 0 718 646"/>
                  <a:gd name="T89" fmla="*/ T88 w 77"/>
                  <a:gd name="T90" fmla="+- 0 868 846"/>
                  <a:gd name="T91" fmla="*/ 868 h 118"/>
                  <a:gd name="T92" fmla="+- 0 717 646"/>
                  <a:gd name="T93" fmla="*/ T92 w 77"/>
                  <a:gd name="T94" fmla="+- 0 865 846"/>
                  <a:gd name="T95" fmla="*/ 865 h 118"/>
                  <a:gd name="T96" fmla="+- 0 716 646"/>
                  <a:gd name="T97" fmla="*/ T96 w 77"/>
                  <a:gd name="T98" fmla="+- 0 862 846"/>
                  <a:gd name="T99" fmla="*/ 862 h 118"/>
                  <a:gd name="T100" fmla="+- 0 715 646"/>
                  <a:gd name="T101" fmla="*/ T100 w 77"/>
                  <a:gd name="T102" fmla="+- 0 858 846"/>
                  <a:gd name="T103" fmla="*/ 858 h 118"/>
                  <a:gd name="T104" fmla="+- 0 714 646"/>
                  <a:gd name="T105" fmla="*/ T104 w 77"/>
                  <a:gd name="T106" fmla="+- 0 857 846"/>
                  <a:gd name="T107" fmla="*/ 857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7" h="118">
                    <a:moveTo>
                      <a:pt x="68" y="11"/>
                    </a:moveTo>
                    <a:lnTo>
                      <a:pt x="41" y="11"/>
                    </a:lnTo>
                    <a:lnTo>
                      <a:pt x="44" y="12"/>
                    </a:lnTo>
                    <a:lnTo>
                      <a:pt x="48" y="13"/>
                    </a:lnTo>
                    <a:lnTo>
                      <a:pt x="51" y="14"/>
                    </a:lnTo>
                    <a:lnTo>
                      <a:pt x="52" y="16"/>
                    </a:lnTo>
                    <a:lnTo>
                      <a:pt x="54" y="17"/>
                    </a:lnTo>
                    <a:lnTo>
                      <a:pt x="55" y="19"/>
                    </a:lnTo>
                    <a:lnTo>
                      <a:pt x="56" y="21"/>
                    </a:lnTo>
                    <a:lnTo>
                      <a:pt x="57" y="23"/>
                    </a:lnTo>
                    <a:lnTo>
                      <a:pt x="57" y="25"/>
                    </a:lnTo>
                    <a:lnTo>
                      <a:pt x="57" y="32"/>
                    </a:lnTo>
                    <a:lnTo>
                      <a:pt x="39" y="50"/>
                    </a:lnTo>
                    <a:lnTo>
                      <a:pt x="59" y="50"/>
                    </a:lnTo>
                    <a:lnTo>
                      <a:pt x="62" y="47"/>
                    </a:lnTo>
                    <a:lnTo>
                      <a:pt x="65" y="45"/>
                    </a:lnTo>
                    <a:lnTo>
                      <a:pt x="66" y="42"/>
                    </a:lnTo>
                    <a:lnTo>
                      <a:pt x="68" y="40"/>
                    </a:lnTo>
                    <a:lnTo>
                      <a:pt x="70" y="37"/>
                    </a:lnTo>
                    <a:lnTo>
                      <a:pt x="71" y="35"/>
                    </a:lnTo>
                    <a:lnTo>
                      <a:pt x="72" y="32"/>
                    </a:lnTo>
                    <a:lnTo>
                      <a:pt x="72" y="29"/>
                    </a:lnTo>
                    <a:lnTo>
                      <a:pt x="72" y="22"/>
                    </a:lnTo>
                    <a:lnTo>
                      <a:pt x="71" y="19"/>
                    </a:lnTo>
                    <a:lnTo>
                      <a:pt x="70" y="16"/>
                    </a:lnTo>
                    <a:lnTo>
                      <a:pt x="69" y="12"/>
                    </a:lnTo>
                    <a:lnTo>
                      <a:pt x="68" y="1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9" name="Group 55">
              <a:extLst>
                <a:ext uri="{FF2B5EF4-FFF2-40B4-BE49-F238E27FC236}">
                  <a16:creationId xmlns="" xmlns:a16="http://schemas.microsoft.com/office/drawing/2014/main" id="{51D53E32-0EB3-4AFD-98C4-CB3576396FE1}"/>
                </a:ext>
              </a:extLst>
            </p:cNvPr>
            <p:cNvGrpSpPr>
              <a:grpSpLocks/>
            </p:cNvGrpSpPr>
            <p:nvPr/>
          </p:nvGrpSpPr>
          <p:grpSpPr bwMode="auto">
            <a:xfrm>
              <a:off x="736" y="846"/>
              <a:ext cx="79" cy="118"/>
              <a:chOff x="736" y="846"/>
              <a:chExt cx="79" cy="118"/>
            </a:xfrm>
          </p:grpSpPr>
          <p:sp>
            <p:nvSpPr>
              <p:cNvPr id="93" name="Freeform 57">
                <a:extLst>
                  <a:ext uri="{FF2B5EF4-FFF2-40B4-BE49-F238E27FC236}">
                    <a16:creationId xmlns="" xmlns:a16="http://schemas.microsoft.com/office/drawing/2014/main" id="{573E01AE-F9C3-4F8B-967F-18E32FAABB04}"/>
                  </a:ext>
                </a:extLst>
              </p:cNvPr>
              <p:cNvSpPr>
                <a:spLocks/>
              </p:cNvSpPr>
              <p:nvPr/>
            </p:nvSpPr>
            <p:spPr bwMode="auto">
              <a:xfrm>
                <a:off x="736" y="846"/>
                <a:ext cx="79" cy="118"/>
              </a:xfrm>
              <a:custGeom>
                <a:avLst/>
                <a:gdLst>
                  <a:gd name="T0" fmla="+- 0 784 736"/>
                  <a:gd name="T1" fmla="*/ T0 w 79"/>
                  <a:gd name="T2" fmla="+- 0 846 846"/>
                  <a:gd name="T3" fmla="*/ 846 h 118"/>
                  <a:gd name="T4" fmla="+- 0 769 736"/>
                  <a:gd name="T5" fmla="*/ T4 w 79"/>
                  <a:gd name="T6" fmla="+- 0 846 846"/>
                  <a:gd name="T7" fmla="*/ 846 h 118"/>
                  <a:gd name="T8" fmla="+- 0 763 736"/>
                  <a:gd name="T9" fmla="*/ T8 w 79"/>
                  <a:gd name="T10" fmla="+- 0 847 846"/>
                  <a:gd name="T11" fmla="*/ 847 h 118"/>
                  <a:gd name="T12" fmla="+- 0 736 736"/>
                  <a:gd name="T13" fmla="*/ T12 w 79"/>
                  <a:gd name="T14" fmla="+- 0 896 846"/>
                  <a:gd name="T15" fmla="*/ 896 h 118"/>
                  <a:gd name="T16" fmla="+- 0 736 736"/>
                  <a:gd name="T17" fmla="*/ T16 w 79"/>
                  <a:gd name="T18" fmla="+- 0 914 846"/>
                  <a:gd name="T19" fmla="*/ 914 h 118"/>
                  <a:gd name="T20" fmla="+- 0 737 736"/>
                  <a:gd name="T21" fmla="*/ T20 w 79"/>
                  <a:gd name="T22" fmla="+- 0 922 846"/>
                  <a:gd name="T23" fmla="*/ 922 h 118"/>
                  <a:gd name="T24" fmla="+- 0 739 736"/>
                  <a:gd name="T25" fmla="*/ T24 w 79"/>
                  <a:gd name="T26" fmla="+- 0 937 846"/>
                  <a:gd name="T27" fmla="*/ 937 h 118"/>
                  <a:gd name="T28" fmla="+- 0 741 736"/>
                  <a:gd name="T29" fmla="*/ T28 w 79"/>
                  <a:gd name="T30" fmla="+- 0 943 846"/>
                  <a:gd name="T31" fmla="*/ 943 h 118"/>
                  <a:gd name="T32" fmla="+- 0 744 736"/>
                  <a:gd name="T33" fmla="*/ T32 w 79"/>
                  <a:gd name="T34" fmla="+- 0 948 846"/>
                  <a:gd name="T35" fmla="*/ 948 h 118"/>
                  <a:gd name="T36" fmla="+- 0 747 736"/>
                  <a:gd name="T37" fmla="*/ T36 w 79"/>
                  <a:gd name="T38" fmla="+- 0 953 846"/>
                  <a:gd name="T39" fmla="*/ 953 h 118"/>
                  <a:gd name="T40" fmla="+- 0 751 736"/>
                  <a:gd name="T41" fmla="*/ T40 w 79"/>
                  <a:gd name="T42" fmla="+- 0 956 846"/>
                  <a:gd name="T43" fmla="*/ 956 h 118"/>
                  <a:gd name="T44" fmla="+- 0 761 736"/>
                  <a:gd name="T45" fmla="*/ T44 w 79"/>
                  <a:gd name="T46" fmla="+- 0 961 846"/>
                  <a:gd name="T47" fmla="*/ 961 h 118"/>
                  <a:gd name="T48" fmla="+- 0 767 736"/>
                  <a:gd name="T49" fmla="*/ T48 w 79"/>
                  <a:gd name="T50" fmla="+- 0 963 846"/>
                  <a:gd name="T51" fmla="*/ 963 h 118"/>
                  <a:gd name="T52" fmla="+- 0 782 736"/>
                  <a:gd name="T53" fmla="*/ T52 w 79"/>
                  <a:gd name="T54" fmla="+- 0 963 846"/>
                  <a:gd name="T55" fmla="*/ 963 h 118"/>
                  <a:gd name="T56" fmla="+- 0 788 736"/>
                  <a:gd name="T57" fmla="*/ T56 w 79"/>
                  <a:gd name="T58" fmla="+- 0 961 846"/>
                  <a:gd name="T59" fmla="*/ 961 h 118"/>
                  <a:gd name="T60" fmla="+- 0 798 736"/>
                  <a:gd name="T61" fmla="*/ T60 w 79"/>
                  <a:gd name="T62" fmla="+- 0 956 846"/>
                  <a:gd name="T63" fmla="*/ 956 h 118"/>
                  <a:gd name="T64" fmla="+- 0 802 736"/>
                  <a:gd name="T65" fmla="*/ T64 w 79"/>
                  <a:gd name="T66" fmla="+- 0 952 846"/>
                  <a:gd name="T67" fmla="*/ 952 h 118"/>
                  <a:gd name="T68" fmla="+- 0 803 736"/>
                  <a:gd name="T69" fmla="*/ T68 w 79"/>
                  <a:gd name="T70" fmla="+- 0 950 846"/>
                  <a:gd name="T71" fmla="*/ 950 h 118"/>
                  <a:gd name="T72" fmla="+- 0 771 736"/>
                  <a:gd name="T73" fmla="*/ T72 w 79"/>
                  <a:gd name="T74" fmla="+- 0 950 846"/>
                  <a:gd name="T75" fmla="*/ 950 h 118"/>
                  <a:gd name="T76" fmla="+- 0 767 736"/>
                  <a:gd name="T77" fmla="*/ T76 w 79"/>
                  <a:gd name="T78" fmla="+- 0 949 846"/>
                  <a:gd name="T79" fmla="*/ 949 h 118"/>
                  <a:gd name="T80" fmla="+- 0 764 736"/>
                  <a:gd name="T81" fmla="*/ T80 w 79"/>
                  <a:gd name="T82" fmla="+- 0 948 846"/>
                  <a:gd name="T83" fmla="*/ 948 h 118"/>
                  <a:gd name="T84" fmla="+- 0 761 736"/>
                  <a:gd name="T85" fmla="*/ T84 w 79"/>
                  <a:gd name="T86" fmla="+- 0 946 846"/>
                  <a:gd name="T87" fmla="*/ 946 h 118"/>
                  <a:gd name="T88" fmla="+- 0 759 736"/>
                  <a:gd name="T89" fmla="*/ T88 w 79"/>
                  <a:gd name="T90" fmla="+- 0 943 846"/>
                  <a:gd name="T91" fmla="*/ 943 h 118"/>
                  <a:gd name="T92" fmla="+- 0 757 736"/>
                  <a:gd name="T93" fmla="*/ T92 w 79"/>
                  <a:gd name="T94" fmla="+- 0 940 846"/>
                  <a:gd name="T95" fmla="*/ 940 h 118"/>
                  <a:gd name="T96" fmla="+- 0 755 736"/>
                  <a:gd name="T97" fmla="*/ T96 w 79"/>
                  <a:gd name="T98" fmla="+- 0 936 846"/>
                  <a:gd name="T99" fmla="*/ 936 h 118"/>
                  <a:gd name="T100" fmla="+- 0 754 736"/>
                  <a:gd name="T101" fmla="*/ T100 w 79"/>
                  <a:gd name="T102" fmla="+- 0 931 846"/>
                  <a:gd name="T103" fmla="*/ 931 h 118"/>
                  <a:gd name="T104" fmla="+- 0 752 736"/>
                  <a:gd name="T105" fmla="*/ T104 w 79"/>
                  <a:gd name="T106" fmla="+- 0 919 846"/>
                  <a:gd name="T107" fmla="*/ 919 h 118"/>
                  <a:gd name="T108" fmla="+- 0 751 736"/>
                  <a:gd name="T109" fmla="*/ T108 w 79"/>
                  <a:gd name="T110" fmla="+- 0 913 846"/>
                  <a:gd name="T111" fmla="*/ 913 h 118"/>
                  <a:gd name="T112" fmla="+- 0 751 736"/>
                  <a:gd name="T113" fmla="*/ T112 w 79"/>
                  <a:gd name="T114" fmla="+- 0 897 846"/>
                  <a:gd name="T115" fmla="*/ 897 h 118"/>
                  <a:gd name="T116" fmla="+- 0 752 736"/>
                  <a:gd name="T117" fmla="*/ T116 w 79"/>
                  <a:gd name="T118" fmla="+- 0 891 846"/>
                  <a:gd name="T119" fmla="*/ 891 h 118"/>
                  <a:gd name="T120" fmla="+- 0 752 736"/>
                  <a:gd name="T121" fmla="*/ T120 w 79"/>
                  <a:gd name="T122" fmla="+- 0 886 846"/>
                  <a:gd name="T123" fmla="*/ 886 h 118"/>
                  <a:gd name="T124" fmla="+- 0 753 736"/>
                  <a:gd name="T125" fmla="*/ T124 w 79"/>
                  <a:gd name="T126" fmla="+- 0 880 846"/>
                  <a:gd name="T127" fmla="*/ 880 h 118"/>
                  <a:gd name="T128" fmla="+- 0 754 736"/>
                  <a:gd name="T129" fmla="*/ T128 w 79"/>
                  <a:gd name="T130" fmla="+- 0 875 846"/>
                  <a:gd name="T131" fmla="*/ 875 h 118"/>
                  <a:gd name="T132" fmla="+- 0 756 736"/>
                  <a:gd name="T133" fmla="*/ T132 w 79"/>
                  <a:gd name="T134" fmla="+- 0 871 846"/>
                  <a:gd name="T135" fmla="*/ 871 h 118"/>
                  <a:gd name="T136" fmla="+- 0 758 736"/>
                  <a:gd name="T137" fmla="*/ T136 w 79"/>
                  <a:gd name="T138" fmla="+- 0 867 846"/>
                  <a:gd name="T139" fmla="*/ 867 h 118"/>
                  <a:gd name="T140" fmla="+- 0 760 736"/>
                  <a:gd name="T141" fmla="*/ T140 w 79"/>
                  <a:gd name="T142" fmla="+- 0 864 846"/>
                  <a:gd name="T143" fmla="*/ 864 h 118"/>
                  <a:gd name="T144" fmla="+- 0 763 736"/>
                  <a:gd name="T145" fmla="*/ T144 w 79"/>
                  <a:gd name="T146" fmla="+- 0 862 846"/>
                  <a:gd name="T147" fmla="*/ 862 h 118"/>
                  <a:gd name="T148" fmla="+- 0 766 736"/>
                  <a:gd name="T149" fmla="*/ T148 w 79"/>
                  <a:gd name="T150" fmla="+- 0 859 846"/>
                  <a:gd name="T151" fmla="*/ 859 h 118"/>
                  <a:gd name="T152" fmla="+- 0 770 736"/>
                  <a:gd name="T153" fmla="*/ T152 w 79"/>
                  <a:gd name="T154" fmla="+- 0 858 846"/>
                  <a:gd name="T155" fmla="*/ 858 h 118"/>
                  <a:gd name="T156" fmla="+- 0 805 736"/>
                  <a:gd name="T157" fmla="*/ T156 w 79"/>
                  <a:gd name="T158" fmla="+- 0 858 846"/>
                  <a:gd name="T159" fmla="*/ 858 h 118"/>
                  <a:gd name="T160" fmla="+- 0 803 736"/>
                  <a:gd name="T161" fmla="*/ T160 w 79"/>
                  <a:gd name="T162" fmla="+- 0 856 846"/>
                  <a:gd name="T163" fmla="*/ 856 h 118"/>
                  <a:gd name="T164" fmla="+- 0 799 736"/>
                  <a:gd name="T165" fmla="*/ T164 w 79"/>
                  <a:gd name="T166" fmla="+- 0 852 846"/>
                  <a:gd name="T167" fmla="*/ 852 h 118"/>
                  <a:gd name="T168" fmla="+- 0 790 736"/>
                  <a:gd name="T169" fmla="*/ T168 w 79"/>
                  <a:gd name="T170" fmla="+- 0 847 846"/>
                  <a:gd name="T171" fmla="*/ 847 h 118"/>
                  <a:gd name="T172" fmla="+- 0 784 736"/>
                  <a:gd name="T173" fmla="*/ T172 w 79"/>
                  <a:gd name="T174" fmla="+- 0 846 846"/>
                  <a:gd name="T175" fmla="*/ 8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9" h="118">
                    <a:moveTo>
                      <a:pt x="48" y="0"/>
                    </a:moveTo>
                    <a:lnTo>
                      <a:pt x="33" y="0"/>
                    </a:lnTo>
                    <a:lnTo>
                      <a:pt x="27" y="1"/>
                    </a:lnTo>
                    <a:lnTo>
                      <a:pt x="0" y="50"/>
                    </a:lnTo>
                    <a:lnTo>
                      <a:pt x="0" y="68"/>
                    </a:lnTo>
                    <a:lnTo>
                      <a:pt x="1" y="76"/>
                    </a:lnTo>
                    <a:lnTo>
                      <a:pt x="3" y="91"/>
                    </a:lnTo>
                    <a:lnTo>
                      <a:pt x="5" y="97"/>
                    </a:lnTo>
                    <a:lnTo>
                      <a:pt x="8" y="102"/>
                    </a:lnTo>
                    <a:lnTo>
                      <a:pt x="11" y="107"/>
                    </a:lnTo>
                    <a:lnTo>
                      <a:pt x="15" y="110"/>
                    </a:lnTo>
                    <a:lnTo>
                      <a:pt x="25" y="115"/>
                    </a:lnTo>
                    <a:lnTo>
                      <a:pt x="31" y="117"/>
                    </a:lnTo>
                    <a:lnTo>
                      <a:pt x="46" y="117"/>
                    </a:lnTo>
                    <a:lnTo>
                      <a:pt x="52" y="115"/>
                    </a:lnTo>
                    <a:lnTo>
                      <a:pt x="62" y="110"/>
                    </a:lnTo>
                    <a:lnTo>
                      <a:pt x="66" y="106"/>
                    </a:lnTo>
                    <a:lnTo>
                      <a:pt x="67" y="104"/>
                    </a:lnTo>
                    <a:lnTo>
                      <a:pt x="35" y="104"/>
                    </a:lnTo>
                    <a:lnTo>
                      <a:pt x="31" y="103"/>
                    </a:lnTo>
                    <a:lnTo>
                      <a:pt x="28" y="102"/>
                    </a:lnTo>
                    <a:lnTo>
                      <a:pt x="25" y="100"/>
                    </a:lnTo>
                    <a:lnTo>
                      <a:pt x="23" y="97"/>
                    </a:lnTo>
                    <a:lnTo>
                      <a:pt x="21" y="94"/>
                    </a:lnTo>
                    <a:lnTo>
                      <a:pt x="19" y="90"/>
                    </a:lnTo>
                    <a:lnTo>
                      <a:pt x="18" y="85"/>
                    </a:lnTo>
                    <a:lnTo>
                      <a:pt x="16" y="73"/>
                    </a:lnTo>
                    <a:lnTo>
                      <a:pt x="15" y="67"/>
                    </a:lnTo>
                    <a:lnTo>
                      <a:pt x="15" y="51"/>
                    </a:lnTo>
                    <a:lnTo>
                      <a:pt x="16" y="45"/>
                    </a:lnTo>
                    <a:lnTo>
                      <a:pt x="16" y="40"/>
                    </a:lnTo>
                    <a:lnTo>
                      <a:pt x="17" y="34"/>
                    </a:lnTo>
                    <a:lnTo>
                      <a:pt x="18" y="29"/>
                    </a:lnTo>
                    <a:lnTo>
                      <a:pt x="20" y="25"/>
                    </a:lnTo>
                    <a:lnTo>
                      <a:pt x="22" y="21"/>
                    </a:lnTo>
                    <a:lnTo>
                      <a:pt x="24" y="18"/>
                    </a:lnTo>
                    <a:lnTo>
                      <a:pt x="27" y="16"/>
                    </a:lnTo>
                    <a:lnTo>
                      <a:pt x="30" y="13"/>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56">
                <a:extLst>
                  <a:ext uri="{FF2B5EF4-FFF2-40B4-BE49-F238E27FC236}">
                    <a16:creationId xmlns="" xmlns:a16="http://schemas.microsoft.com/office/drawing/2014/main" id="{3CB77CDD-B341-45BE-ABA5-446C237041E2}"/>
                  </a:ext>
                </a:extLst>
              </p:cNvPr>
              <p:cNvSpPr>
                <a:spLocks/>
              </p:cNvSpPr>
              <p:nvPr/>
            </p:nvSpPr>
            <p:spPr bwMode="auto">
              <a:xfrm>
                <a:off x="736" y="846"/>
                <a:ext cx="79" cy="118"/>
              </a:xfrm>
              <a:custGeom>
                <a:avLst/>
                <a:gdLst>
                  <a:gd name="T0" fmla="+- 0 805 736"/>
                  <a:gd name="T1" fmla="*/ T0 w 79"/>
                  <a:gd name="T2" fmla="+- 0 858 846"/>
                  <a:gd name="T3" fmla="*/ 858 h 118"/>
                  <a:gd name="T4" fmla="+- 0 778 736"/>
                  <a:gd name="T5" fmla="*/ T4 w 79"/>
                  <a:gd name="T6" fmla="+- 0 858 846"/>
                  <a:gd name="T7" fmla="*/ 858 h 118"/>
                  <a:gd name="T8" fmla="+- 0 781 736"/>
                  <a:gd name="T9" fmla="*/ T8 w 79"/>
                  <a:gd name="T10" fmla="+- 0 858 846"/>
                  <a:gd name="T11" fmla="*/ 858 h 118"/>
                  <a:gd name="T12" fmla="+- 0 783 736"/>
                  <a:gd name="T13" fmla="*/ T12 w 79"/>
                  <a:gd name="T14" fmla="+- 0 859 846"/>
                  <a:gd name="T15" fmla="*/ 859 h 118"/>
                  <a:gd name="T16" fmla="+- 0 799 736"/>
                  <a:gd name="T17" fmla="*/ T16 w 79"/>
                  <a:gd name="T18" fmla="+- 0 899 846"/>
                  <a:gd name="T19" fmla="*/ 899 h 118"/>
                  <a:gd name="T20" fmla="+- 0 799 736"/>
                  <a:gd name="T21" fmla="*/ T20 w 79"/>
                  <a:gd name="T22" fmla="+- 0 909 846"/>
                  <a:gd name="T23" fmla="*/ 909 h 118"/>
                  <a:gd name="T24" fmla="+- 0 799 736"/>
                  <a:gd name="T25" fmla="*/ T24 w 79"/>
                  <a:gd name="T26" fmla="+- 0 913 846"/>
                  <a:gd name="T27" fmla="*/ 913 h 118"/>
                  <a:gd name="T28" fmla="+- 0 798 736"/>
                  <a:gd name="T29" fmla="*/ T28 w 79"/>
                  <a:gd name="T30" fmla="+- 0 921 846"/>
                  <a:gd name="T31" fmla="*/ 921 h 118"/>
                  <a:gd name="T32" fmla="+- 0 798 736"/>
                  <a:gd name="T33" fmla="*/ T32 w 79"/>
                  <a:gd name="T34" fmla="+- 0 925 846"/>
                  <a:gd name="T35" fmla="*/ 925 h 118"/>
                  <a:gd name="T36" fmla="+- 0 797 736"/>
                  <a:gd name="T37" fmla="*/ T36 w 79"/>
                  <a:gd name="T38" fmla="+- 0 928 846"/>
                  <a:gd name="T39" fmla="*/ 928 h 118"/>
                  <a:gd name="T40" fmla="+- 0 797 736"/>
                  <a:gd name="T41" fmla="*/ T40 w 79"/>
                  <a:gd name="T42" fmla="+- 0 931 846"/>
                  <a:gd name="T43" fmla="*/ 931 h 118"/>
                  <a:gd name="T44" fmla="+- 0 790 736"/>
                  <a:gd name="T45" fmla="*/ T44 w 79"/>
                  <a:gd name="T46" fmla="+- 0 944 846"/>
                  <a:gd name="T47" fmla="*/ 944 h 118"/>
                  <a:gd name="T48" fmla="+- 0 788 736"/>
                  <a:gd name="T49" fmla="*/ T48 w 79"/>
                  <a:gd name="T50" fmla="+- 0 946 846"/>
                  <a:gd name="T51" fmla="*/ 946 h 118"/>
                  <a:gd name="T52" fmla="+- 0 786 736"/>
                  <a:gd name="T53" fmla="*/ T52 w 79"/>
                  <a:gd name="T54" fmla="+- 0 948 846"/>
                  <a:gd name="T55" fmla="*/ 948 h 118"/>
                  <a:gd name="T56" fmla="+- 0 781 736"/>
                  <a:gd name="T57" fmla="*/ T56 w 79"/>
                  <a:gd name="T58" fmla="+- 0 950 846"/>
                  <a:gd name="T59" fmla="*/ 950 h 118"/>
                  <a:gd name="T60" fmla="+- 0 778 736"/>
                  <a:gd name="T61" fmla="*/ T60 w 79"/>
                  <a:gd name="T62" fmla="+- 0 950 846"/>
                  <a:gd name="T63" fmla="*/ 950 h 118"/>
                  <a:gd name="T64" fmla="+- 0 803 736"/>
                  <a:gd name="T65" fmla="*/ T64 w 79"/>
                  <a:gd name="T66" fmla="+- 0 950 846"/>
                  <a:gd name="T67" fmla="*/ 950 h 118"/>
                  <a:gd name="T68" fmla="+- 0 809 736"/>
                  <a:gd name="T69" fmla="*/ T68 w 79"/>
                  <a:gd name="T70" fmla="+- 0 941 846"/>
                  <a:gd name="T71" fmla="*/ 941 h 118"/>
                  <a:gd name="T72" fmla="+- 0 811 736"/>
                  <a:gd name="T73" fmla="*/ T72 w 79"/>
                  <a:gd name="T74" fmla="+- 0 935 846"/>
                  <a:gd name="T75" fmla="*/ 935 h 118"/>
                  <a:gd name="T76" fmla="+- 0 814 736"/>
                  <a:gd name="T77" fmla="*/ T76 w 79"/>
                  <a:gd name="T78" fmla="+- 0 921 846"/>
                  <a:gd name="T79" fmla="*/ 921 h 118"/>
                  <a:gd name="T80" fmla="+- 0 815 736"/>
                  <a:gd name="T81" fmla="*/ T80 w 79"/>
                  <a:gd name="T82" fmla="+- 0 913 846"/>
                  <a:gd name="T83" fmla="*/ 913 h 118"/>
                  <a:gd name="T84" fmla="+- 0 815 736"/>
                  <a:gd name="T85" fmla="*/ T84 w 79"/>
                  <a:gd name="T86" fmla="+- 0 894 846"/>
                  <a:gd name="T87" fmla="*/ 894 h 118"/>
                  <a:gd name="T88" fmla="+- 0 806 736"/>
                  <a:gd name="T89" fmla="*/ T88 w 79"/>
                  <a:gd name="T90" fmla="+- 0 861 846"/>
                  <a:gd name="T91" fmla="*/ 861 h 118"/>
                  <a:gd name="T92" fmla="+- 0 805 736"/>
                  <a:gd name="T93" fmla="*/ T92 w 79"/>
                  <a:gd name="T94" fmla="+- 0 858 846"/>
                  <a:gd name="T95" fmla="*/ 8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9" h="118">
                    <a:moveTo>
                      <a:pt x="69" y="12"/>
                    </a:moveTo>
                    <a:lnTo>
                      <a:pt x="42" y="12"/>
                    </a:lnTo>
                    <a:lnTo>
                      <a:pt x="45" y="12"/>
                    </a:lnTo>
                    <a:lnTo>
                      <a:pt x="47" y="13"/>
                    </a:lnTo>
                    <a:lnTo>
                      <a:pt x="63" y="53"/>
                    </a:lnTo>
                    <a:lnTo>
                      <a:pt x="63" y="63"/>
                    </a:lnTo>
                    <a:lnTo>
                      <a:pt x="63" y="67"/>
                    </a:lnTo>
                    <a:lnTo>
                      <a:pt x="62" y="75"/>
                    </a:lnTo>
                    <a:lnTo>
                      <a:pt x="62" y="79"/>
                    </a:lnTo>
                    <a:lnTo>
                      <a:pt x="61" y="82"/>
                    </a:lnTo>
                    <a:lnTo>
                      <a:pt x="61" y="85"/>
                    </a:lnTo>
                    <a:lnTo>
                      <a:pt x="54" y="98"/>
                    </a:lnTo>
                    <a:lnTo>
                      <a:pt x="52" y="100"/>
                    </a:lnTo>
                    <a:lnTo>
                      <a:pt x="50" y="102"/>
                    </a:lnTo>
                    <a:lnTo>
                      <a:pt x="45" y="104"/>
                    </a:lnTo>
                    <a:lnTo>
                      <a:pt x="42" y="104"/>
                    </a:lnTo>
                    <a:lnTo>
                      <a:pt x="67" y="104"/>
                    </a:lnTo>
                    <a:lnTo>
                      <a:pt x="73" y="95"/>
                    </a:lnTo>
                    <a:lnTo>
                      <a:pt x="75" y="89"/>
                    </a:lnTo>
                    <a:lnTo>
                      <a:pt x="78" y="75"/>
                    </a:lnTo>
                    <a:lnTo>
                      <a:pt x="79" y="67"/>
                    </a:lnTo>
                    <a:lnTo>
                      <a:pt x="79" y="48"/>
                    </a:lnTo>
                    <a:lnTo>
                      <a:pt x="70" y="15"/>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0" name="Group 53">
              <a:extLst>
                <a:ext uri="{FF2B5EF4-FFF2-40B4-BE49-F238E27FC236}">
                  <a16:creationId xmlns="" xmlns:a16="http://schemas.microsoft.com/office/drawing/2014/main" id="{F63BE720-617D-4554-99DA-782442706F55}"/>
                </a:ext>
              </a:extLst>
            </p:cNvPr>
            <p:cNvGrpSpPr>
              <a:grpSpLocks/>
            </p:cNvGrpSpPr>
            <p:nvPr/>
          </p:nvGrpSpPr>
          <p:grpSpPr bwMode="auto">
            <a:xfrm>
              <a:off x="647" y="1147"/>
              <a:ext cx="75" cy="115"/>
              <a:chOff x="647" y="1147"/>
              <a:chExt cx="75" cy="115"/>
            </a:xfrm>
          </p:grpSpPr>
          <p:sp>
            <p:nvSpPr>
              <p:cNvPr id="92" name="Freeform 54">
                <a:extLst>
                  <a:ext uri="{FF2B5EF4-FFF2-40B4-BE49-F238E27FC236}">
                    <a16:creationId xmlns="" xmlns:a16="http://schemas.microsoft.com/office/drawing/2014/main" id="{8B07D6C8-8838-44F0-BDA1-B4FE0224D3DE}"/>
                  </a:ext>
                </a:extLst>
              </p:cNvPr>
              <p:cNvSpPr>
                <a:spLocks/>
              </p:cNvSpPr>
              <p:nvPr/>
            </p:nvSpPr>
            <p:spPr bwMode="auto">
              <a:xfrm>
                <a:off x="647" y="1147"/>
                <a:ext cx="75" cy="115"/>
              </a:xfrm>
              <a:custGeom>
                <a:avLst/>
                <a:gdLst>
                  <a:gd name="T0" fmla="+- 0 717 647"/>
                  <a:gd name="T1" fmla="*/ T0 w 75"/>
                  <a:gd name="T2" fmla="+- 0 1147 1147"/>
                  <a:gd name="T3" fmla="*/ 1147 h 115"/>
                  <a:gd name="T4" fmla="+- 0 650 647"/>
                  <a:gd name="T5" fmla="*/ T4 w 75"/>
                  <a:gd name="T6" fmla="+- 0 1147 1147"/>
                  <a:gd name="T7" fmla="*/ 1147 h 115"/>
                  <a:gd name="T8" fmla="+- 0 649 647"/>
                  <a:gd name="T9" fmla="*/ T8 w 75"/>
                  <a:gd name="T10" fmla="+- 0 1147 1147"/>
                  <a:gd name="T11" fmla="*/ 1147 h 115"/>
                  <a:gd name="T12" fmla="+- 0 649 647"/>
                  <a:gd name="T13" fmla="*/ T12 w 75"/>
                  <a:gd name="T14" fmla="+- 0 1148 1147"/>
                  <a:gd name="T15" fmla="*/ 1148 h 115"/>
                  <a:gd name="T16" fmla="+- 0 649 647"/>
                  <a:gd name="T17" fmla="*/ T16 w 75"/>
                  <a:gd name="T18" fmla="+- 0 1148 1147"/>
                  <a:gd name="T19" fmla="*/ 1148 h 115"/>
                  <a:gd name="T20" fmla="+- 0 647 647"/>
                  <a:gd name="T21" fmla="*/ T20 w 75"/>
                  <a:gd name="T22" fmla="+- 0 1156 1147"/>
                  <a:gd name="T23" fmla="*/ 1156 h 115"/>
                  <a:gd name="T24" fmla="+- 0 647 647"/>
                  <a:gd name="T25" fmla="*/ T24 w 75"/>
                  <a:gd name="T26" fmla="+- 0 1158 1147"/>
                  <a:gd name="T27" fmla="*/ 1158 h 115"/>
                  <a:gd name="T28" fmla="+- 0 648 647"/>
                  <a:gd name="T29" fmla="*/ T28 w 75"/>
                  <a:gd name="T30" fmla="+- 0 1159 1147"/>
                  <a:gd name="T31" fmla="*/ 1159 h 115"/>
                  <a:gd name="T32" fmla="+- 0 648 647"/>
                  <a:gd name="T33" fmla="*/ T32 w 75"/>
                  <a:gd name="T34" fmla="+- 0 1160 1147"/>
                  <a:gd name="T35" fmla="*/ 1160 h 115"/>
                  <a:gd name="T36" fmla="+- 0 649 647"/>
                  <a:gd name="T37" fmla="*/ T36 w 75"/>
                  <a:gd name="T38" fmla="+- 0 1161 1147"/>
                  <a:gd name="T39" fmla="*/ 1161 h 115"/>
                  <a:gd name="T40" fmla="+- 0 705 647"/>
                  <a:gd name="T41" fmla="*/ T40 w 75"/>
                  <a:gd name="T42" fmla="+- 0 1161 1147"/>
                  <a:gd name="T43" fmla="*/ 1161 h 115"/>
                  <a:gd name="T44" fmla="+- 0 662 647"/>
                  <a:gd name="T45" fmla="*/ T44 w 75"/>
                  <a:gd name="T46" fmla="+- 0 1257 1147"/>
                  <a:gd name="T47" fmla="*/ 1257 h 115"/>
                  <a:gd name="T48" fmla="+- 0 662 647"/>
                  <a:gd name="T49" fmla="*/ T48 w 75"/>
                  <a:gd name="T50" fmla="+- 0 1258 1147"/>
                  <a:gd name="T51" fmla="*/ 1258 h 115"/>
                  <a:gd name="T52" fmla="+- 0 661 647"/>
                  <a:gd name="T53" fmla="*/ T52 w 75"/>
                  <a:gd name="T54" fmla="+- 0 1259 1147"/>
                  <a:gd name="T55" fmla="*/ 1259 h 115"/>
                  <a:gd name="T56" fmla="+- 0 661 647"/>
                  <a:gd name="T57" fmla="*/ T56 w 75"/>
                  <a:gd name="T58" fmla="+- 0 1260 1147"/>
                  <a:gd name="T59" fmla="*/ 1260 h 115"/>
                  <a:gd name="T60" fmla="+- 0 661 647"/>
                  <a:gd name="T61" fmla="*/ T60 w 75"/>
                  <a:gd name="T62" fmla="+- 0 1260 1147"/>
                  <a:gd name="T63" fmla="*/ 1260 h 115"/>
                  <a:gd name="T64" fmla="+- 0 667 647"/>
                  <a:gd name="T65" fmla="*/ T64 w 75"/>
                  <a:gd name="T66" fmla="+- 0 1262 1147"/>
                  <a:gd name="T67" fmla="*/ 1262 h 115"/>
                  <a:gd name="T68" fmla="+- 0 671 647"/>
                  <a:gd name="T69" fmla="*/ T68 w 75"/>
                  <a:gd name="T70" fmla="+- 0 1262 1147"/>
                  <a:gd name="T71" fmla="*/ 1262 h 115"/>
                  <a:gd name="T72" fmla="+- 0 677 647"/>
                  <a:gd name="T73" fmla="*/ T72 w 75"/>
                  <a:gd name="T74" fmla="+- 0 1260 1147"/>
                  <a:gd name="T75" fmla="*/ 1260 h 115"/>
                  <a:gd name="T76" fmla="+- 0 678 647"/>
                  <a:gd name="T77" fmla="*/ T76 w 75"/>
                  <a:gd name="T78" fmla="+- 0 1259 1147"/>
                  <a:gd name="T79" fmla="*/ 1259 h 115"/>
                  <a:gd name="T80" fmla="+- 0 720 647"/>
                  <a:gd name="T81" fmla="*/ T80 w 75"/>
                  <a:gd name="T82" fmla="+- 0 1163 1147"/>
                  <a:gd name="T83" fmla="*/ 1163 h 115"/>
                  <a:gd name="T84" fmla="+- 0 721 647"/>
                  <a:gd name="T85" fmla="*/ T84 w 75"/>
                  <a:gd name="T86" fmla="+- 0 1157 1147"/>
                  <a:gd name="T87" fmla="*/ 1157 h 115"/>
                  <a:gd name="T88" fmla="+- 0 721 647"/>
                  <a:gd name="T89" fmla="*/ T88 w 75"/>
                  <a:gd name="T90" fmla="+- 0 1156 1147"/>
                  <a:gd name="T91" fmla="*/ 1156 h 115"/>
                  <a:gd name="T92" fmla="+- 0 720 647"/>
                  <a:gd name="T93" fmla="*/ T92 w 75"/>
                  <a:gd name="T94" fmla="+- 0 1149 1147"/>
                  <a:gd name="T95" fmla="*/ 1149 h 115"/>
                  <a:gd name="T96" fmla="+- 0 720 647"/>
                  <a:gd name="T97" fmla="*/ T96 w 75"/>
                  <a:gd name="T98" fmla="+- 0 1148 1147"/>
                  <a:gd name="T99" fmla="*/ 1148 h 115"/>
                  <a:gd name="T100" fmla="+- 0 719 647"/>
                  <a:gd name="T101" fmla="*/ T100 w 75"/>
                  <a:gd name="T102" fmla="+- 0 1148 1147"/>
                  <a:gd name="T103" fmla="*/ 1148 h 115"/>
                  <a:gd name="T104" fmla="+- 0 719 647"/>
                  <a:gd name="T105" fmla="*/ T104 w 75"/>
                  <a:gd name="T106" fmla="+- 0 1148 1147"/>
                  <a:gd name="T107" fmla="*/ 1148 h 115"/>
                  <a:gd name="T108" fmla="+- 0 718 647"/>
                  <a:gd name="T109" fmla="*/ T108 w 75"/>
                  <a:gd name="T110" fmla="+- 0 1147 1147"/>
                  <a:gd name="T111" fmla="*/ 1147 h 115"/>
                  <a:gd name="T112" fmla="+- 0 717 647"/>
                  <a:gd name="T113" fmla="*/ T112 w 75"/>
                  <a:gd name="T114" fmla="+- 0 1147 1147"/>
                  <a:gd name="T115" fmla="*/ 114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5" h="115">
                    <a:moveTo>
                      <a:pt x="70" y="0"/>
                    </a:moveTo>
                    <a:lnTo>
                      <a:pt x="3" y="0"/>
                    </a:lnTo>
                    <a:lnTo>
                      <a:pt x="2" y="0"/>
                    </a:lnTo>
                    <a:lnTo>
                      <a:pt x="2" y="1"/>
                    </a:lnTo>
                    <a:lnTo>
                      <a:pt x="0" y="9"/>
                    </a:lnTo>
                    <a:lnTo>
                      <a:pt x="0" y="11"/>
                    </a:lnTo>
                    <a:lnTo>
                      <a:pt x="1" y="12"/>
                    </a:lnTo>
                    <a:lnTo>
                      <a:pt x="1" y="13"/>
                    </a:lnTo>
                    <a:lnTo>
                      <a:pt x="2" y="14"/>
                    </a:lnTo>
                    <a:lnTo>
                      <a:pt x="58" y="14"/>
                    </a:lnTo>
                    <a:lnTo>
                      <a:pt x="15" y="110"/>
                    </a:lnTo>
                    <a:lnTo>
                      <a:pt x="15" y="111"/>
                    </a:lnTo>
                    <a:lnTo>
                      <a:pt x="14" y="112"/>
                    </a:lnTo>
                    <a:lnTo>
                      <a:pt x="14" y="113"/>
                    </a:lnTo>
                    <a:lnTo>
                      <a:pt x="20" y="115"/>
                    </a:lnTo>
                    <a:lnTo>
                      <a:pt x="24" y="115"/>
                    </a:lnTo>
                    <a:lnTo>
                      <a:pt x="30" y="113"/>
                    </a:lnTo>
                    <a:lnTo>
                      <a:pt x="31" y="112"/>
                    </a:lnTo>
                    <a:lnTo>
                      <a:pt x="73" y="16"/>
                    </a:lnTo>
                    <a:lnTo>
                      <a:pt x="74" y="10"/>
                    </a:lnTo>
                    <a:lnTo>
                      <a:pt x="74" y="9"/>
                    </a:lnTo>
                    <a:lnTo>
                      <a:pt x="73" y="2"/>
                    </a:lnTo>
                    <a:lnTo>
                      <a:pt x="73" y="1"/>
                    </a:lnTo>
                    <a:lnTo>
                      <a:pt x="72" y="1"/>
                    </a:lnTo>
                    <a:lnTo>
                      <a:pt x="71" y="0"/>
                    </a:lnTo>
                    <a:lnTo>
                      <a:pt x="7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1" name="Group 50">
              <a:extLst>
                <a:ext uri="{FF2B5EF4-FFF2-40B4-BE49-F238E27FC236}">
                  <a16:creationId xmlns="" xmlns:a16="http://schemas.microsoft.com/office/drawing/2014/main" id="{A94FC01B-1BD0-48D6-B734-E216C3451B8E}"/>
                </a:ext>
              </a:extLst>
            </p:cNvPr>
            <p:cNvGrpSpPr>
              <a:grpSpLocks/>
            </p:cNvGrpSpPr>
            <p:nvPr/>
          </p:nvGrpSpPr>
          <p:grpSpPr bwMode="auto">
            <a:xfrm>
              <a:off x="736" y="1146"/>
              <a:ext cx="79" cy="118"/>
              <a:chOff x="736" y="1146"/>
              <a:chExt cx="79" cy="118"/>
            </a:xfrm>
          </p:grpSpPr>
          <p:sp>
            <p:nvSpPr>
              <p:cNvPr id="90" name="Freeform 52">
                <a:extLst>
                  <a:ext uri="{FF2B5EF4-FFF2-40B4-BE49-F238E27FC236}">
                    <a16:creationId xmlns="" xmlns:a16="http://schemas.microsoft.com/office/drawing/2014/main" id="{75B5B1D3-3AC7-41BF-8FBC-8589E9C29F96}"/>
                  </a:ext>
                </a:extLst>
              </p:cNvPr>
              <p:cNvSpPr>
                <a:spLocks/>
              </p:cNvSpPr>
              <p:nvPr/>
            </p:nvSpPr>
            <p:spPr bwMode="auto">
              <a:xfrm>
                <a:off x="736" y="1146"/>
                <a:ext cx="79" cy="118"/>
              </a:xfrm>
              <a:custGeom>
                <a:avLst/>
                <a:gdLst>
                  <a:gd name="T0" fmla="+- 0 784 736"/>
                  <a:gd name="T1" fmla="*/ T0 w 79"/>
                  <a:gd name="T2" fmla="+- 0 1146 1146"/>
                  <a:gd name="T3" fmla="*/ 1146 h 118"/>
                  <a:gd name="T4" fmla="+- 0 769 736"/>
                  <a:gd name="T5" fmla="*/ T4 w 79"/>
                  <a:gd name="T6" fmla="+- 0 1146 1146"/>
                  <a:gd name="T7" fmla="*/ 1146 h 118"/>
                  <a:gd name="T8" fmla="+- 0 763 736"/>
                  <a:gd name="T9" fmla="*/ T8 w 79"/>
                  <a:gd name="T10" fmla="+- 0 1147 1146"/>
                  <a:gd name="T11" fmla="*/ 1147 h 118"/>
                  <a:gd name="T12" fmla="+- 0 736 736"/>
                  <a:gd name="T13" fmla="*/ T12 w 79"/>
                  <a:gd name="T14" fmla="+- 0 1196 1146"/>
                  <a:gd name="T15" fmla="*/ 1196 h 118"/>
                  <a:gd name="T16" fmla="+- 0 736 736"/>
                  <a:gd name="T17" fmla="*/ T16 w 79"/>
                  <a:gd name="T18" fmla="+- 0 1214 1146"/>
                  <a:gd name="T19" fmla="*/ 1214 h 118"/>
                  <a:gd name="T20" fmla="+- 0 756 736"/>
                  <a:gd name="T21" fmla="*/ T20 w 79"/>
                  <a:gd name="T22" fmla="+- 0 1259 1146"/>
                  <a:gd name="T23" fmla="*/ 1259 h 118"/>
                  <a:gd name="T24" fmla="+- 0 761 736"/>
                  <a:gd name="T25" fmla="*/ T24 w 79"/>
                  <a:gd name="T26" fmla="+- 0 1261 1146"/>
                  <a:gd name="T27" fmla="*/ 1261 h 118"/>
                  <a:gd name="T28" fmla="+- 0 767 736"/>
                  <a:gd name="T29" fmla="*/ T28 w 79"/>
                  <a:gd name="T30" fmla="+- 0 1263 1146"/>
                  <a:gd name="T31" fmla="*/ 1263 h 118"/>
                  <a:gd name="T32" fmla="+- 0 782 736"/>
                  <a:gd name="T33" fmla="*/ T32 w 79"/>
                  <a:gd name="T34" fmla="+- 0 1263 1146"/>
                  <a:gd name="T35" fmla="*/ 1263 h 118"/>
                  <a:gd name="T36" fmla="+- 0 788 736"/>
                  <a:gd name="T37" fmla="*/ T36 w 79"/>
                  <a:gd name="T38" fmla="+- 0 1261 1146"/>
                  <a:gd name="T39" fmla="*/ 1261 h 118"/>
                  <a:gd name="T40" fmla="+- 0 798 736"/>
                  <a:gd name="T41" fmla="*/ T40 w 79"/>
                  <a:gd name="T42" fmla="+- 0 1256 1146"/>
                  <a:gd name="T43" fmla="*/ 1256 h 118"/>
                  <a:gd name="T44" fmla="+- 0 802 736"/>
                  <a:gd name="T45" fmla="*/ T44 w 79"/>
                  <a:gd name="T46" fmla="+- 0 1252 1146"/>
                  <a:gd name="T47" fmla="*/ 1252 h 118"/>
                  <a:gd name="T48" fmla="+- 0 803 736"/>
                  <a:gd name="T49" fmla="*/ T48 w 79"/>
                  <a:gd name="T50" fmla="+- 0 1250 1146"/>
                  <a:gd name="T51" fmla="*/ 1250 h 118"/>
                  <a:gd name="T52" fmla="+- 0 771 736"/>
                  <a:gd name="T53" fmla="*/ T52 w 79"/>
                  <a:gd name="T54" fmla="+- 0 1250 1146"/>
                  <a:gd name="T55" fmla="*/ 1250 h 118"/>
                  <a:gd name="T56" fmla="+- 0 767 736"/>
                  <a:gd name="T57" fmla="*/ T56 w 79"/>
                  <a:gd name="T58" fmla="+- 0 1249 1146"/>
                  <a:gd name="T59" fmla="*/ 1249 h 118"/>
                  <a:gd name="T60" fmla="+- 0 764 736"/>
                  <a:gd name="T61" fmla="*/ T60 w 79"/>
                  <a:gd name="T62" fmla="+- 0 1248 1146"/>
                  <a:gd name="T63" fmla="*/ 1248 h 118"/>
                  <a:gd name="T64" fmla="+- 0 761 736"/>
                  <a:gd name="T65" fmla="*/ T64 w 79"/>
                  <a:gd name="T66" fmla="+- 0 1246 1146"/>
                  <a:gd name="T67" fmla="*/ 1246 h 118"/>
                  <a:gd name="T68" fmla="+- 0 759 736"/>
                  <a:gd name="T69" fmla="*/ T68 w 79"/>
                  <a:gd name="T70" fmla="+- 0 1243 1146"/>
                  <a:gd name="T71" fmla="*/ 1243 h 118"/>
                  <a:gd name="T72" fmla="+- 0 757 736"/>
                  <a:gd name="T73" fmla="*/ T72 w 79"/>
                  <a:gd name="T74" fmla="+- 0 1240 1146"/>
                  <a:gd name="T75" fmla="*/ 1240 h 118"/>
                  <a:gd name="T76" fmla="+- 0 755 736"/>
                  <a:gd name="T77" fmla="*/ T76 w 79"/>
                  <a:gd name="T78" fmla="+- 0 1236 1146"/>
                  <a:gd name="T79" fmla="*/ 1236 h 118"/>
                  <a:gd name="T80" fmla="+- 0 754 736"/>
                  <a:gd name="T81" fmla="*/ T80 w 79"/>
                  <a:gd name="T82" fmla="+- 0 1231 1146"/>
                  <a:gd name="T83" fmla="*/ 1231 h 118"/>
                  <a:gd name="T84" fmla="+- 0 752 736"/>
                  <a:gd name="T85" fmla="*/ T84 w 79"/>
                  <a:gd name="T86" fmla="+- 0 1219 1146"/>
                  <a:gd name="T87" fmla="*/ 1219 h 118"/>
                  <a:gd name="T88" fmla="+- 0 751 736"/>
                  <a:gd name="T89" fmla="*/ T88 w 79"/>
                  <a:gd name="T90" fmla="+- 0 1213 1146"/>
                  <a:gd name="T91" fmla="*/ 1213 h 118"/>
                  <a:gd name="T92" fmla="+- 0 751 736"/>
                  <a:gd name="T93" fmla="*/ T92 w 79"/>
                  <a:gd name="T94" fmla="+- 0 1197 1146"/>
                  <a:gd name="T95" fmla="*/ 1197 h 118"/>
                  <a:gd name="T96" fmla="+- 0 752 736"/>
                  <a:gd name="T97" fmla="*/ T96 w 79"/>
                  <a:gd name="T98" fmla="+- 0 1191 1146"/>
                  <a:gd name="T99" fmla="*/ 1191 h 118"/>
                  <a:gd name="T100" fmla="+- 0 752 736"/>
                  <a:gd name="T101" fmla="*/ T100 w 79"/>
                  <a:gd name="T102" fmla="+- 0 1186 1146"/>
                  <a:gd name="T103" fmla="*/ 1186 h 118"/>
                  <a:gd name="T104" fmla="+- 0 753 736"/>
                  <a:gd name="T105" fmla="*/ T104 w 79"/>
                  <a:gd name="T106" fmla="+- 0 1180 1146"/>
                  <a:gd name="T107" fmla="*/ 1180 h 118"/>
                  <a:gd name="T108" fmla="+- 0 754 736"/>
                  <a:gd name="T109" fmla="*/ T108 w 79"/>
                  <a:gd name="T110" fmla="+- 0 1175 1146"/>
                  <a:gd name="T111" fmla="*/ 1175 h 118"/>
                  <a:gd name="T112" fmla="+- 0 756 736"/>
                  <a:gd name="T113" fmla="*/ T112 w 79"/>
                  <a:gd name="T114" fmla="+- 0 1171 1146"/>
                  <a:gd name="T115" fmla="*/ 1171 h 118"/>
                  <a:gd name="T116" fmla="+- 0 758 736"/>
                  <a:gd name="T117" fmla="*/ T116 w 79"/>
                  <a:gd name="T118" fmla="+- 0 1167 1146"/>
                  <a:gd name="T119" fmla="*/ 1167 h 118"/>
                  <a:gd name="T120" fmla="+- 0 760 736"/>
                  <a:gd name="T121" fmla="*/ T120 w 79"/>
                  <a:gd name="T122" fmla="+- 0 1164 1146"/>
                  <a:gd name="T123" fmla="*/ 1164 h 118"/>
                  <a:gd name="T124" fmla="+- 0 766 736"/>
                  <a:gd name="T125" fmla="*/ T124 w 79"/>
                  <a:gd name="T126" fmla="+- 0 1159 1146"/>
                  <a:gd name="T127" fmla="*/ 1159 h 118"/>
                  <a:gd name="T128" fmla="+- 0 770 736"/>
                  <a:gd name="T129" fmla="*/ T128 w 79"/>
                  <a:gd name="T130" fmla="+- 0 1158 1146"/>
                  <a:gd name="T131" fmla="*/ 1158 h 118"/>
                  <a:gd name="T132" fmla="+- 0 805 736"/>
                  <a:gd name="T133" fmla="*/ T132 w 79"/>
                  <a:gd name="T134" fmla="+- 0 1158 1146"/>
                  <a:gd name="T135" fmla="*/ 1158 h 118"/>
                  <a:gd name="T136" fmla="+- 0 803 736"/>
                  <a:gd name="T137" fmla="*/ T136 w 79"/>
                  <a:gd name="T138" fmla="+- 0 1156 1146"/>
                  <a:gd name="T139" fmla="*/ 1156 h 118"/>
                  <a:gd name="T140" fmla="+- 0 799 736"/>
                  <a:gd name="T141" fmla="*/ T140 w 79"/>
                  <a:gd name="T142" fmla="+- 0 1152 1146"/>
                  <a:gd name="T143" fmla="*/ 1152 h 118"/>
                  <a:gd name="T144" fmla="+- 0 790 736"/>
                  <a:gd name="T145" fmla="*/ T144 w 79"/>
                  <a:gd name="T146" fmla="+- 0 1147 1146"/>
                  <a:gd name="T147" fmla="*/ 1147 h 118"/>
                  <a:gd name="T148" fmla="+- 0 784 736"/>
                  <a:gd name="T149" fmla="*/ T148 w 79"/>
                  <a:gd name="T150" fmla="+- 0 1146 1146"/>
                  <a:gd name="T151" fmla="*/ 11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79" h="118">
                    <a:moveTo>
                      <a:pt x="48" y="0"/>
                    </a:moveTo>
                    <a:lnTo>
                      <a:pt x="33" y="0"/>
                    </a:lnTo>
                    <a:lnTo>
                      <a:pt x="27" y="1"/>
                    </a:lnTo>
                    <a:lnTo>
                      <a:pt x="0" y="50"/>
                    </a:lnTo>
                    <a:lnTo>
                      <a:pt x="0" y="68"/>
                    </a:lnTo>
                    <a:lnTo>
                      <a:pt x="20" y="113"/>
                    </a:lnTo>
                    <a:lnTo>
                      <a:pt x="25" y="115"/>
                    </a:lnTo>
                    <a:lnTo>
                      <a:pt x="31" y="117"/>
                    </a:lnTo>
                    <a:lnTo>
                      <a:pt x="46" y="117"/>
                    </a:lnTo>
                    <a:lnTo>
                      <a:pt x="52" y="115"/>
                    </a:lnTo>
                    <a:lnTo>
                      <a:pt x="62" y="110"/>
                    </a:lnTo>
                    <a:lnTo>
                      <a:pt x="66" y="106"/>
                    </a:lnTo>
                    <a:lnTo>
                      <a:pt x="67" y="104"/>
                    </a:lnTo>
                    <a:lnTo>
                      <a:pt x="35" y="104"/>
                    </a:lnTo>
                    <a:lnTo>
                      <a:pt x="31" y="103"/>
                    </a:lnTo>
                    <a:lnTo>
                      <a:pt x="28" y="102"/>
                    </a:lnTo>
                    <a:lnTo>
                      <a:pt x="25" y="100"/>
                    </a:lnTo>
                    <a:lnTo>
                      <a:pt x="23" y="97"/>
                    </a:lnTo>
                    <a:lnTo>
                      <a:pt x="21" y="94"/>
                    </a:lnTo>
                    <a:lnTo>
                      <a:pt x="19" y="90"/>
                    </a:lnTo>
                    <a:lnTo>
                      <a:pt x="18" y="85"/>
                    </a:lnTo>
                    <a:lnTo>
                      <a:pt x="16" y="73"/>
                    </a:lnTo>
                    <a:lnTo>
                      <a:pt x="15" y="67"/>
                    </a:lnTo>
                    <a:lnTo>
                      <a:pt x="15" y="51"/>
                    </a:lnTo>
                    <a:lnTo>
                      <a:pt x="16" y="45"/>
                    </a:lnTo>
                    <a:lnTo>
                      <a:pt x="16" y="40"/>
                    </a:lnTo>
                    <a:lnTo>
                      <a:pt x="17" y="34"/>
                    </a:lnTo>
                    <a:lnTo>
                      <a:pt x="18" y="29"/>
                    </a:lnTo>
                    <a:lnTo>
                      <a:pt x="20" y="25"/>
                    </a:lnTo>
                    <a:lnTo>
                      <a:pt x="22" y="21"/>
                    </a:lnTo>
                    <a:lnTo>
                      <a:pt x="24" y="18"/>
                    </a:lnTo>
                    <a:lnTo>
                      <a:pt x="30" y="13"/>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51">
                <a:extLst>
                  <a:ext uri="{FF2B5EF4-FFF2-40B4-BE49-F238E27FC236}">
                    <a16:creationId xmlns="" xmlns:a16="http://schemas.microsoft.com/office/drawing/2014/main" id="{AA9A0B25-01E2-4492-B894-DB7A60DC5858}"/>
                  </a:ext>
                </a:extLst>
              </p:cNvPr>
              <p:cNvSpPr>
                <a:spLocks/>
              </p:cNvSpPr>
              <p:nvPr/>
            </p:nvSpPr>
            <p:spPr bwMode="auto">
              <a:xfrm>
                <a:off x="736" y="1146"/>
                <a:ext cx="79" cy="118"/>
              </a:xfrm>
              <a:custGeom>
                <a:avLst/>
                <a:gdLst>
                  <a:gd name="T0" fmla="+- 0 805 736"/>
                  <a:gd name="T1" fmla="*/ T0 w 79"/>
                  <a:gd name="T2" fmla="+- 0 1158 1146"/>
                  <a:gd name="T3" fmla="*/ 1158 h 118"/>
                  <a:gd name="T4" fmla="+- 0 778 736"/>
                  <a:gd name="T5" fmla="*/ T4 w 79"/>
                  <a:gd name="T6" fmla="+- 0 1158 1146"/>
                  <a:gd name="T7" fmla="*/ 1158 h 118"/>
                  <a:gd name="T8" fmla="+- 0 781 736"/>
                  <a:gd name="T9" fmla="*/ T8 w 79"/>
                  <a:gd name="T10" fmla="+- 0 1158 1146"/>
                  <a:gd name="T11" fmla="*/ 1158 h 118"/>
                  <a:gd name="T12" fmla="+- 0 783 736"/>
                  <a:gd name="T13" fmla="*/ T12 w 79"/>
                  <a:gd name="T14" fmla="+- 0 1159 1146"/>
                  <a:gd name="T15" fmla="*/ 1159 h 118"/>
                  <a:gd name="T16" fmla="+- 0 799 736"/>
                  <a:gd name="T17" fmla="*/ T16 w 79"/>
                  <a:gd name="T18" fmla="+- 0 1199 1146"/>
                  <a:gd name="T19" fmla="*/ 1199 h 118"/>
                  <a:gd name="T20" fmla="+- 0 799 736"/>
                  <a:gd name="T21" fmla="*/ T20 w 79"/>
                  <a:gd name="T22" fmla="+- 0 1209 1146"/>
                  <a:gd name="T23" fmla="*/ 1209 h 118"/>
                  <a:gd name="T24" fmla="+- 0 799 736"/>
                  <a:gd name="T25" fmla="*/ T24 w 79"/>
                  <a:gd name="T26" fmla="+- 0 1213 1146"/>
                  <a:gd name="T27" fmla="*/ 1213 h 118"/>
                  <a:gd name="T28" fmla="+- 0 798 736"/>
                  <a:gd name="T29" fmla="*/ T28 w 79"/>
                  <a:gd name="T30" fmla="+- 0 1221 1146"/>
                  <a:gd name="T31" fmla="*/ 1221 h 118"/>
                  <a:gd name="T32" fmla="+- 0 798 736"/>
                  <a:gd name="T33" fmla="*/ T32 w 79"/>
                  <a:gd name="T34" fmla="+- 0 1225 1146"/>
                  <a:gd name="T35" fmla="*/ 1225 h 118"/>
                  <a:gd name="T36" fmla="+- 0 797 736"/>
                  <a:gd name="T37" fmla="*/ T36 w 79"/>
                  <a:gd name="T38" fmla="+- 0 1228 1146"/>
                  <a:gd name="T39" fmla="*/ 1228 h 118"/>
                  <a:gd name="T40" fmla="+- 0 797 736"/>
                  <a:gd name="T41" fmla="*/ T40 w 79"/>
                  <a:gd name="T42" fmla="+- 0 1231 1146"/>
                  <a:gd name="T43" fmla="*/ 1231 h 118"/>
                  <a:gd name="T44" fmla="+- 0 778 736"/>
                  <a:gd name="T45" fmla="*/ T44 w 79"/>
                  <a:gd name="T46" fmla="+- 0 1250 1146"/>
                  <a:gd name="T47" fmla="*/ 1250 h 118"/>
                  <a:gd name="T48" fmla="+- 0 803 736"/>
                  <a:gd name="T49" fmla="*/ T48 w 79"/>
                  <a:gd name="T50" fmla="+- 0 1250 1146"/>
                  <a:gd name="T51" fmla="*/ 1250 h 118"/>
                  <a:gd name="T52" fmla="+- 0 815 736"/>
                  <a:gd name="T53" fmla="*/ T52 w 79"/>
                  <a:gd name="T54" fmla="+- 0 1213 1146"/>
                  <a:gd name="T55" fmla="*/ 1213 h 118"/>
                  <a:gd name="T56" fmla="+- 0 815 736"/>
                  <a:gd name="T57" fmla="*/ T56 w 79"/>
                  <a:gd name="T58" fmla="+- 0 1194 1146"/>
                  <a:gd name="T59" fmla="*/ 1194 h 118"/>
                  <a:gd name="T60" fmla="+- 0 814 736"/>
                  <a:gd name="T61" fmla="*/ T60 w 79"/>
                  <a:gd name="T62" fmla="+- 0 1186 1146"/>
                  <a:gd name="T63" fmla="*/ 1186 h 118"/>
                  <a:gd name="T64" fmla="+- 0 813 736"/>
                  <a:gd name="T65" fmla="*/ T64 w 79"/>
                  <a:gd name="T66" fmla="+- 0 1179 1146"/>
                  <a:gd name="T67" fmla="*/ 1179 h 118"/>
                  <a:gd name="T68" fmla="+- 0 811 736"/>
                  <a:gd name="T69" fmla="*/ T68 w 79"/>
                  <a:gd name="T70" fmla="+- 0 1172 1146"/>
                  <a:gd name="T71" fmla="*/ 1172 h 118"/>
                  <a:gd name="T72" fmla="+- 0 809 736"/>
                  <a:gd name="T73" fmla="*/ T72 w 79"/>
                  <a:gd name="T74" fmla="+- 0 1166 1146"/>
                  <a:gd name="T75" fmla="*/ 1166 h 118"/>
                  <a:gd name="T76" fmla="+- 0 805 736"/>
                  <a:gd name="T77" fmla="*/ T76 w 79"/>
                  <a:gd name="T78" fmla="+- 0 1158 1146"/>
                  <a:gd name="T79" fmla="*/ 11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9" h="118">
                    <a:moveTo>
                      <a:pt x="69" y="12"/>
                    </a:moveTo>
                    <a:lnTo>
                      <a:pt x="42" y="12"/>
                    </a:lnTo>
                    <a:lnTo>
                      <a:pt x="45" y="12"/>
                    </a:lnTo>
                    <a:lnTo>
                      <a:pt x="47" y="13"/>
                    </a:lnTo>
                    <a:lnTo>
                      <a:pt x="63" y="53"/>
                    </a:lnTo>
                    <a:lnTo>
                      <a:pt x="63" y="63"/>
                    </a:lnTo>
                    <a:lnTo>
                      <a:pt x="63" y="67"/>
                    </a:lnTo>
                    <a:lnTo>
                      <a:pt x="62" y="75"/>
                    </a:lnTo>
                    <a:lnTo>
                      <a:pt x="62" y="79"/>
                    </a:lnTo>
                    <a:lnTo>
                      <a:pt x="61" y="82"/>
                    </a:lnTo>
                    <a:lnTo>
                      <a:pt x="61" y="85"/>
                    </a:lnTo>
                    <a:lnTo>
                      <a:pt x="42" y="104"/>
                    </a:lnTo>
                    <a:lnTo>
                      <a:pt x="67" y="104"/>
                    </a:lnTo>
                    <a:lnTo>
                      <a:pt x="79" y="67"/>
                    </a:lnTo>
                    <a:lnTo>
                      <a:pt x="79" y="48"/>
                    </a:lnTo>
                    <a:lnTo>
                      <a:pt x="78" y="40"/>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2" name="Group 45">
              <a:extLst>
                <a:ext uri="{FF2B5EF4-FFF2-40B4-BE49-F238E27FC236}">
                  <a16:creationId xmlns="" xmlns:a16="http://schemas.microsoft.com/office/drawing/2014/main" id="{8818D37D-1B67-4312-B4CD-4F11B3A0EE60}"/>
                </a:ext>
              </a:extLst>
            </p:cNvPr>
            <p:cNvGrpSpPr>
              <a:grpSpLocks/>
            </p:cNvGrpSpPr>
            <p:nvPr/>
          </p:nvGrpSpPr>
          <p:grpSpPr bwMode="auto">
            <a:xfrm>
              <a:off x="648" y="1446"/>
              <a:ext cx="75" cy="117"/>
              <a:chOff x="648" y="1446"/>
              <a:chExt cx="75" cy="117"/>
            </a:xfrm>
          </p:grpSpPr>
          <p:sp>
            <p:nvSpPr>
              <p:cNvPr id="86" name="Freeform 49">
                <a:extLst>
                  <a:ext uri="{FF2B5EF4-FFF2-40B4-BE49-F238E27FC236}">
                    <a16:creationId xmlns="" xmlns:a16="http://schemas.microsoft.com/office/drawing/2014/main" id="{7A31A167-92FB-4A19-8ECE-DA39BC7E26B9}"/>
                  </a:ext>
                </a:extLst>
              </p:cNvPr>
              <p:cNvSpPr>
                <a:spLocks/>
              </p:cNvSpPr>
              <p:nvPr/>
            </p:nvSpPr>
            <p:spPr bwMode="auto">
              <a:xfrm>
                <a:off x="648" y="1446"/>
                <a:ext cx="75" cy="117"/>
              </a:xfrm>
              <a:custGeom>
                <a:avLst/>
                <a:gdLst>
                  <a:gd name="T0" fmla="+- 0 697 648"/>
                  <a:gd name="T1" fmla="*/ T0 w 75"/>
                  <a:gd name="T2" fmla="+- 0 1446 1446"/>
                  <a:gd name="T3" fmla="*/ 1446 h 117"/>
                  <a:gd name="T4" fmla="+- 0 689 648"/>
                  <a:gd name="T5" fmla="*/ T4 w 75"/>
                  <a:gd name="T6" fmla="+- 0 1446 1446"/>
                  <a:gd name="T7" fmla="*/ 1446 h 117"/>
                  <a:gd name="T8" fmla="+- 0 683 648"/>
                  <a:gd name="T9" fmla="*/ T8 w 75"/>
                  <a:gd name="T10" fmla="+- 0 1447 1446"/>
                  <a:gd name="T11" fmla="*/ 1447 h 117"/>
                  <a:gd name="T12" fmla="+- 0 651 648"/>
                  <a:gd name="T13" fmla="*/ T12 w 75"/>
                  <a:gd name="T14" fmla="+- 0 1479 1446"/>
                  <a:gd name="T15" fmla="*/ 1479 h 117"/>
                  <a:gd name="T16" fmla="+- 0 650 648"/>
                  <a:gd name="T17" fmla="*/ T16 w 75"/>
                  <a:gd name="T18" fmla="+- 0 1484 1446"/>
                  <a:gd name="T19" fmla="*/ 1484 h 117"/>
                  <a:gd name="T20" fmla="+- 0 648 648"/>
                  <a:gd name="T21" fmla="*/ T20 w 75"/>
                  <a:gd name="T22" fmla="+- 0 1514 1446"/>
                  <a:gd name="T23" fmla="*/ 1514 h 117"/>
                  <a:gd name="T24" fmla="+- 0 648 648"/>
                  <a:gd name="T25" fmla="*/ T24 w 75"/>
                  <a:gd name="T26" fmla="+- 0 1519 1446"/>
                  <a:gd name="T27" fmla="*/ 1519 h 117"/>
                  <a:gd name="T28" fmla="+- 0 649 648"/>
                  <a:gd name="T29" fmla="*/ T28 w 75"/>
                  <a:gd name="T30" fmla="+- 0 1529 1446"/>
                  <a:gd name="T31" fmla="*/ 1529 h 117"/>
                  <a:gd name="T32" fmla="+- 0 650 648"/>
                  <a:gd name="T33" fmla="*/ T32 w 75"/>
                  <a:gd name="T34" fmla="+- 0 1533 1446"/>
                  <a:gd name="T35" fmla="*/ 1533 h 117"/>
                  <a:gd name="T36" fmla="+- 0 651 648"/>
                  <a:gd name="T37" fmla="*/ T36 w 75"/>
                  <a:gd name="T38" fmla="+- 0 1537 1446"/>
                  <a:gd name="T39" fmla="*/ 1537 h 117"/>
                  <a:gd name="T40" fmla="+- 0 652 648"/>
                  <a:gd name="T41" fmla="*/ T40 w 75"/>
                  <a:gd name="T42" fmla="+- 0 1541 1446"/>
                  <a:gd name="T43" fmla="*/ 1541 h 117"/>
                  <a:gd name="T44" fmla="+- 0 662 648"/>
                  <a:gd name="T45" fmla="*/ T44 w 75"/>
                  <a:gd name="T46" fmla="+- 0 1556 1446"/>
                  <a:gd name="T47" fmla="*/ 1556 h 117"/>
                  <a:gd name="T48" fmla="+- 0 664 648"/>
                  <a:gd name="T49" fmla="*/ T48 w 75"/>
                  <a:gd name="T50" fmla="+- 0 1558 1446"/>
                  <a:gd name="T51" fmla="*/ 1558 h 117"/>
                  <a:gd name="T52" fmla="+- 0 668 648"/>
                  <a:gd name="T53" fmla="*/ T52 w 75"/>
                  <a:gd name="T54" fmla="+- 0 1560 1446"/>
                  <a:gd name="T55" fmla="*/ 1560 h 117"/>
                  <a:gd name="T56" fmla="+- 0 671 648"/>
                  <a:gd name="T57" fmla="*/ T56 w 75"/>
                  <a:gd name="T58" fmla="+- 0 1561 1446"/>
                  <a:gd name="T59" fmla="*/ 1561 h 117"/>
                  <a:gd name="T60" fmla="+- 0 675 648"/>
                  <a:gd name="T61" fmla="*/ T60 w 75"/>
                  <a:gd name="T62" fmla="+- 0 1562 1446"/>
                  <a:gd name="T63" fmla="*/ 1562 h 117"/>
                  <a:gd name="T64" fmla="+- 0 679 648"/>
                  <a:gd name="T65" fmla="*/ T64 w 75"/>
                  <a:gd name="T66" fmla="+- 0 1563 1446"/>
                  <a:gd name="T67" fmla="*/ 1563 h 117"/>
                  <a:gd name="T68" fmla="+- 0 690 648"/>
                  <a:gd name="T69" fmla="*/ T68 w 75"/>
                  <a:gd name="T70" fmla="+- 0 1563 1446"/>
                  <a:gd name="T71" fmla="*/ 1563 h 117"/>
                  <a:gd name="T72" fmla="+- 0 696 648"/>
                  <a:gd name="T73" fmla="*/ T72 w 75"/>
                  <a:gd name="T74" fmla="+- 0 1562 1446"/>
                  <a:gd name="T75" fmla="*/ 1562 h 117"/>
                  <a:gd name="T76" fmla="+- 0 706 648"/>
                  <a:gd name="T77" fmla="*/ T76 w 75"/>
                  <a:gd name="T78" fmla="+- 0 1557 1446"/>
                  <a:gd name="T79" fmla="*/ 1557 h 117"/>
                  <a:gd name="T80" fmla="+- 0 710 648"/>
                  <a:gd name="T81" fmla="*/ T80 w 75"/>
                  <a:gd name="T82" fmla="+- 0 1555 1446"/>
                  <a:gd name="T83" fmla="*/ 1555 h 117"/>
                  <a:gd name="T84" fmla="+- 0 714 648"/>
                  <a:gd name="T85" fmla="*/ T84 w 75"/>
                  <a:gd name="T86" fmla="+- 0 1551 1446"/>
                  <a:gd name="T87" fmla="*/ 1551 h 117"/>
                  <a:gd name="T88" fmla="+- 0 682 648"/>
                  <a:gd name="T89" fmla="*/ T88 w 75"/>
                  <a:gd name="T90" fmla="+- 0 1551 1446"/>
                  <a:gd name="T91" fmla="*/ 1551 h 117"/>
                  <a:gd name="T92" fmla="+- 0 678 648"/>
                  <a:gd name="T93" fmla="*/ T92 w 75"/>
                  <a:gd name="T94" fmla="+- 0 1550 1446"/>
                  <a:gd name="T95" fmla="*/ 1550 h 117"/>
                  <a:gd name="T96" fmla="+- 0 676 648"/>
                  <a:gd name="T97" fmla="*/ T96 w 75"/>
                  <a:gd name="T98" fmla="+- 0 1549 1446"/>
                  <a:gd name="T99" fmla="*/ 1549 h 117"/>
                  <a:gd name="T100" fmla="+- 0 673 648"/>
                  <a:gd name="T101" fmla="*/ T100 w 75"/>
                  <a:gd name="T102" fmla="+- 0 1547 1446"/>
                  <a:gd name="T103" fmla="*/ 1547 h 117"/>
                  <a:gd name="T104" fmla="+- 0 671 648"/>
                  <a:gd name="T105" fmla="*/ T104 w 75"/>
                  <a:gd name="T106" fmla="+- 0 1545 1446"/>
                  <a:gd name="T107" fmla="*/ 1545 h 117"/>
                  <a:gd name="T108" fmla="+- 0 669 648"/>
                  <a:gd name="T109" fmla="*/ T108 w 75"/>
                  <a:gd name="T110" fmla="+- 0 1542 1446"/>
                  <a:gd name="T111" fmla="*/ 1542 h 117"/>
                  <a:gd name="T112" fmla="+- 0 667 648"/>
                  <a:gd name="T113" fmla="*/ T112 w 75"/>
                  <a:gd name="T114" fmla="+- 0 1539 1446"/>
                  <a:gd name="T115" fmla="*/ 1539 h 117"/>
                  <a:gd name="T116" fmla="+- 0 665 648"/>
                  <a:gd name="T117" fmla="*/ T116 w 75"/>
                  <a:gd name="T118" fmla="+- 0 1535 1446"/>
                  <a:gd name="T119" fmla="*/ 1535 h 117"/>
                  <a:gd name="T120" fmla="+- 0 664 648"/>
                  <a:gd name="T121" fmla="*/ T120 w 75"/>
                  <a:gd name="T122" fmla="+- 0 1530 1446"/>
                  <a:gd name="T123" fmla="*/ 1530 h 117"/>
                  <a:gd name="T124" fmla="+- 0 663 648"/>
                  <a:gd name="T125" fmla="*/ T124 w 75"/>
                  <a:gd name="T126" fmla="+- 0 1525 1446"/>
                  <a:gd name="T127" fmla="*/ 1525 h 117"/>
                  <a:gd name="T128" fmla="+- 0 663 648"/>
                  <a:gd name="T129" fmla="*/ T128 w 75"/>
                  <a:gd name="T130" fmla="+- 0 1518 1446"/>
                  <a:gd name="T131" fmla="*/ 1518 h 117"/>
                  <a:gd name="T132" fmla="+- 0 663 648"/>
                  <a:gd name="T133" fmla="*/ T132 w 75"/>
                  <a:gd name="T134" fmla="+- 0 1511 1446"/>
                  <a:gd name="T135" fmla="*/ 1511 h 117"/>
                  <a:gd name="T136" fmla="+- 0 680 648"/>
                  <a:gd name="T137" fmla="*/ T136 w 75"/>
                  <a:gd name="T138" fmla="+- 0 1504 1446"/>
                  <a:gd name="T139" fmla="*/ 1504 h 117"/>
                  <a:gd name="T140" fmla="+- 0 682 648"/>
                  <a:gd name="T141" fmla="*/ T140 w 75"/>
                  <a:gd name="T142" fmla="+- 0 1503 1446"/>
                  <a:gd name="T143" fmla="*/ 1503 h 117"/>
                  <a:gd name="T144" fmla="+- 0 684 648"/>
                  <a:gd name="T145" fmla="*/ T144 w 75"/>
                  <a:gd name="T146" fmla="+- 0 1503 1446"/>
                  <a:gd name="T147" fmla="*/ 1503 h 117"/>
                  <a:gd name="T148" fmla="+- 0 717 648"/>
                  <a:gd name="T149" fmla="*/ T148 w 75"/>
                  <a:gd name="T150" fmla="+- 0 1503 1446"/>
                  <a:gd name="T151" fmla="*/ 1503 h 117"/>
                  <a:gd name="T152" fmla="+- 0 715 648"/>
                  <a:gd name="T153" fmla="*/ T152 w 75"/>
                  <a:gd name="T154" fmla="+- 0 1501 1446"/>
                  <a:gd name="T155" fmla="*/ 1501 h 117"/>
                  <a:gd name="T156" fmla="+- 0 713 648"/>
                  <a:gd name="T157" fmla="*/ T156 w 75"/>
                  <a:gd name="T158" fmla="+- 0 1499 1446"/>
                  <a:gd name="T159" fmla="*/ 1499 h 117"/>
                  <a:gd name="T160" fmla="+- 0 663 648"/>
                  <a:gd name="T161" fmla="*/ T160 w 75"/>
                  <a:gd name="T162" fmla="+- 0 1499 1446"/>
                  <a:gd name="T163" fmla="*/ 1499 h 117"/>
                  <a:gd name="T164" fmla="+- 0 663 648"/>
                  <a:gd name="T165" fmla="*/ T164 w 75"/>
                  <a:gd name="T166" fmla="+- 0 1493 1446"/>
                  <a:gd name="T167" fmla="*/ 1493 h 117"/>
                  <a:gd name="T168" fmla="+- 0 689 648"/>
                  <a:gd name="T169" fmla="*/ T168 w 75"/>
                  <a:gd name="T170" fmla="+- 0 1458 1446"/>
                  <a:gd name="T171" fmla="*/ 1458 h 117"/>
                  <a:gd name="T172" fmla="+- 0 717 648"/>
                  <a:gd name="T173" fmla="*/ T172 w 75"/>
                  <a:gd name="T174" fmla="+- 0 1458 1446"/>
                  <a:gd name="T175" fmla="*/ 1458 h 117"/>
                  <a:gd name="T176" fmla="+- 0 717 648"/>
                  <a:gd name="T177" fmla="*/ T176 w 75"/>
                  <a:gd name="T178" fmla="+- 0 1454 1446"/>
                  <a:gd name="T179" fmla="*/ 1454 h 117"/>
                  <a:gd name="T180" fmla="+- 0 716 648"/>
                  <a:gd name="T181" fmla="*/ T180 w 75"/>
                  <a:gd name="T182" fmla="+- 0 1451 1446"/>
                  <a:gd name="T183" fmla="*/ 1451 h 117"/>
                  <a:gd name="T184" fmla="+- 0 716 648"/>
                  <a:gd name="T185" fmla="*/ T184 w 75"/>
                  <a:gd name="T186" fmla="+- 0 1451 1446"/>
                  <a:gd name="T187" fmla="*/ 1451 h 117"/>
                  <a:gd name="T188" fmla="+- 0 715 648"/>
                  <a:gd name="T189" fmla="*/ T188 w 75"/>
                  <a:gd name="T190" fmla="+- 0 1450 1446"/>
                  <a:gd name="T191" fmla="*/ 1450 h 117"/>
                  <a:gd name="T192" fmla="+- 0 715 648"/>
                  <a:gd name="T193" fmla="*/ T192 w 75"/>
                  <a:gd name="T194" fmla="+- 0 1450 1446"/>
                  <a:gd name="T195" fmla="*/ 1450 h 117"/>
                  <a:gd name="T196" fmla="+- 0 714 648"/>
                  <a:gd name="T197" fmla="*/ T196 w 75"/>
                  <a:gd name="T198" fmla="+- 0 1449 1446"/>
                  <a:gd name="T199" fmla="*/ 1449 h 117"/>
                  <a:gd name="T200" fmla="+- 0 712 648"/>
                  <a:gd name="T201" fmla="*/ T200 w 75"/>
                  <a:gd name="T202" fmla="+- 0 1449 1446"/>
                  <a:gd name="T203" fmla="*/ 1449 h 117"/>
                  <a:gd name="T204" fmla="+- 0 711 648"/>
                  <a:gd name="T205" fmla="*/ T204 w 75"/>
                  <a:gd name="T206" fmla="+- 0 1448 1446"/>
                  <a:gd name="T207" fmla="*/ 1448 h 117"/>
                  <a:gd name="T208" fmla="+- 0 699 648"/>
                  <a:gd name="T209" fmla="*/ T208 w 75"/>
                  <a:gd name="T210" fmla="+- 0 1446 1446"/>
                  <a:gd name="T211" fmla="*/ 1446 h 117"/>
                  <a:gd name="T212" fmla="+- 0 697 648"/>
                  <a:gd name="T213" fmla="*/ T212 w 75"/>
                  <a:gd name="T214" fmla="+- 0 1446 1446"/>
                  <a:gd name="T215" fmla="*/ 1446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75" h="117">
                    <a:moveTo>
                      <a:pt x="49" y="0"/>
                    </a:moveTo>
                    <a:lnTo>
                      <a:pt x="41" y="0"/>
                    </a:lnTo>
                    <a:lnTo>
                      <a:pt x="35" y="1"/>
                    </a:lnTo>
                    <a:lnTo>
                      <a:pt x="3" y="33"/>
                    </a:lnTo>
                    <a:lnTo>
                      <a:pt x="2" y="38"/>
                    </a:lnTo>
                    <a:lnTo>
                      <a:pt x="0" y="68"/>
                    </a:lnTo>
                    <a:lnTo>
                      <a:pt x="0" y="73"/>
                    </a:lnTo>
                    <a:lnTo>
                      <a:pt x="1" y="83"/>
                    </a:lnTo>
                    <a:lnTo>
                      <a:pt x="2" y="87"/>
                    </a:lnTo>
                    <a:lnTo>
                      <a:pt x="3" y="91"/>
                    </a:lnTo>
                    <a:lnTo>
                      <a:pt x="4" y="95"/>
                    </a:lnTo>
                    <a:lnTo>
                      <a:pt x="14" y="110"/>
                    </a:lnTo>
                    <a:lnTo>
                      <a:pt x="16" y="112"/>
                    </a:lnTo>
                    <a:lnTo>
                      <a:pt x="20" y="114"/>
                    </a:lnTo>
                    <a:lnTo>
                      <a:pt x="23" y="115"/>
                    </a:lnTo>
                    <a:lnTo>
                      <a:pt x="27" y="116"/>
                    </a:lnTo>
                    <a:lnTo>
                      <a:pt x="31" y="117"/>
                    </a:lnTo>
                    <a:lnTo>
                      <a:pt x="42" y="117"/>
                    </a:lnTo>
                    <a:lnTo>
                      <a:pt x="48" y="116"/>
                    </a:lnTo>
                    <a:lnTo>
                      <a:pt x="58" y="111"/>
                    </a:lnTo>
                    <a:lnTo>
                      <a:pt x="62" y="109"/>
                    </a:lnTo>
                    <a:lnTo>
                      <a:pt x="66" y="105"/>
                    </a:lnTo>
                    <a:lnTo>
                      <a:pt x="34" y="105"/>
                    </a:lnTo>
                    <a:lnTo>
                      <a:pt x="30" y="104"/>
                    </a:lnTo>
                    <a:lnTo>
                      <a:pt x="28" y="103"/>
                    </a:lnTo>
                    <a:lnTo>
                      <a:pt x="25" y="101"/>
                    </a:lnTo>
                    <a:lnTo>
                      <a:pt x="23" y="99"/>
                    </a:lnTo>
                    <a:lnTo>
                      <a:pt x="21" y="96"/>
                    </a:lnTo>
                    <a:lnTo>
                      <a:pt x="19" y="93"/>
                    </a:lnTo>
                    <a:lnTo>
                      <a:pt x="17" y="89"/>
                    </a:lnTo>
                    <a:lnTo>
                      <a:pt x="16" y="84"/>
                    </a:lnTo>
                    <a:lnTo>
                      <a:pt x="15" y="79"/>
                    </a:lnTo>
                    <a:lnTo>
                      <a:pt x="15" y="72"/>
                    </a:lnTo>
                    <a:lnTo>
                      <a:pt x="15" y="65"/>
                    </a:lnTo>
                    <a:lnTo>
                      <a:pt x="32" y="58"/>
                    </a:lnTo>
                    <a:lnTo>
                      <a:pt x="34" y="57"/>
                    </a:lnTo>
                    <a:lnTo>
                      <a:pt x="36" y="57"/>
                    </a:lnTo>
                    <a:lnTo>
                      <a:pt x="69" y="57"/>
                    </a:lnTo>
                    <a:lnTo>
                      <a:pt x="67" y="55"/>
                    </a:lnTo>
                    <a:lnTo>
                      <a:pt x="65" y="53"/>
                    </a:lnTo>
                    <a:lnTo>
                      <a:pt x="15" y="53"/>
                    </a:lnTo>
                    <a:lnTo>
                      <a:pt x="15" y="47"/>
                    </a:lnTo>
                    <a:lnTo>
                      <a:pt x="41" y="12"/>
                    </a:lnTo>
                    <a:lnTo>
                      <a:pt x="69" y="12"/>
                    </a:lnTo>
                    <a:lnTo>
                      <a:pt x="69" y="8"/>
                    </a:lnTo>
                    <a:lnTo>
                      <a:pt x="68" y="5"/>
                    </a:lnTo>
                    <a:lnTo>
                      <a:pt x="67" y="4"/>
                    </a:lnTo>
                    <a:lnTo>
                      <a:pt x="66" y="3"/>
                    </a:lnTo>
                    <a:lnTo>
                      <a:pt x="64" y="3"/>
                    </a:lnTo>
                    <a:lnTo>
                      <a:pt x="63" y="2"/>
                    </a:lnTo>
                    <a:lnTo>
                      <a:pt x="51" y="0"/>
                    </a:lnTo>
                    <a:lnTo>
                      <a:pt x="4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48">
                <a:extLst>
                  <a:ext uri="{FF2B5EF4-FFF2-40B4-BE49-F238E27FC236}">
                    <a16:creationId xmlns="" xmlns:a16="http://schemas.microsoft.com/office/drawing/2014/main" id="{54A10436-D6F8-48E3-A32F-762354B38A8D}"/>
                  </a:ext>
                </a:extLst>
              </p:cNvPr>
              <p:cNvSpPr>
                <a:spLocks/>
              </p:cNvSpPr>
              <p:nvPr/>
            </p:nvSpPr>
            <p:spPr bwMode="auto">
              <a:xfrm>
                <a:off x="648" y="1446"/>
                <a:ext cx="75" cy="117"/>
              </a:xfrm>
              <a:custGeom>
                <a:avLst/>
                <a:gdLst>
                  <a:gd name="T0" fmla="+- 0 717 648"/>
                  <a:gd name="T1" fmla="*/ T0 w 75"/>
                  <a:gd name="T2" fmla="+- 0 1503 1446"/>
                  <a:gd name="T3" fmla="*/ 1503 h 117"/>
                  <a:gd name="T4" fmla="+- 0 691 648"/>
                  <a:gd name="T5" fmla="*/ T4 w 75"/>
                  <a:gd name="T6" fmla="+- 0 1503 1446"/>
                  <a:gd name="T7" fmla="*/ 1503 h 117"/>
                  <a:gd name="T8" fmla="+- 0 694 648"/>
                  <a:gd name="T9" fmla="*/ T8 w 75"/>
                  <a:gd name="T10" fmla="+- 0 1504 1446"/>
                  <a:gd name="T11" fmla="*/ 1504 h 117"/>
                  <a:gd name="T12" fmla="+- 0 699 648"/>
                  <a:gd name="T13" fmla="*/ T12 w 75"/>
                  <a:gd name="T14" fmla="+- 0 1506 1446"/>
                  <a:gd name="T15" fmla="*/ 1506 h 117"/>
                  <a:gd name="T16" fmla="+- 0 701 648"/>
                  <a:gd name="T17" fmla="*/ T16 w 75"/>
                  <a:gd name="T18" fmla="+- 0 1507 1446"/>
                  <a:gd name="T19" fmla="*/ 1507 h 117"/>
                  <a:gd name="T20" fmla="+- 0 704 648"/>
                  <a:gd name="T21" fmla="*/ T20 w 75"/>
                  <a:gd name="T22" fmla="+- 0 1511 1446"/>
                  <a:gd name="T23" fmla="*/ 1511 h 117"/>
                  <a:gd name="T24" fmla="+- 0 705 648"/>
                  <a:gd name="T25" fmla="*/ T24 w 75"/>
                  <a:gd name="T26" fmla="+- 0 1514 1446"/>
                  <a:gd name="T27" fmla="*/ 1514 h 117"/>
                  <a:gd name="T28" fmla="+- 0 706 648"/>
                  <a:gd name="T29" fmla="*/ T28 w 75"/>
                  <a:gd name="T30" fmla="+- 0 1516 1446"/>
                  <a:gd name="T31" fmla="*/ 1516 h 117"/>
                  <a:gd name="T32" fmla="+- 0 707 648"/>
                  <a:gd name="T33" fmla="*/ T32 w 75"/>
                  <a:gd name="T34" fmla="+- 0 1519 1446"/>
                  <a:gd name="T35" fmla="*/ 1519 h 117"/>
                  <a:gd name="T36" fmla="+- 0 707 648"/>
                  <a:gd name="T37" fmla="*/ T36 w 75"/>
                  <a:gd name="T38" fmla="+- 0 1522 1446"/>
                  <a:gd name="T39" fmla="*/ 1522 h 117"/>
                  <a:gd name="T40" fmla="+- 0 707 648"/>
                  <a:gd name="T41" fmla="*/ T40 w 75"/>
                  <a:gd name="T42" fmla="+- 0 1529 1446"/>
                  <a:gd name="T43" fmla="*/ 1529 h 117"/>
                  <a:gd name="T44" fmla="+- 0 702 648"/>
                  <a:gd name="T45" fmla="*/ T44 w 75"/>
                  <a:gd name="T46" fmla="+- 0 1543 1446"/>
                  <a:gd name="T47" fmla="*/ 1543 h 117"/>
                  <a:gd name="T48" fmla="+- 0 700 648"/>
                  <a:gd name="T49" fmla="*/ T48 w 75"/>
                  <a:gd name="T50" fmla="+- 0 1545 1446"/>
                  <a:gd name="T51" fmla="*/ 1545 h 117"/>
                  <a:gd name="T52" fmla="+- 0 698 648"/>
                  <a:gd name="T53" fmla="*/ T52 w 75"/>
                  <a:gd name="T54" fmla="+- 0 1547 1446"/>
                  <a:gd name="T55" fmla="*/ 1547 h 117"/>
                  <a:gd name="T56" fmla="+- 0 695 648"/>
                  <a:gd name="T57" fmla="*/ T56 w 75"/>
                  <a:gd name="T58" fmla="+- 0 1548 1446"/>
                  <a:gd name="T59" fmla="*/ 1548 h 117"/>
                  <a:gd name="T60" fmla="+- 0 692 648"/>
                  <a:gd name="T61" fmla="*/ T60 w 75"/>
                  <a:gd name="T62" fmla="+- 0 1550 1446"/>
                  <a:gd name="T63" fmla="*/ 1550 h 117"/>
                  <a:gd name="T64" fmla="+- 0 689 648"/>
                  <a:gd name="T65" fmla="*/ T64 w 75"/>
                  <a:gd name="T66" fmla="+- 0 1551 1446"/>
                  <a:gd name="T67" fmla="*/ 1551 h 117"/>
                  <a:gd name="T68" fmla="+- 0 714 648"/>
                  <a:gd name="T69" fmla="*/ T68 w 75"/>
                  <a:gd name="T70" fmla="+- 0 1551 1446"/>
                  <a:gd name="T71" fmla="*/ 1551 h 117"/>
                  <a:gd name="T72" fmla="+- 0 716 648"/>
                  <a:gd name="T73" fmla="*/ T72 w 75"/>
                  <a:gd name="T74" fmla="+- 0 1548 1446"/>
                  <a:gd name="T75" fmla="*/ 1548 h 117"/>
                  <a:gd name="T76" fmla="+- 0 719 648"/>
                  <a:gd name="T77" fmla="*/ T76 w 75"/>
                  <a:gd name="T78" fmla="+- 0 1543 1446"/>
                  <a:gd name="T79" fmla="*/ 1543 h 117"/>
                  <a:gd name="T80" fmla="+- 0 722 648"/>
                  <a:gd name="T81" fmla="*/ T80 w 75"/>
                  <a:gd name="T82" fmla="+- 0 1534 1446"/>
                  <a:gd name="T83" fmla="*/ 1534 h 117"/>
                  <a:gd name="T84" fmla="+- 0 722 648"/>
                  <a:gd name="T85" fmla="*/ T84 w 75"/>
                  <a:gd name="T86" fmla="+- 0 1529 1446"/>
                  <a:gd name="T87" fmla="*/ 1529 h 117"/>
                  <a:gd name="T88" fmla="+- 0 722 648"/>
                  <a:gd name="T89" fmla="*/ T88 w 75"/>
                  <a:gd name="T90" fmla="+- 0 1520 1446"/>
                  <a:gd name="T91" fmla="*/ 1520 h 117"/>
                  <a:gd name="T92" fmla="+- 0 722 648"/>
                  <a:gd name="T93" fmla="*/ T92 w 75"/>
                  <a:gd name="T94" fmla="+- 0 1515 1446"/>
                  <a:gd name="T95" fmla="*/ 1515 h 117"/>
                  <a:gd name="T96" fmla="+- 0 721 648"/>
                  <a:gd name="T97" fmla="*/ T96 w 75"/>
                  <a:gd name="T98" fmla="+- 0 1511 1446"/>
                  <a:gd name="T99" fmla="*/ 1511 h 117"/>
                  <a:gd name="T100" fmla="+- 0 720 648"/>
                  <a:gd name="T101" fmla="*/ T100 w 75"/>
                  <a:gd name="T102" fmla="+- 0 1507 1446"/>
                  <a:gd name="T103" fmla="*/ 1507 h 117"/>
                  <a:gd name="T104" fmla="+- 0 718 648"/>
                  <a:gd name="T105" fmla="*/ T104 w 75"/>
                  <a:gd name="T106" fmla="+- 0 1504 1446"/>
                  <a:gd name="T107" fmla="*/ 1504 h 117"/>
                  <a:gd name="T108" fmla="+- 0 717 648"/>
                  <a:gd name="T109" fmla="*/ T108 w 75"/>
                  <a:gd name="T110" fmla="+- 0 1503 1446"/>
                  <a:gd name="T111" fmla="*/ 1503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5" h="117">
                    <a:moveTo>
                      <a:pt x="69" y="57"/>
                    </a:moveTo>
                    <a:lnTo>
                      <a:pt x="43" y="57"/>
                    </a:lnTo>
                    <a:lnTo>
                      <a:pt x="46" y="58"/>
                    </a:lnTo>
                    <a:lnTo>
                      <a:pt x="51" y="60"/>
                    </a:lnTo>
                    <a:lnTo>
                      <a:pt x="53" y="61"/>
                    </a:lnTo>
                    <a:lnTo>
                      <a:pt x="56" y="65"/>
                    </a:lnTo>
                    <a:lnTo>
                      <a:pt x="57" y="68"/>
                    </a:lnTo>
                    <a:lnTo>
                      <a:pt x="58" y="70"/>
                    </a:lnTo>
                    <a:lnTo>
                      <a:pt x="59" y="73"/>
                    </a:lnTo>
                    <a:lnTo>
                      <a:pt x="59" y="76"/>
                    </a:lnTo>
                    <a:lnTo>
                      <a:pt x="59" y="83"/>
                    </a:lnTo>
                    <a:lnTo>
                      <a:pt x="54" y="97"/>
                    </a:lnTo>
                    <a:lnTo>
                      <a:pt x="52" y="99"/>
                    </a:lnTo>
                    <a:lnTo>
                      <a:pt x="50" y="101"/>
                    </a:lnTo>
                    <a:lnTo>
                      <a:pt x="47" y="102"/>
                    </a:lnTo>
                    <a:lnTo>
                      <a:pt x="44" y="104"/>
                    </a:lnTo>
                    <a:lnTo>
                      <a:pt x="41" y="105"/>
                    </a:lnTo>
                    <a:lnTo>
                      <a:pt x="66" y="105"/>
                    </a:lnTo>
                    <a:lnTo>
                      <a:pt x="68" y="102"/>
                    </a:lnTo>
                    <a:lnTo>
                      <a:pt x="71" y="97"/>
                    </a:lnTo>
                    <a:lnTo>
                      <a:pt x="74" y="88"/>
                    </a:lnTo>
                    <a:lnTo>
                      <a:pt x="74" y="83"/>
                    </a:lnTo>
                    <a:lnTo>
                      <a:pt x="74" y="74"/>
                    </a:lnTo>
                    <a:lnTo>
                      <a:pt x="74" y="69"/>
                    </a:lnTo>
                    <a:lnTo>
                      <a:pt x="73" y="65"/>
                    </a:lnTo>
                    <a:lnTo>
                      <a:pt x="72" y="61"/>
                    </a:lnTo>
                    <a:lnTo>
                      <a:pt x="70" y="58"/>
                    </a:lnTo>
                    <a:lnTo>
                      <a:pt x="69"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47">
                <a:extLst>
                  <a:ext uri="{FF2B5EF4-FFF2-40B4-BE49-F238E27FC236}">
                    <a16:creationId xmlns="" xmlns:a16="http://schemas.microsoft.com/office/drawing/2014/main" id="{525A9740-683C-4D04-A43C-777C4EAA3725}"/>
                  </a:ext>
                </a:extLst>
              </p:cNvPr>
              <p:cNvSpPr>
                <a:spLocks/>
              </p:cNvSpPr>
              <p:nvPr/>
            </p:nvSpPr>
            <p:spPr bwMode="auto">
              <a:xfrm>
                <a:off x="648" y="1446"/>
                <a:ext cx="75" cy="117"/>
              </a:xfrm>
              <a:custGeom>
                <a:avLst/>
                <a:gdLst>
                  <a:gd name="T0" fmla="+- 0 696 648"/>
                  <a:gd name="T1" fmla="*/ T0 w 75"/>
                  <a:gd name="T2" fmla="+- 0 1491 1446"/>
                  <a:gd name="T3" fmla="*/ 1491 h 117"/>
                  <a:gd name="T4" fmla="+- 0 687 648"/>
                  <a:gd name="T5" fmla="*/ T4 w 75"/>
                  <a:gd name="T6" fmla="+- 0 1491 1446"/>
                  <a:gd name="T7" fmla="*/ 1491 h 117"/>
                  <a:gd name="T8" fmla="+- 0 684 648"/>
                  <a:gd name="T9" fmla="*/ T8 w 75"/>
                  <a:gd name="T10" fmla="+- 0 1492 1446"/>
                  <a:gd name="T11" fmla="*/ 1492 h 117"/>
                  <a:gd name="T12" fmla="+- 0 663 648"/>
                  <a:gd name="T13" fmla="*/ T12 w 75"/>
                  <a:gd name="T14" fmla="+- 0 1499 1446"/>
                  <a:gd name="T15" fmla="*/ 1499 h 117"/>
                  <a:gd name="T16" fmla="+- 0 713 648"/>
                  <a:gd name="T17" fmla="*/ T16 w 75"/>
                  <a:gd name="T18" fmla="+- 0 1499 1446"/>
                  <a:gd name="T19" fmla="*/ 1499 h 117"/>
                  <a:gd name="T20" fmla="+- 0 713 648"/>
                  <a:gd name="T21" fmla="*/ T20 w 75"/>
                  <a:gd name="T22" fmla="+- 0 1498 1446"/>
                  <a:gd name="T23" fmla="*/ 1498 h 117"/>
                  <a:gd name="T24" fmla="+- 0 709 648"/>
                  <a:gd name="T25" fmla="*/ T24 w 75"/>
                  <a:gd name="T26" fmla="+- 0 1496 1446"/>
                  <a:gd name="T27" fmla="*/ 1496 h 117"/>
                  <a:gd name="T28" fmla="+- 0 701 648"/>
                  <a:gd name="T29" fmla="*/ T28 w 75"/>
                  <a:gd name="T30" fmla="+- 0 1492 1446"/>
                  <a:gd name="T31" fmla="*/ 1492 h 117"/>
                  <a:gd name="T32" fmla="+- 0 696 648"/>
                  <a:gd name="T33" fmla="*/ T32 w 75"/>
                  <a:gd name="T34" fmla="+- 0 1491 1446"/>
                  <a:gd name="T35" fmla="*/ 1491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5" h="117">
                    <a:moveTo>
                      <a:pt x="48" y="45"/>
                    </a:moveTo>
                    <a:lnTo>
                      <a:pt x="39" y="45"/>
                    </a:lnTo>
                    <a:lnTo>
                      <a:pt x="36" y="46"/>
                    </a:lnTo>
                    <a:lnTo>
                      <a:pt x="15" y="53"/>
                    </a:lnTo>
                    <a:lnTo>
                      <a:pt x="65" y="53"/>
                    </a:lnTo>
                    <a:lnTo>
                      <a:pt x="65" y="52"/>
                    </a:lnTo>
                    <a:lnTo>
                      <a:pt x="61" y="50"/>
                    </a:lnTo>
                    <a:lnTo>
                      <a:pt x="53" y="46"/>
                    </a:lnTo>
                    <a:lnTo>
                      <a:pt x="48" y="4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46">
                <a:extLst>
                  <a:ext uri="{FF2B5EF4-FFF2-40B4-BE49-F238E27FC236}">
                    <a16:creationId xmlns="" xmlns:a16="http://schemas.microsoft.com/office/drawing/2014/main" id="{322A1BC6-40D0-4BBB-A63B-2BBCF700E3BE}"/>
                  </a:ext>
                </a:extLst>
              </p:cNvPr>
              <p:cNvSpPr>
                <a:spLocks/>
              </p:cNvSpPr>
              <p:nvPr/>
            </p:nvSpPr>
            <p:spPr bwMode="auto">
              <a:xfrm>
                <a:off x="648" y="1446"/>
                <a:ext cx="75" cy="117"/>
              </a:xfrm>
              <a:custGeom>
                <a:avLst/>
                <a:gdLst>
                  <a:gd name="T0" fmla="+- 0 717 648"/>
                  <a:gd name="T1" fmla="*/ T0 w 75"/>
                  <a:gd name="T2" fmla="+- 0 1458 1446"/>
                  <a:gd name="T3" fmla="*/ 1458 h 117"/>
                  <a:gd name="T4" fmla="+- 0 697 648"/>
                  <a:gd name="T5" fmla="*/ T4 w 75"/>
                  <a:gd name="T6" fmla="+- 0 1458 1446"/>
                  <a:gd name="T7" fmla="*/ 1458 h 117"/>
                  <a:gd name="T8" fmla="+- 0 700 648"/>
                  <a:gd name="T9" fmla="*/ T8 w 75"/>
                  <a:gd name="T10" fmla="+- 0 1458 1446"/>
                  <a:gd name="T11" fmla="*/ 1458 h 117"/>
                  <a:gd name="T12" fmla="+- 0 702 648"/>
                  <a:gd name="T13" fmla="*/ T12 w 75"/>
                  <a:gd name="T14" fmla="+- 0 1458 1446"/>
                  <a:gd name="T15" fmla="*/ 1458 h 117"/>
                  <a:gd name="T16" fmla="+- 0 704 648"/>
                  <a:gd name="T17" fmla="*/ T16 w 75"/>
                  <a:gd name="T18" fmla="+- 0 1459 1446"/>
                  <a:gd name="T19" fmla="*/ 1459 h 117"/>
                  <a:gd name="T20" fmla="+- 0 706 648"/>
                  <a:gd name="T21" fmla="*/ T20 w 75"/>
                  <a:gd name="T22" fmla="+- 0 1459 1446"/>
                  <a:gd name="T23" fmla="*/ 1459 h 117"/>
                  <a:gd name="T24" fmla="+- 0 708 648"/>
                  <a:gd name="T25" fmla="*/ T24 w 75"/>
                  <a:gd name="T26" fmla="+- 0 1460 1446"/>
                  <a:gd name="T27" fmla="*/ 1460 h 117"/>
                  <a:gd name="T28" fmla="+- 0 709 648"/>
                  <a:gd name="T29" fmla="*/ T28 w 75"/>
                  <a:gd name="T30" fmla="+- 0 1460 1446"/>
                  <a:gd name="T31" fmla="*/ 1460 h 117"/>
                  <a:gd name="T32" fmla="+- 0 711 648"/>
                  <a:gd name="T33" fmla="*/ T32 w 75"/>
                  <a:gd name="T34" fmla="+- 0 1461 1446"/>
                  <a:gd name="T35" fmla="*/ 1461 h 117"/>
                  <a:gd name="T36" fmla="+- 0 712 648"/>
                  <a:gd name="T37" fmla="*/ T36 w 75"/>
                  <a:gd name="T38" fmla="+- 0 1461 1446"/>
                  <a:gd name="T39" fmla="*/ 1461 h 117"/>
                  <a:gd name="T40" fmla="+- 0 713 648"/>
                  <a:gd name="T41" fmla="*/ T40 w 75"/>
                  <a:gd name="T42" fmla="+- 0 1462 1446"/>
                  <a:gd name="T43" fmla="*/ 1462 h 117"/>
                  <a:gd name="T44" fmla="+- 0 714 648"/>
                  <a:gd name="T45" fmla="*/ T44 w 75"/>
                  <a:gd name="T46" fmla="+- 0 1462 1446"/>
                  <a:gd name="T47" fmla="*/ 1462 h 117"/>
                  <a:gd name="T48" fmla="+- 0 715 648"/>
                  <a:gd name="T49" fmla="*/ T48 w 75"/>
                  <a:gd name="T50" fmla="+- 0 1462 1446"/>
                  <a:gd name="T51" fmla="*/ 1462 h 117"/>
                  <a:gd name="T52" fmla="+- 0 715 648"/>
                  <a:gd name="T53" fmla="*/ T52 w 75"/>
                  <a:gd name="T54" fmla="+- 0 1462 1446"/>
                  <a:gd name="T55" fmla="*/ 1462 h 117"/>
                  <a:gd name="T56" fmla="+- 0 716 648"/>
                  <a:gd name="T57" fmla="*/ T56 w 75"/>
                  <a:gd name="T58" fmla="+- 0 1461 1446"/>
                  <a:gd name="T59" fmla="*/ 1461 h 117"/>
                  <a:gd name="T60" fmla="+- 0 716 648"/>
                  <a:gd name="T61" fmla="*/ T60 w 75"/>
                  <a:gd name="T62" fmla="+- 0 1461 1446"/>
                  <a:gd name="T63" fmla="*/ 1461 h 117"/>
                  <a:gd name="T64" fmla="+- 0 716 648"/>
                  <a:gd name="T65" fmla="*/ T64 w 75"/>
                  <a:gd name="T66" fmla="+- 0 1461 1446"/>
                  <a:gd name="T67" fmla="*/ 1461 h 117"/>
                  <a:gd name="T68" fmla="+- 0 716 648"/>
                  <a:gd name="T69" fmla="*/ T68 w 75"/>
                  <a:gd name="T70" fmla="+- 0 1460 1446"/>
                  <a:gd name="T71" fmla="*/ 1460 h 117"/>
                  <a:gd name="T72" fmla="+- 0 717 648"/>
                  <a:gd name="T73" fmla="*/ T72 w 75"/>
                  <a:gd name="T74" fmla="+- 0 1460 1446"/>
                  <a:gd name="T75" fmla="*/ 1460 h 117"/>
                  <a:gd name="T76" fmla="+- 0 717 648"/>
                  <a:gd name="T77" fmla="*/ T76 w 75"/>
                  <a:gd name="T78" fmla="+- 0 1459 1446"/>
                  <a:gd name="T79" fmla="*/ 1459 h 117"/>
                  <a:gd name="T80" fmla="+- 0 717 648"/>
                  <a:gd name="T81" fmla="*/ T80 w 75"/>
                  <a:gd name="T82" fmla="+- 0 1458 1446"/>
                  <a:gd name="T83" fmla="*/ 1458 h 1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5" h="117">
                    <a:moveTo>
                      <a:pt x="69" y="12"/>
                    </a:moveTo>
                    <a:lnTo>
                      <a:pt x="49" y="12"/>
                    </a:lnTo>
                    <a:lnTo>
                      <a:pt x="52" y="12"/>
                    </a:lnTo>
                    <a:lnTo>
                      <a:pt x="54" y="12"/>
                    </a:lnTo>
                    <a:lnTo>
                      <a:pt x="56" y="13"/>
                    </a:lnTo>
                    <a:lnTo>
                      <a:pt x="58" y="13"/>
                    </a:lnTo>
                    <a:lnTo>
                      <a:pt x="60" y="14"/>
                    </a:lnTo>
                    <a:lnTo>
                      <a:pt x="61" y="14"/>
                    </a:lnTo>
                    <a:lnTo>
                      <a:pt x="63" y="15"/>
                    </a:lnTo>
                    <a:lnTo>
                      <a:pt x="64" y="15"/>
                    </a:lnTo>
                    <a:lnTo>
                      <a:pt x="65" y="16"/>
                    </a:lnTo>
                    <a:lnTo>
                      <a:pt x="66" y="16"/>
                    </a:lnTo>
                    <a:lnTo>
                      <a:pt x="67" y="16"/>
                    </a:lnTo>
                    <a:lnTo>
                      <a:pt x="68" y="15"/>
                    </a:lnTo>
                    <a:lnTo>
                      <a:pt x="68" y="14"/>
                    </a:lnTo>
                    <a:lnTo>
                      <a:pt x="69" y="14"/>
                    </a:lnTo>
                    <a:lnTo>
                      <a:pt x="69" y="13"/>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3" name="Group 42">
              <a:extLst>
                <a:ext uri="{FF2B5EF4-FFF2-40B4-BE49-F238E27FC236}">
                  <a16:creationId xmlns="" xmlns:a16="http://schemas.microsoft.com/office/drawing/2014/main" id="{D9E5F691-7F90-4DE9-9C12-5EAD633FE09C}"/>
                </a:ext>
              </a:extLst>
            </p:cNvPr>
            <p:cNvGrpSpPr>
              <a:grpSpLocks/>
            </p:cNvGrpSpPr>
            <p:nvPr/>
          </p:nvGrpSpPr>
          <p:grpSpPr bwMode="auto">
            <a:xfrm>
              <a:off x="736" y="1446"/>
              <a:ext cx="79" cy="118"/>
              <a:chOff x="736" y="1446"/>
              <a:chExt cx="79" cy="118"/>
            </a:xfrm>
          </p:grpSpPr>
          <p:sp>
            <p:nvSpPr>
              <p:cNvPr id="84" name="Freeform 44">
                <a:extLst>
                  <a:ext uri="{FF2B5EF4-FFF2-40B4-BE49-F238E27FC236}">
                    <a16:creationId xmlns="" xmlns:a16="http://schemas.microsoft.com/office/drawing/2014/main" id="{276455F4-8478-4253-8D96-57E37FE35212}"/>
                  </a:ext>
                </a:extLst>
              </p:cNvPr>
              <p:cNvSpPr>
                <a:spLocks/>
              </p:cNvSpPr>
              <p:nvPr/>
            </p:nvSpPr>
            <p:spPr bwMode="auto">
              <a:xfrm>
                <a:off x="736" y="1446"/>
                <a:ext cx="79" cy="118"/>
              </a:xfrm>
              <a:custGeom>
                <a:avLst/>
                <a:gdLst>
                  <a:gd name="T0" fmla="+- 0 784 736"/>
                  <a:gd name="T1" fmla="*/ T0 w 79"/>
                  <a:gd name="T2" fmla="+- 0 1446 1446"/>
                  <a:gd name="T3" fmla="*/ 1446 h 118"/>
                  <a:gd name="T4" fmla="+- 0 769 736"/>
                  <a:gd name="T5" fmla="*/ T4 w 79"/>
                  <a:gd name="T6" fmla="+- 0 1446 1446"/>
                  <a:gd name="T7" fmla="*/ 1446 h 118"/>
                  <a:gd name="T8" fmla="+- 0 763 736"/>
                  <a:gd name="T9" fmla="*/ T8 w 79"/>
                  <a:gd name="T10" fmla="+- 0 1447 1446"/>
                  <a:gd name="T11" fmla="*/ 1447 h 118"/>
                  <a:gd name="T12" fmla="+- 0 736 736"/>
                  <a:gd name="T13" fmla="*/ T12 w 79"/>
                  <a:gd name="T14" fmla="+- 0 1496 1446"/>
                  <a:gd name="T15" fmla="*/ 1496 h 118"/>
                  <a:gd name="T16" fmla="+- 0 736 736"/>
                  <a:gd name="T17" fmla="*/ T16 w 79"/>
                  <a:gd name="T18" fmla="+- 0 1514 1446"/>
                  <a:gd name="T19" fmla="*/ 1514 h 118"/>
                  <a:gd name="T20" fmla="+- 0 737 736"/>
                  <a:gd name="T21" fmla="*/ T20 w 79"/>
                  <a:gd name="T22" fmla="+- 0 1522 1446"/>
                  <a:gd name="T23" fmla="*/ 1522 h 118"/>
                  <a:gd name="T24" fmla="+- 0 738 736"/>
                  <a:gd name="T25" fmla="*/ T24 w 79"/>
                  <a:gd name="T26" fmla="+- 0 1529 1446"/>
                  <a:gd name="T27" fmla="*/ 1529 h 118"/>
                  <a:gd name="T28" fmla="+- 0 739 736"/>
                  <a:gd name="T29" fmla="*/ T28 w 79"/>
                  <a:gd name="T30" fmla="+- 0 1537 1446"/>
                  <a:gd name="T31" fmla="*/ 1537 h 118"/>
                  <a:gd name="T32" fmla="+- 0 767 736"/>
                  <a:gd name="T33" fmla="*/ T32 w 79"/>
                  <a:gd name="T34" fmla="+- 0 1563 1446"/>
                  <a:gd name="T35" fmla="*/ 1563 h 118"/>
                  <a:gd name="T36" fmla="+- 0 782 736"/>
                  <a:gd name="T37" fmla="*/ T36 w 79"/>
                  <a:gd name="T38" fmla="+- 0 1563 1446"/>
                  <a:gd name="T39" fmla="*/ 1563 h 118"/>
                  <a:gd name="T40" fmla="+- 0 788 736"/>
                  <a:gd name="T41" fmla="*/ T40 w 79"/>
                  <a:gd name="T42" fmla="+- 0 1561 1446"/>
                  <a:gd name="T43" fmla="*/ 1561 h 118"/>
                  <a:gd name="T44" fmla="+- 0 798 736"/>
                  <a:gd name="T45" fmla="*/ T44 w 79"/>
                  <a:gd name="T46" fmla="+- 0 1556 1446"/>
                  <a:gd name="T47" fmla="*/ 1556 h 118"/>
                  <a:gd name="T48" fmla="+- 0 802 736"/>
                  <a:gd name="T49" fmla="*/ T48 w 79"/>
                  <a:gd name="T50" fmla="+- 0 1552 1446"/>
                  <a:gd name="T51" fmla="*/ 1552 h 118"/>
                  <a:gd name="T52" fmla="+- 0 803 736"/>
                  <a:gd name="T53" fmla="*/ T52 w 79"/>
                  <a:gd name="T54" fmla="+- 0 1550 1446"/>
                  <a:gd name="T55" fmla="*/ 1550 h 118"/>
                  <a:gd name="T56" fmla="+- 0 771 736"/>
                  <a:gd name="T57" fmla="*/ T56 w 79"/>
                  <a:gd name="T58" fmla="+- 0 1550 1446"/>
                  <a:gd name="T59" fmla="*/ 1550 h 118"/>
                  <a:gd name="T60" fmla="+- 0 767 736"/>
                  <a:gd name="T61" fmla="*/ T60 w 79"/>
                  <a:gd name="T62" fmla="+- 0 1550 1446"/>
                  <a:gd name="T63" fmla="*/ 1550 h 118"/>
                  <a:gd name="T64" fmla="+- 0 761 736"/>
                  <a:gd name="T65" fmla="*/ T64 w 79"/>
                  <a:gd name="T66" fmla="+- 0 1546 1446"/>
                  <a:gd name="T67" fmla="*/ 1546 h 118"/>
                  <a:gd name="T68" fmla="+- 0 759 736"/>
                  <a:gd name="T69" fmla="*/ T68 w 79"/>
                  <a:gd name="T70" fmla="+- 0 1543 1446"/>
                  <a:gd name="T71" fmla="*/ 1543 h 118"/>
                  <a:gd name="T72" fmla="+- 0 757 736"/>
                  <a:gd name="T73" fmla="*/ T72 w 79"/>
                  <a:gd name="T74" fmla="+- 0 1540 1446"/>
                  <a:gd name="T75" fmla="*/ 1540 h 118"/>
                  <a:gd name="T76" fmla="+- 0 755 736"/>
                  <a:gd name="T77" fmla="*/ T76 w 79"/>
                  <a:gd name="T78" fmla="+- 0 1536 1446"/>
                  <a:gd name="T79" fmla="*/ 1536 h 118"/>
                  <a:gd name="T80" fmla="+- 0 754 736"/>
                  <a:gd name="T81" fmla="*/ T80 w 79"/>
                  <a:gd name="T82" fmla="+- 0 1531 1446"/>
                  <a:gd name="T83" fmla="*/ 1531 h 118"/>
                  <a:gd name="T84" fmla="+- 0 752 736"/>
                  <a:gd name="T85" fmla="*/ T84 w 79"/>
                  <a:gd name="T86" fmla="+- 0 1519 1446"/>
                  <a:gd name="T87" fmla="*/ 1519 h 118"/>
                  <a:gd name="T88" fmla="+- 0 751 736"/>
                  <a:gd name="T89" fmla="*/ T88 w 79"/>
                  <a:gd name="T90" fmla="+- 0 1513 1446"/>
                  <a:gd name="T91" fmla="*/ 1513 h 118"/>
                  <a:gd name="T92" fmla="+- 0 751 736"/>
                  <a:gd name="T93" fmla="*/ T92 w 79"/>
                  <a:gd name="T94" fmla="+- 0 1497 1446"/>
                  <a:gd name="T95" fmla="*/ 1497 h 118"/>
                  <a:gd name="T96" fmla="+- 0 752 736"/>
                  <a:gd name="T97" fmla="*/ T96 w 79"/>
                  <a:gd name="T98" fmla="+- 0 1491 1446"/>
                  <a:gd name="T99" fmla="*/ 1491 h 118"/>
                  <a:gd name="T100" fmla="+- 0 752 736"/>
                  <a:gd name="T101" fmla="*/ T100 w 79"/>
                  <a:gd name="T102" fmla="+- 0 1486 1446"/>
                  <a:gd name="T103" fmla="*/ 1486 h 118"/>
                  <a:gd name="T104" fmla="+- 0 753 736"/>
                  <a:gd name="T105" fmla="*/ T104 w 79"/>
                  <a:gd name="T106" fmla="+- 0 1480 1446"/>
                  <a:gd name="T107" fmla="*/ 1480 h 118"/>
                  <a:gd name="T108" fmla="+- 0 770 736"/>
                  <a:gd name="T109" fmla="*/ T108 w 79"/>
                  <a:gd name="T110" fmla="+- 0 1458 1446"/>
                  <a:gd name="T111" fmla="*/ 1458 h 118"/>
                  <a:gd name="T112" fmla="+- 0 805 736"/>
                  <a:gd name="T113" fmla="*/ T112 w 79"/>
                  <a:gd name="T114" fmla="+- 0 1458 1446"/>
                  <a:gd name="T115" fmla="*/ 1458 h 118"/>
                  <a:gd name="T116" fmla="+- 0 803 736"/>
                  <a:gd name="T117" fmla="*/ T116 w 79"/>
                  <a:gd name="T118" fmla="+- 0 1456 1446"/>
                  <a:gd name="T119" fmla="*/ 1456 h 118"/>
                  <a:gd name="T120" fmla="+- 0 799 736"/>
                  <a:gd name="T121" fmla="*/ T120 w 79"/>
                  <a:gd name="T122" fmla="+- 0 1452 1446"/>
                  <a:gd name="T123" fmla="*/ 1452 h 118"/>
                  <a:gd name="T124" fmla="+- 0 790 736"/>
                  <a:gd name="T125" fmla="*/ T124 w 79"/>
                  <a:gd name="T126" fmla="+- 0 1447 1446"/>
                  <a:gd name="T127" fmla="*/ 1447 h 118"/>
                  <a:gd name="T128" fmla="+- 0 784 736"/>
                  <a:gd name="T129" fmla="*/ T128 w 79"/>
                  <a:gd name="T130" fmla="+- 0 1446 1446"/>
                  <a:gd name="T131" fmla="*/ 14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9" h="118">
                    <a:moveTo>
                      <a:pt x="48" y="0"/>
                    </a:moveTo>
                    <a:lnTo>
                      <a:pt x="33" y="0"/>
                    </a:lnTo>
                    <a:lnTo>
                      <a:pt x="27" y="1"/>
                    </a:lnTo>
                    <a:lnTo>
                      <a:pt x="0" y="50"/>
                    </a:lnTo>
                    <a:lnTo>
                      <a:pt x="0" y="68"/>
                    </a:lnTo>
                    <a:lnTo>
                      <a:pt x="1" y="76"/>
                    </a:lnTo>
                    <a:lnTo>
                      <a:pt x="2" y="83"/>
                    </a:lnTo>
                    <a:lnTo>
                      <a:pt x="3" y="91"/>
                    </a:lnTo>
                    <a:lnTo>
                      <a:pt x="31" y="117"/>
                    </a:lnTo>
                    <a:lnTo>
                      <a:pt x="46" y="117"/>
                    </a:lnTo>
                    <a:lnTo>
                      <a:pt x="52" y="115"/>
                    </a:lnTo>
                    <a:lnTo>
                      <a:pt x="62" y="110"/>
                    </a:lnTo>
                    <a:lnTo>
                      <a:pt x="66" y="106"/>
                    </a:lnTo>
                    <a:lnTo>
                      <a:pt x="67" y="104"/>
                    </a:lnTo>
                    <a:lnTo>
                      <a:pt x="35" y="104"/>
                    </a:lnTo>
                    <a:lnTo>
                      <a:pt x="31" y="104"/>
                    </a:lnTo>
                    <a:lnTo>
                      <a:pt x="25" y="100"/>
                    </a:lnTo>
                    <a:lnTo>
                      <a:pt x="23" y="97"/>
                    </a:lnTo>
                    <a:lnTo>
                      <a:pt x="21" y="94"/>
                    </a:lnTo>
                    <a:lnTo>
                      <a:pt x="19" y="90"/>
                    </a:lnTo>
                    <a:lnTo>
                      <a:pt x="18" y="85"/>
                    </a:lnTo>
                    <a:lnTo>
                      <a:pt x="16" y="73"/>
                    </a:lnTo>
                    <a:lnTo>
                      <a:pt x="15" y="67"/>
                    </a:lnTo>
                    <a:lnTo>
                      <a:pt x="15" y="51"/>
                    </a:lnTo>
                    <a:lnTo>
                      <a:pt x="16" y="45"/>
                    </a:lnTo>
                    <a:lnTo>
                      <a:pt x="16" y="40"/>
                    </a:lnTo>
                    <a:lnTo>
                      <a:pt x="17" y="34"/>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43">
                <a:extLst>
                  <a:ext uri="{FF2B5EF4-FFF2-40B4-BE49-F238E27FC236}">
                    <a16:creationId xmlns="" xmlns:a16="http://schemas.microsoft.com/office/drawing/2014/main" id="{3D7D8232-9351-4627-BCE3-CFB4240496A5}"/>
                  </a:ext>
                </a:extLst>
              </p:cNvPr>
              <p:cNvSpPr>
                <a:spLocks/>
              </p:cNvSpPr>
              <p:nvPr/>
            </p:nvSpPr>
            <p:spPr bwMode="auto">
              <a:xfrm>
                <a:off x="736" y="1446"/>
                <a:ext cx="79" cy="118"/>
              </a:xfrm>
              <a:custGeom>
                <a:avLst/>
                <a:gdLst>
                  <a:gd name="T0" fmla="+- 0 805 736"/>
                  <a:gd name="T1" fmla="*/ T0 w 79"/>
                  <a:gd name="T2" fmla="+- 0 1458 1446"/>
                  <a:gd name="T3" fmla="*/ 1458 h 118"/>
                  <a:gd name="T4" fmla="+- 0 778 736"/>
                  <a:gd name="T5" fmla="*/ T4 w 79"/>
                  <a:gd name="T6" fmla="+- 0 1458 1446"/>
                  <a:gd name="T7" fmla="*/ 1458 h 118"/>
                  <a:gd name="T8" fmla="+- 0 781 736"/>
                  <a:gd name="T9" fmla="*/ T8 w 79"/>
                  <a:gd name="T10" fmla="+- 0 1458 1446"/>
                  <a:gd name="T11" fmla="*/ 1458 h 118"/>
                  <a:gd name="T12" fmla="+- 0 783 736"/>
                  <a:gd name="T13" fmla="*/ T12 w 79"/>
                  <a:gd name="T14" fmla="+- 0 1459 1446"/>
                  <a:gd name="T15" fmla="*/ 1459 h 118"/>
                  <a:gd name="T16" fmla="+- 0 785 736"/>
                  <a:gd name="T17" fmla="*/ T16 w 79"/>
                  <a:gd name="T18" fmla="+- 0 1460 1446"/>
                  <a:gd name="T19" fmla="*/ 1460 h 118"/>
                  <a:gd name="T20" fmla="+- 0 787 736"/>
                  <a:gd name="T21" fmla="*/ T20 w 79"/>
                  <a:gd name="T22" fmla="+- 0 1461 1446"/>
                  <a:gd name="T23" fmla="*/ 1461 h 118"/>
                  <a:gd name="T24" fmla="+- 0 789 736"/>
                  <a:gd name="T25" fmla="*/ T24 w 79"/>
                  <a:gd name="T26" fmla="+- 0 1463 1446"/>
                  <a:gd name="T27" fmla="*/ 1463 h 118"/>
                  <a:gd name="T28" fmla="+- 0 791 736"/>
                  <a:gd name="T29" fmla="*/ T28 w 79"/>
                  <a:gd name="T30" fmla="+- 0 1464 1446"/>
                  <a:gd name="T31" fmla="*/ 1464 h 118"/>
                  <a:gd name="T32" fmla="+- 0 792 736"/>
                  <a:gd name="T33" fmla="*/ T32 w 79"/>
                  <a:gd name="T34" fmla="+- 0 1466 1446"/>
                  <a:gd name="T35" fmla="*/ 1466 h 118"/>
                  <a:gd name="T36" fmla="+- 0 795 736"/>
                  <a:gd name="T37" fmla="*/ T36 w 79"/>
                  <a:gd name="T38" fmla="+- 0 1471 1446"/>
                  <a:gd name="T39" fmla="*/ 1471 h 118"/>
                  <a:gd name="T40" fmla="+- 0 796 736"/>
                  <a:gd name="T41" fmla="*/ T40 w 79"/>
                  <a:gd name="T42" fmla="+- 0 1474 1446"/>
                  <a:gd name="T43" fmla="*/ 1474 h 118"/>
                  <a:gd name="T44" fmla="+- 0 797 736"/>
                  <a:gd name="T45" fmla="*/ T44 w 79"/>
                  <a:gd name="T46" fmla="+- 0 1478 1446"/>
                  <a:gd name="T47" fmla="*/ 1478 h 118"/>
                  <a:gd name="T48" fmla="+- 0 797 736"/>
                  <a:gd name="T49" fmla="*/ T48 w 79"/>
                  <a:gd name="T50" fmla="+- 0 1481 1446"/>
                  <a:gd name="T51" fmla="*/ 1481 h 118"/>
                  <a:gd name="T52" fmla="+- 0 798 736"/>
                  <a:gd name="T53" fmla="*/ T52 w 79"/>
                  <a:gd name="T54" fmla="+- 0 1485 1446"/>
                  <a:gd name="T55" fmla="*/ 1485 h 118"/>
                  <a:gd name="T56" fmla="+- 0 799 736"/>
                  <a:gd name="T57" fmla="*/ T56 w 79"/>
                  <a:gd name="T58" fmla="+- 0 1494 1446"/>
                  <a:gd name="T59" fmla="*/ 1494 h 118"/>
                  <a:gd name="T60" fmla="+- 0 799 736"/>
                  <a:gd name="T61" fmla="*/ T60 w 79"/>
                  <a:gd name="T62" fmla="+- 0 1499 1446"/>
                  <a:gd name="T63" fmla="*/ 1499 h 118"/>
                  <a:gd name="T64" fmla="+- 0 799 736"/>
                  <a:gd name="T65" fmla="*/ T64 w 79"/>
                  <a:gd name="T66" fmla="+- 0 1509 1446"/>
                  <a:gd name="T67" fmla="*/ 1509 h 118"/>
                  <a:gd name="T68" fmla="+- 0 799 736"/>
                  <a:gd name="T69" fmla="*/ T68 w 79"/>
                  <a:gd name="T70" fmla="+- 0 1513 1446"/>
                  <a:gd name="T71" fmla="*/ 1513 h 118"/>
                  <a:gd name="T72" fmla="+- 0 798 736"/>
                  <a:gd name="T73" fmla="*/ T72 w 79"/>
                  <a:gd name="T74" fmla="+- 0 1521 1446"/>
                  <a:gd name="T75" fmla="*/ 1521 h 118"/>
                  <a:gd name="T76" fmla="+- 0 798 736"/>
                  <a:gd name="T77" fmla="*/ T76 w 79"/>
                  <a:gd name="T78" fmla="+- 0 1525 1446"/>
                  <a:gd name="T79" fmla="*/ 1525 h 118"/>
                  <a:gd name="T80" fmla="+- 0 797 736"/>
                  <a:gd name="T81" fmla="*/ T80 w 79"/>
                  <a:gd name="T82" fmla="+- 0 1528 1446"/>
                  <a:gd name="T83" fmla="*/ 1528 h 118"/>
                  <a:gd name="T84" fmla="+- 0 797 736"/>
                  <a:gd name="T85" fmla="*/ T84 w 79"/>
                  <a:gd name="T86" fmla="+- 0 1531 1446"/>
                  <a:gd name="T87" fmla="*/ 1531 h 118"/>
                  <a:gd name="T88" fmla="+- 0 778 736"/>
                  <a:gd name="T89" fmla="*/ T88 w 79"/>
                  <a:gd name="T90" fmla="+- 0 1550 1446"/>
                  <a:gd name="T91" fmla="*/ 1550 h 118"/>
                  <a:gd name="T92" fmla="+- 0 803 736"/>
                  <a:gd name="T93" fmla="*/ T92 w 79"/>
                  <a:gd name="T94" fmla="+- 0 1550 1446"/>
                  <a:gd name="T95" fmla="*/ 1550 h 118"/>
                  <a:gd name="T96" fmla="+- 0 809 736"/>
                  <a:gd name="T97" fmla="*/ T96 w 79"/>
                  <a:gd name="T98" fmla="+- 0 1541 1446"/>
                  <a:gd name="T99" fmla="*/ 1541 h 118"/>
                  <a:gd name="T100" fmla="+- 0 811 736"/>
                  <a:gd name="T101" fmla="*/ T100 w 79"/>
                  <a:gd name="T102" fmla="+- 0 1535 1446"/>
                  <a:gd name="T103" fmla="*/ 1535 h 118"/>
                  <a:gd name="T104" fmla="+- 0 814 736"/>
                  <a:gd name="T105" fmla="*/ T104 w 79"/>
                  <a:gd name="T106" fmla="+- 0 1521 1446"/>
                  <a:gd name="T107" fmla="*/ 1521 h 118"/>
                  <a:gd name="T108" fmla="+- 0 815 736"/>
                  <a:gd name="T109" fmla="*/ T108 w 79"/>
                  <a:gd name="T110" fmla="+- 0 1513 1446"/>
                  <a:gd name="T111" fmla="*/ 1513 h 118"/>
                  <a:gd name="T112" fmla="+- 0 815 736"/>
                  <a:gd name="T113" fmla="*/ T112 w 79"/>
                  <a:gd name="T114" fmla="+- 0 1494 1446"/>
                  <a:gd name="T115" fmla="*/ 1494 h 118"/>
                  <a:gd name="T116" fmla="+- 0 806 736"/>
                  <a:gd name="T117" fmla="*/ T116 w 79"/>
                  <a:gd name="T118" fmla="+- 0 1461 1446"/>
                  <a:gd name="T119" fmla="*/ 1461 h 118"/>
                  <a:gd name="T120" fmla="+- 0 805 736"/>
                  <a:gd name="T121" fmla="*/ T120 w 79"/>
                  <a:gd name="T122" fmla="+- 0 1458 1446"/>
                  <a:gd name="T123" fmla="*/ 14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79" h="118">
                    <a:moveTo>
                      <a:pt x="69" y="12"/>
                    </a:moveTo>
                    <a:lnTo>
                      <a:pt x="42" y="12"/>
                    </a:lnTo>
                    <a:lnTo>
                      <a:pt x="45" y="12"/>
                    </a:lnTo>
                    <a:lnTo>
                      <a:pt x="47" y="13"/>
                    </a:lnTo>
                    <a:lnTo>
                      <a:pt x="49" y="14"/>
                    </a:lnTo>
                    <a:lnTo>
                      <a:pt x="51" y="15"/>
                    </a:lnTo>
                    <a:lnTo>
                      <a:pt x="53" y="17"/>
                    </a:lnTo>
                    <a:lnTo>
                      <a:pt x="55" y="18"/>
                    </a:lnTo>
                    <a:lnTo>
                      <a:pt x="56" y="20"/>
                    </a:lnTo>
                    <a:lnTo>
                      <a:pt x="59" y="25"/>
                    </a:lnTo>
                    <a:lnTo>
                      <a:pt x="60" y="28"/>
                    </a:lnTo>
                    <a:lnTo>
                      <a:pt x="61" y="32"/>
                    </a:lnTo>
                    <a:lnTo>
                      <a:pt x="61" y="35"/>
                    </a:lnTo>
                    <a:lnTo>
                      <a:pt x="62" y="39"/>
                    </a:lnTo>
                    <a:lnTo>
                      <a:pt x="63" y="48"/>
                    </a:lnTo>
                    <a:lnTo>
                      <a:pt x="63" y="53"/>
                    </a:lnTo>
                    <a:lnTo>
                      <a:pt x="63" y="63"/>
                    </a:lnTo>
                    <a:lnTo>
                      <a:pt x="63" y="67"/>
                    </a:lnTo>
                    <a:lnTo>
                      <a:pt x="62" y="75"/>
                    </a:lnTo>
                    <a:lnTo>
                      <a:pt x="62" y="79"/>
                    </a:lnTo>
                    <a:lnTo>
                      <a:pt x="61" y="82"/>
                    </a:lnTo>
                    <a:lnTo>
                      <a:pt x="61" y="85"/>
                    </a:lnTo>
                    <a:lnTo>
                      <a:pt x="42" y="104"/>
                    </a:lnTo>
                    <a:lnTo>
                      <a:pt x="67" y="104"/>
                    </a:lnTo>
                    <a:lnTo>
                      <a:pt x="73" y="95"/>
                    </a:lnTo>
                    <a:lnTo>
                      <a:pt x="75" y="89"/>
                    </a:lnTo>
                    <a:lnTo>
                      <a:pt x="78" y="75"/>
                    </a:lnTo>
                    <a:lnTo>
                      <a:pt x="79" y="67"/>
                    </a:lnTo>
                    <a:lnTo>
                      <a:pt x="79" y="48"/>
                    </a:lnTo>
                    <a:lnTo>
                      <a:pt x="70" y="15"/>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4" name="Group 37">
              <a:extLst>
                <a:ext uri="{FF2B5EF4-FFF2-40B4-BE49-F238E27FC236}">
                  <a16:creationId xmlns="" xmlns:a16="http://schemas.microsoft.com/office/drawing/2014/main" id="{3AD1E56B-1555-488F-A574-02EDBC97CE1F}"/>
                </a:ext>
              </a:extLst>
            </p:cNvPr>
            <p:cNvGrpSpPr>
              <a:grpSpLocks/>
            </p:cNvGrpSpPr>
            <p:nvPr/>
          </p:nvGrpSpPr>
          <p:grpSpPr bwMode="auto">
            <a:xfrm>
              <a:off x="647" y="1747"/>
              <a:ext cx="72" cy="116"/>
              <a:chOff x="647" y="1747"/>
              <a:chExt cx="72" cy="116"/>
            </a:xfrm>
          </p:grpSpPr>
          <p:sp>
            <p:nvSpPr>
              <p:cNvPr id="80" name="Freeform 41">
                <a:extLst>
                  <a:ext uri="{FF2B5EF4-FFF2-40B4-BE49-F238E27FC236}">
                    <a16:creationId xmlns="" xmlns:a16="http://schemas.microsoft.com/office/drawing/2014/main" id="{3914E4E5-4ACD-47E8-90AB-FF7892B47CD2}"/>
                  </a:ext>
                </a:extLst>
              </p:cNvPr>
              <p:cNvSpPr>
                <a:spLocks/>
              </p:cNvSpPr>
              <p:nvPr/>
            </p:nvSpPr>
            <p:spPr bwMode="auto">
              <a:xfrm>
                <a:off x="647" y="1747"/>
                <a:ext cx="72" cy="116"/>
              </a:xfrm>
              <a:custGeom>
                <a:avLst/>
                <a:gdLst>
                  <a:gd name="T0" fmla="+- 0 650 647"/>
                  <a:gd name="T1" fmla="*/ T0 w 72"/>
                  <a:gd name="T2" fmla="+- 0 1843 1747"/>
                  <a:gd name="T3" fmla="*/ 1843 h 116"/>
                  <a:gd name="T4" fmla="+- 0 649 647"/>
                  <a:gd name="T5" fmla="*/ T4 w 72"/>
                  <a:gd name="T6" fmla="+- 0 1843 1747"/>
                  <a:gd name="T7" fmla="*/ 1843 h 116"/>
                  <a:gd name="T8" fmla="+- 0 649 647"/>
                  <a:gd name="T9" fmla="*/ T8 w 72"/>
                  <a:gd name="T10" fmla="+- 0 1843 1747"/>
                  <a:gd name="T11" fmla="*/ 1843 h 116"/>
                  <a:gd name="T12" fmla="+- 0 647 647"/>
                  <a:gd name="T13" fmla="*/ T12 w 72"/>
                  <a:gd name="T14" fmla="+- 0 1851 1747"/>
                  <a:gd name="T15" fmla="*/ 1851 h 116"/>
                  <a:gd name="T16" fmla="+- 0 647 647"/>
                  <a:gd name="T17" fmla="*/ T16 w 72"/>
                  <a:gd name="T18" fmla="+- 0 1852 1747"/>
                  <a:gd name="T19" fmla="*/ 1852 h 116"/>
                  <a:gd name="T20" fmla="+- 0 648 647"/>
                  <a:gd name="T21" fmla="*/ T20 w 72"/>
                  <a:gd name="T22" fmla="+- 0 1855 1747"/>
                  <a:gd name="T23" fmla="*/ 1855 h 116"/>
                  <a:gd name="T24" fmla="+- 0 648 647"/>
                  <a:gd name="T25" fmla="*/ T24 w 72"/>
                  <a:gd name="T26" fmla="+- 0 1856 1747"/>
                  <a:gd name="T27" fmla="*/ 1856 h 116"/>
                  <a:gd name="T28" fmla="+- 0 652 647"/>
                  <a:gd name="T29" fmla="*/ T28 w 72"/>
                  <a:gd name="T30" fmla="+- 0 1858 1747"/>
                  <a:gd name="T31" fmla="*/ 1858 h 116"/>
                  <a:gd name="T32" fmla="+- 0 654 647"/>
                  <a:gd name="T33" fmla="*/ T32 w 72"/>
                  <a:gd name="T34" fmla="+- 0 1859 1747"/>
                  <a:gd name="T35" fmla="*/ 1859 h 116"/>
                  <a:gd name="T36" fmla="+- 0 673 647"/>
                  <a:gd name="T37" fmla="*/ T36 w 72"/>
                  <a:gd name="T38" fmla="+- 0 1863 1747"/>
                  <a:gd name="T39" fmla="*/ 1863 h 116"/>
                  <a:gd name="T40" fmla="+- 0 683 647"/>
                  <a:gd name="T41" fmla="*/ T40 w 72"/>
                  <a:gd name="T42" fmla="+- 0 1863 1747"/>
                  <a:gd name="T43" fmla="*/ 1863 h 116"/>
                  <a:gd name="T44" fmla="+- 0 689 647"/>
                  <a:gd name="T45" fmla="*/ T44 w 72"/>
                  <a:gd name="T46" fmla="+- 0 1862 1747"/>
                  <a:gd name="T47" fmla="*/ 1862 h 116"/>
                  <a:gd name="T48" fmla="+- 0 699 647"/>
                  <a:gd name="T49" fmla="*/ T48 w 72"/>
                  <a:gd name="T50" fmla="+- 0 1859 1747"/>
                  <a:gd name="T51" fmla="*/ 1859 h 116"/>
                  <a:gd name="T52" fmla="+- 0 703 647"/>
                  <a:gd name="T53" fmla="*/ T52 w 72"/>
                  <a:gd name="T54" fmla="+- 0 1856 1747"/>
                  <a:gd name="T55" fmla="*/ 1856 h 116"/>
                  <a:gd name="T56" fmla="+- 0 710 647"/>
                  <a:gd name="T57" fmla="*/ T56 w 72"/>
                  <a:gd name="T58" fmla="+- 0 1850 1747"/>
                  <a:gd name="T59" fmla="*/ 1850 h 116"/>
                  <a:gd name="T60" fmla="+- 0 672 647"/>
                  <a:gd name="T61" fmla="*/ T60 w 72"/>
                  <a:gd name="T62" fmla="+- 0 1850 1747"/>
                  <a:gd name="T63" fmla="*/ 1850 h 116"/>
                  <a:gd name="T64" fmla="+- 0 668 647"/>
                  <a:gd name="T65" fmla="*/ T64 w 72"/>
                  <a:gd name="T66" fmla="+- 0 1850 1747"/>
                  <a:gd name="T67" fmla="*/ 1850 h 116"/>
                  <a:gd name="T68" fmla="+- 0 651 647"/>
                  <a:gd name="T69" fmla="*/ T68 w 72"/>
                  <a:gd name="T70" fmla="+- 0 1844 1747"/>
                  <a:gd name="T71" fmla="*/ 1844 h 116"/>
                  <a:gd name="T72" fmla="+- 0 650 647"/>
                  <a:gd name="T73" fmla="*/ T72 w 72"/>
                  <a:gd name="T74" fmla="+- 0 1843 1747"/>
                  <a:gd name="T75" fmla="*/ 1843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2" h="116">
                    <a:moveTo>
                      <a:pt x="3" y="96"/>
                    </a:moveTo>
                    <a:lnTo>
                      <a:pt x="2" y="96"/>
                    </a:lnTo>
                    <a:lnTo>
                      <a:pt x="0" y="104"/>
                    </a:lnTo>
                    <a:lnTo>
                      <a:pt x="0" y="105"/>
                    </a:lnTo>
                    <a:lnTo>
                      <a:pt x="1" y="108"/>
                    </a:lnTo>
                    <a:lnTo>
                      <a:pt x="1" y="109"/>
                    </a:lnTo>
                    <a:lnTo>
                      <a:pt x="5" y="111"/>
                    </a:lnTo>
                    <a:lnTo>
                      <a:pt x="7" y="112"/>
                    </a:lnTo>
                    <a:lnTo>
                      <a:pt x="26" y="116"/>
                    </a:lnTo>
                    <a:lnTo>
                      <a:pt x="36" y="116"/>
                    </a:lnTo>
                    <a:lnTo>
                      <a:pt x="42" y="115"/>
                    </a:lnTo>
                    <a:lnTo>
                      <a:pt x="52" y="112"/>
                    </a:lnTo>
                    <a:lnTo>
                      <a:pt x="56" y="109"/>
                    </a:lnTo>
                    <a:lnTo>
                      <a:pt x="63" y="103"/>
                    </a:lnTo>
                    <a:lnTo>
                      <a:pt x="25" y="103"/>
                    </a:lnTo>
                    <a:lnTo>
                      <a:pt x="21" y="103"/>
                    </a:lnTo>
                    <a:lnTo>
                      <a:pt x="4" y="97"/>
                    </a:lnTo>
                    <a:lnTo>
                      <a:pt x="3" y="9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40">
                <a:extLst>
                  <a:ext uri="{FF2B5EF4-FFF2-40B4-BE49-F238E27FC236}">
                    <a16:creationId xmlns="" xmlns:a16="http://schemas.microsoft.com/office/drawing/2014/main" id="{A98E7EA5-C8A4-4586-8FD2-1514C4B1A8A2}"/>
                  </a:ext>
                </a:extLst>
              </p:cNvPr>
              <p:cNvSpPr>
                <a:spLocks/>
              </p:cNvSpPr>
              <p:nvPr/>
            </p:nvSpPr>
            <p:spPr bwMode="auto">
              <a:xfrm>
                <a:off x="647" y="1747"/>
                <a:ext cx="72" cy="116"/>
              </a:xfrm>
              <a:custGeom>
                <a:avLst/>
                <a:gdLst>
                  <a:gd name="T0" fmla="+- 0 713 647"/>
                  <a:gd name="T1" fmla="*/ T0 w 72"/>
                  <a:gd name="T2" fmla="+- 0 1804 1747"/>
                  <a:gd name="T3" fmla="*/ 1804 h 116"/>
                  <a:gd name="T4" fmla="+- 0 679 647"/>
                  <a:gd name="T5" fmla="*/ T4 w 72"/>
                  <a:gd name="T6" fmla="+- 0 1804 1747"/>
                  <a:gd name="T7" fmla="*/ 1804 h 116"/>
                  <a:gd name="T8" fmla="+- 0 683 647"/>
                  <a:gd name="T9" fmla="*/ T8 w 72"/>
                  <a:gd name="T10" fmla="+- 0 1804 1747"/>
                  <a:gd name="T11" fmla="*/ 1804 h 116"/>
                  <a:gd name="T12" fmla="+- 0 691 647"/>
                  <a:gd name="T13" fmla="*/ T12 w 72"/>
                  <a:gd name="T14" fmla="+- 0 1806 1747"/>
                  <a:gd name="T15" fmla="*/ 1806 h 116"/>
                  <a:gd name="T16" fmla="+- 0 703 647"/>
                  <a:gd name="T17" fmla="*/ T16 w 72"/>
                  <a:gd name="T18" fmla="+- 0 1822 1747"/>
                  <a:gd name="T19" fmla="*/ 1822 h 116"/>
                  <a:gd name="T20" fmla="+- 0 703 647"/>
                  <a:gd name="T21" fmla="*/ T20 w 72"/>
                  <a:gd name="T22" fmla="+- 0 1830 1747"/>
                  <a:gd name="T23" fmla="*/ 1830 h 116"/>
                  <a:gd name="T24" fmla="+- 0 702 647"/>
                  <a:gd name="T25" fmla="*/ T24 w 72"/>
                  <a:gd name="T26" fmla="+- 0 1834 1747"/>
                  <a:gd name="T27" fmla="*/ 1834 h 116"/>
                  <a:gd name="T28" fmla="+- 0 701 647"/>
                  <a:gd name="T29" fmla="*/ T28 w 72"/>
                  <a:gd name="T30" fmla="+- 0 1837 1747"/>
                  <a:gd name="T31" fmla="*/ 1837 h 116"/>
                  <a:gd name="T32" fmla="+- 0 700 647"/>
                  <a:gd name="T33" fmla="*/ T32 w 72"/>
                  <a:gd name="T34" fmla="+- 0 1840 1747"/>
                  <a:gd name="T35" fmla="*/ 1840 h 116"/>
                  <a:gd name="T36" fmla="+- 0 680 647"/>
                  <a:gd name="T37" fmla="*/ T36 w 72"/>
                  <a:gd name="T38" fmla="+- 0 1850 1747"/>
                  <a:gd name="T39" fmla="*/ 1850 h 116"/>
                  <a:gd name="T40" fmla="+- 0 710 647"/>
                  <a:gd name="T41" fmla="*/ T40 w 72"/>
                  <a:gd name="T42" fmla="+- 0 1850 1747"/>
                  <a:gd name="T43" fmla="*/ 1850 h 116"/>
                  <a:gd name="T44" fmla="+- 0 711 647"/>
                  <a:gd name="T45" fmla="*/ T44 w 72"/>
                  <a:gd name="T46" fmla="+- 0 1850 1747"/>
                  <a:gd name="T47" fmla="*/ 1850 h 116"/>
                  <a:gd name="T48" fmla="+- 0 714 647"/>
                  <a:gd name="T49" fmla="*/ T48 w 72"/>
                  <a:gd name="T50" fmla="+- 0 1846 1747"/>
                  <a:gd name="T51" fmla="*/ 1846 h 116"/>
                  <a:gd name="T52" fmla="+- 0 718 647"/>
                  <a:gd name="T53" fmla="*/ T52 w 72"/>
                  <a:gd name="T54" fmla="+- 0 1836 1747"/>
                  <a:gd name="T55" fmla="*/ 1836 h 116"/>
                  <a:gd name="T56" fmla="+- 0 719 647"/>
                  <a:gd name="T57" fmla="*/ T56 w 72"/>
                  <a:gd name="T58" fmla="+- 0 1831 1747"/>
                  <a:gd name="T59" fmla="*/ 1831 h 116"/>
                  <a:gd name="T60" fmla="+- 0 719 647"/>
                  <a:gd name="T61" fmla="*/ T60 w 72"/>
                  <a:gd name="T62" fmla="+- 0 1820 1747"/>
                  <a:gd name="T63" fmla="*/ 1820 h 116"/>
                  <a:gd name="T64" fmla="+- 0 718 647"/>
                  <a:gd name="T65" fmla="*/ T64 w 72"/>
                  <a:gd name="T66" fmla="+- 0 1815 1747"/>
                  <a:gd name="T67" fmla="*/ 1815 h 116"/>
                  <a:gd name="T68" fmla="+- 0 717 647"/>
                  <a:gd name="T69" fmla="*/ T68 w 72"/>
                  <a:gd name="T70" fmla="+- 0 1811 1747"/>
                  <a:gd name="T71" fmla="*/ 1811 h 116"/>
                  <a:gd name="T72" fmla="+- 0 715 647"/>
                  <a:gd name="T73" fmla="*/ T72 w 72"/>
                  <a:gd name="T74" fmla="+- 0 1807 1747"/>
                  <a:gd name="T75" fmla="*/ 1807 h 116"/>
                  <a:gd name="T76" fmla="+- 0 713 647"/>
                  <a:gd name="T77" fmla="*/ T76 w 72"/>
                  <a:gd name="T78" fmla="+- 0 1804 1747"/>
                  <a:gd name="T79" fmla="*/ 1804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2" h="116">
                    <a:moveTo>
                      <a:pt x="66" y="57"/>
                    </a:moveTo>
                    <a:lnTo>
                      <a:pt x="32" y="57"/>
                    </a:lnTo>
                    <a:lnTo>
                      <a:pt x="36" y="57"/>
                    </a:lnTo>
                    <a:lnTo>
                      <a:pt x="44" y="59"/>
                    </a:lnTo>
                    <a:lnTo>
                      <a:pt x="56" y="75"/>
                    </a:lnTo>
                    <a:lnTo>
                      <a:pt x="56" y="83"/>
                    </a:lnTo>
                    <a:lnTo>
                      <a:pt x="55" y="87"/>
                    </a:lnTo>
                    <a:lnTo>
                      <a:pt x="54" y="90"/>
                    </a:lnTo>
                    <a:lnTo>
                      <a:pt x="53" y="93"/>
                    </a:lnTo>
                    <a:lnTo>
                      <a:pt x="33" y="103"/>
                    </a:lnTo>
                    <a:lnTo>
                      <a:pt x="63" y="103"/>
                    </a:lnTo>
                    <a:lnTo>
                      <a:pt x="64" y="103"/>
                    </a:lnTo>
                    <a:lnTo>
                      <a:pt x="67" y="99"/>
                    </a:lnTo>
                    <a:lnTo>
                      <a:pt x="71" y="89"/>
                    </a:lnTo>
                    <a:lnTo>
                      <a:pt x="72" y="84"/>
                    </a:lnTo>
                    <a:lnTo>
                      <a:pt x="72" y="73"/>
                    </a:lnTo>
                    <a:lnTo>
                      <a:pt x="71" y="68"/>
                    </a:lnTo>
                    <a:lnTo>
                      <a:pt x="70" y="64"/>
                    </a:lnTo>
                    <a:lnTo>
                      <a:pt x="68" y="60"/>
                    </a:lnTo>
                    <a:lnTo>
                      <a:pt x="66"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39">
                <a:extLst>
                  <a:ext uri="{FF2B5EF4-FFF2-40B4-BE49-F238E27FC236}">
                    <a16:creationId xmlns="" xmlns:a16="http://schemas.microsoft.com/office/drawing/2014/main" id="{3C2C5B71-3AF3-4349-B13A-0197B37C1050}"/>
                  </a:ext>
                </a:extLst>
              </p:cNvPr>
              <p:cNvSpPr>
                <a:spLocks/>
              </p:cNvSpPr>
              <p:nvPr/>
            </p:nvSpPr>
            <p:spPr bwMode="auto">
              <a:xfrm>
                <a:off x="647" y="1747"/>
                <a:ext cx="72" cy="116"/>
              </a:xfrm>
              <a:custGeom>
                <a:avLst/>
                <a:gdLst>
                  <a:gd name="T0" fmla="+- 0 709 647"/>
                  <a:gd name="T1" fmla="*/ T0 w 72"/>
                  <a:gd name="T2" fmla="+- 0 1747 1747"/>
                  <a:gd name="T3" fmla="*/ 1747 h 116"/>
                  <a:gd name="T4" fmla="+- 0 657 647"/>
                  <a:gd name="T5" fmla="*/ T4 w 72"/>
                  <a:gd name="T6" fmla="+- 0 1747 1747"/>
                  <a:gd name="T7" fmla="*/ 1747 h 116"/>
                  <a:gd name="T8" fmla="+- 0 655 647"/>
                  <a:gd name="T9" fmla="*/ T8 w 72"/>
                  <a:gd name="T10" fmla="+- 0 1748 1747"/>
                  <a:gd name="T11" fmla="*/ 1748 h 116"/>
                  <a:gd name="T12" fmla="+- 0 654 647"/>
                  <a:gd name="T13" fmla="*/ T12 w 72"/>
                  <a:gd name="T14" fmla="+- 0 1749 1747"/>
                  <a:gd name="T15" fmla="*/ 1749 h 116"/>
                  <a:gd name="T16" fmla="+- 0 653 647"/>
                  <a:gd name="T17" fmla="*/ T16 w 72"/>
                  <a:gd name="T18" fmla="+- 0 1750 1747"/>
                  <a:gd name="T19" fmla="*/ 1750 h 116"/>
                  <a:gd name="T20" fmla="+- 0 653 647"/>
                  <a:gd name="T21" fmla="*/ T20 w 72"/>
                  <a:gd name="T22" fmla="+- 0 1751 1747"/>
                  <a:gd name="T23" fmla="*/ 1751 h 116"/>
                  <a:gd name="T24" fmla="+- 0 653 647"/>
                  <a:gd name="T25" fmla="*/ T24 w 72"/>
                  <a:gd name="T26" fmla="+- 0 1802 1747"/>
                  <a:gd name="T27" fmla="*/ 1802 h 116"/>
                  <a:gd name="T28" fmla="+- 0 653 647"/>
                  <a:gd name="T29" fmla="*/ T28 w 72"/>
                  <a:gd name="T30" fmla="+- 0 1803 1747"/>
                  <a:gd name="T31" fmla="*/ 1803 h 116"/>
                  <a:gd name="T32" fmla="+- 0 654 647"/>
                  <a:gd name="T33" fmla="*/ T32 w 72"/>
                  <a:gd name="T34" fmla="+- 0 1804 1747"/>
                  <a:gd name="T35" fmla="*/ 1804 h 116"/>
                  <a:gd name="T36" fmla="+- 0 655 647"/>
                  <a:gd name="T37" fmla="*/ T36 w 72"/>
                  <a:gd name="T38" fmla="+- 0 1805 1747"/>
                  <a:gd name="T39" fmla="*/ 1805 h 116"/>
                  <a:gd name="T40" fmla="+- 0 656 647"/>
                  <a:gd name="T41" fmla="*/ T40 w 72"/>
                  <a:gd name="T42" fmla="+- 0 1805 1747"/>
                  <a:gd name="T43" fmla="*/ 1805 h 116"/>
                  <a:gd name="T44" fmla="+- 0 660 647"/>
                  <a:gd name="T45" fmla="*/ T44 w 72"/>
                  <a:gd name="T46" fmla="+- 0 1805 1747"/>
                  <a:gd name="T47" fmla="*/ 1805 h 116"/>
                  <a:gd name="T48" fmla="+- 0 662 647"/>
                  <a:gd name="T49" fmla="*/ T48 w 72"/>
                  <a:gd name="T50" fmla="+- 0 1805 1747"/>
                  <a:gd name="T51" fmla="*/ 1805 h 116"/>
                  <a:gd name="T52" fmla="+- 0 665 647"/>
                  <a:gd name="T53" fmla="*/ T52 w 72"/>
                  <a:gd name="T54" fmla="+- 0 1805 1747"/>
                  <a:gd name="T55" fmla="*/ 1805 h 116"/>
                  <a:gd name="T56" fmla="+- 0 667 647"/>
                  <a:gd name="T57" fmla="*/ T56 w 72"/>
                  <a:gd name="T58" fmla="+- 0 1804 1747"/>
                  <a:gd name="T59" fmla="*/ 1804 h 116"/>
                  <a:gd name="T60" fmla="+- 0 670 647"/>
                  <a:gd name="T61" fmla="*/ T60 w 72"/>
                  <a:gd name="T62" fmla="+- 0 1804 1747"/>
                  <a:gd name="T63" fmla="*/ 1804 h 116"/>
                  <a:gd name="T64" fmla="+- 0 713 647"/>
                  <a:gd name="T65" fmla="*/ T64 w 72"/>
                  <a:gd name="T66" fmla="+- 0 1804 1747"/>
                  <a:gd name="T67" fmla="*/ 1804 h 116"/>
                  <a:gd name="T68" fmla="+- 0 712 647"/>
                  <a:gd name="T69" fmla="*/ T68 w 72"/>
                  <a:gd name="T70" fmla="+- 0 1804 1747"/>
                  <a:gd name="T71" fmla="*/ 1804 h 116"/>
                  <a:gd name="T72" fmla="+- 0 709 647"/>
                  <a:gd name="T73" fmla="*/ T72 w 72"/>
                  <a:gd name="T74" fmla="+- 0 1801 1747"/>
                  <a:gd name="T75" fmla="*/ 1801 h 116"/>
                  <a:gd name="T76" fmla="+- 0 706 647"/>
                  <a:gd name="T77" fmla="*/ T76 w 72"/>
                  <a:gd name="T78" fmla="+- 0 1798 1747"/>
                  <a:gd name="T79" fmla="*/ 1798 h 116"/>
                  <a:gd name="T80" fmla="+- 0 702 647"/>
                  <a:gd name="T81" fmla="*/ T80 w 72"/>
                  <a:gd name="T82" fmla="+- 0 1796 1747"/>
                  <a:gd name="T83" fmla="*/ 1796 h 116"/>
                  <a:gd name="T84" fmla="+- 0 692 647"/>
                  <a:gd name="T85" fmla="*/ T84 w 72"/>
                  <a:gd name="T86" fmla="+- 0 1793 1747"/>
                  <a:gd name="T87" fmla="*/ 1793 h 116"/>
                  <a:gd name="T88" fmla="+- 0 691 647"/>
                  <a:gd name="T89" fmla="*/ T88 w 72"/>
                  <a:gd name="T90" fmla="+- 0 1793 1747"/>
                  <a:gd name="T91" fmla="*/ 1793 h 116"/>
                  <a:gd name="T92" fmla="+- 0 666 647"/>
                  <a:gd name="T93" fmla="*/ T92 w 72"/>
                  <a:gd name="T94" fmla="+- 0 1793 1747"/>
                  <a:gd name="T95" fmla="*/ 1793 h 116"/>
                  <a:gd name="T96" fmla="+- 0 666 647"/>
                  <a:gd name="T97" fmla="*/ T96 w 72"/>
                  <a:gd name="T98" fmla="+- 0 1761 1747"/>
                  <a:gd name="T99" fmla="*/ 1761 h 116"/>
                  <a:gd name="T100" fmla="+- 0 710 647"/>
                  <a:gd name="T101" fmla="*/ T100 w 72"/>
                  <a:gd name="T102" fmla="+- 0 1761 1747"/>
                  <a:gd name="T103" fmla="*/ 1761 h 116"/>
                  <a:gd name="T104" fmla="+- 0 711 647"/>
                  <a:gd name="T105" fmla="*/ T104 w 72"/>
                  <a:gd name="T106" fmla="+- 0 1760 1747"/>
                  <a:gd name="T107" fmla="*/ 1760 h 116"/>
                  <a:gd name="T108" fmla="+- 0 711 647"/>
                  <a:gd name="T109" fmla="*/ T108 w 72"/>
                  <a:gd name="T110" fmla="+- 0 1759 1747"/>
                  <a:gd name="T111" fmla="*/ 1759 h 116"/>
                  <a:gd name="T112" fmla="+- 0 712 647"/>
                  <a:gd name="T113" fmla="*/ T112 w 72"/>
                  <a:gd name="T114" fmla="+- 0 1758 1747"/>
                  <a:gd name="T115" fmla="*/ 1758 h 116"/>
                  <a:gd name="T116" fmla="+- 0 712 647"/>
                  <a:gd name="T117" fmla="*/ T116 w 72"/>
                  <a:gd name="T118" fmla="+- 0 1756 1747"/>
                  <a:gd name="T119" fmla="*/ 1756 h 116"/>
                  <a:gd name="T120" fmla="+- 0 712 647"/>
                  <a:gd name="T121" fmla="*/ T120 w 72"/>
                  <a:gd name="T122" fmla="+- 0 1753 1747"/>
                  <a:gd name="T123" fmla="*/ 1753 h 116"/>
                  <a:gd name="T124" fmla="+- 0 712 647"/>
                  <a:gd name="T125" fmla="*/ T124 w 72"/>
                  <a:gd name="T126" fmla="+- 0 1752 1747"/>
                  <a:gd name="T127" fmla="*/ 1752 h 116"/>
                  <a:gd name="T128" fmla="+- 0 712 647"/>
                  <a:gd name="T129" fmla="*/ T128 w 72"/>
                  <a:gd name="T130" fmla="+- 0 1751 1747"/>
                  <a:gd name="T131" fmla="*/ 1751 h 116"/>
                  <a:gd name="T132" fmla="+- 0 712 647"/>
                  <a:gd name="T133" fmla="*/ T132 w 72"/>
                  <a:gd name="T134" fmla="+- 0 1750 1747"/>
                  <a:gd name="T135" fmla="*/ 1750 h 116"/>
                  <a:gd name="T136" fmla="+- 0 711 647"/>
                  <a:gd name="T137" fmla="*/ T136 w 72"/>
                  <a:gd name="T138" fmla="+- 0 1750 1747"/>
                  <a:gd name="T139" fmla="*/ 1750 h 116"/>
                  <a:gd name="T140" fmla="+- 0 711 647"/>
                  <a:gd name="T141" fmla="*/ T140 w 72"/>
                  <a:gd name="T142" fmla="+- 0 1749 1747"/>
                  <a:gd name="T143" fmla="*/ 1749 h 116"/>
                  <a:gd name="T144" fmla="+- 0 711 647"/>
                  <a:gd name="T145" fmla="*/ T144 w 72"/>
                  <a:gd name="T146" fmla="+- 0 1749 1747"/>
                  <a:gd name="T147" fmla="*/ 1749 h 116"/>
                  <a:gd name="T148" fmla="+- 0 710 647"/>
                  <a:gd name="T149" fmla="*/ T148 w 72"/>
                  <a:gd name="T150" fmla="+- 0 1748 1747"/>
                  <a:gd name="T151" fmla="*/ 1748 h 116"/>
                  <a:gd name="T152" fmla="+- 0 710 647"/>
                  <a:gd name="T153" fmla="*/ T152 w 72"/>
                  <a:gd name="T154" fmla="+- 0 1748 1747"/>
                  <a:gd name="T155" fmla="*/ 1748 h 116"/>
                  <a:gd name="T156" fmla="+- 0 710 647"/>
                  <a:gd name="T157" fmla="*/ T156 w 72"/>
                  <a:gd name="T158" fmla="+- 0 1748 1747"/>
                  <a:gd name="T159" fmla="*/ 1748 h 116"/>
                  <a:gd name="T160" fmla="+- 0 709 647"/>
                  <a:gd name="T161" fmla="*/ T160 w 72"/>
                  <a:gd name="T162" fmla="+- 0 1747 1747"/>
                  <a:gd name="T163" fmla="*/ 1747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2" h="116">
                    <a:moveTo>
                      <a:pt x="62" y="0"/>
                    </a:moveTo>
                    <a:lnTo>
                      <a:pt x="10" y="0"/>
                    </a:lnTo>
                    <a:lnTo>
                      <a:pt x="8" y="1"/>
                    </a:lnTo>
                    <a:lnTo>
                      <a:pt x="7" y="2"/>
                    </a:lnTo>
                    <a:lnTo>
                      <a:pt x="6" y="3"/>
                    </a:lnTo>
                    <a:lnTo>
                      <a:pt x="6" y="4"/>
                    </a:lnTo>
                    <a:lnTo>
                      <a:pt x="6" y="55"/>
                    </a:lnTo>
                    <a:lnTo>
                      <a:pt x="6" y="56"/>
                    </a:lnTo>
                    <a:lnTo>
                      <a:pt x="7" y="57"/>
                    </a:lnTo>
                    <a:lnTo>
                      <a:pt x="8" y="58"/>
                    </a:lnTo>
                    <a:lnTo>
                      <a:pt x="9" y="58"/>
                    </a:lnTo>
                    <a:lnTo>
                      <a:pt x="13" y="58"/>
                    </a:lnTo>
                    <a:lnTo>
                      <a:pt x="15" y="58"/>
                    </a:lnTo>
                    <a:lnTo>
                      <a:pt x="18" y="58"/>
                    </a:lnTo>
                    <a:lnTo>
                      <a:pt x="20" y="57"/>
                    </a:lnTo>
                    <a:lnTo>
                      <a:pt x="23" y="57"/>
                    </a:lnTo>
                    <a:lnTo>
                      <a:pt x="66" y="57"/>
                    </a:lnTo>
                    <a:lnTo>
                      <a:pt x="65" y="57"/>
                    </a:lnTo>
                    <a:lnTo>
                      <a:pt x="62" y="54"/>
                    </a:lnTo>
                    <a:lnTo>
                      <a:pt x="59" y="51"/>
                    </a:lnTo>
                    <a:lnTo>
                      <a:pt x="55" y="49"/>
                    </a:lnTo>
                    <a:lnTo>
                      <a:pt x="45" y="46"/>
                    </a:lnTo>
                    <a:lnTo>
                      <a:pt x="44" y="46"/>
                    </a:lnTo>
                    <a:lnTo>
                      <a:pt x="19" y="46"/>
                    </a:lnTo>
                    <a:lnTo>
                      <a:pt x="19" y="14"/>
                    </a:lnTo>
                    <a:lnTo>
                      <a:pt x="63" y="14"/>
                    </a:lnTo>
                    <a:lnTo>
                      <a:pt x="64" y="13"/>
                    </a:lnTo>
                    <a:lnTo>
                      <a:pt x="64" y="12"/>
                    </a:lnTo>
                    <a:lnTo>
                      <a:pt x="65" y="11"/>
                    </a:lnTo>
                    <a:lnTo>
                      <a:pt x="65" y="9"/>
                    </a:lnTo>
                    <a:lnTo>
                      <a:pt x="65" y="6"/>
                    </a:lnTo>
                    <a:lnTo>
                      <a:pt x="65" y="5"/>
                    </a:lnTo>
                    <a:lnTo>
                      <a:pt x="65" y="4"/>
                    </a:lnTo>
                    <a:lnTo>
                      <a:pt x="65" y="3"/>
                    </a:lnTo>
                    <a:lnTo>
                      <a:pt x="64" y="3"/>
                    </a:lnTo>
                    <a:lnTo>
                      <a:pt x="64" y="2"/>
                    </a:lnTo>
                    <a:lnTo>
                      <a:pt x="63" y="1"/>
                    </a:lnTo>
                    <a:lnTo>
                      <a:pt x="6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38">
                <a:extLst>
                  <a:ext uri="{FF2B5EF4-FFF2-40B4-BE49-F238E27FC236}">
                    <a16:creationId xmlns="" xmlns:a16="http://schemas.microsoft.com/office/drawing/2014/main" id="{E5C71F08-E19D-4BBB-A6F1-99537A08B6E5}"/>
                  </a:ext>
                </a:extLst>
              </p:cNvPr>
              <p:cNvSpPr>
                <a:spLocks/>
              </p:cNvSpPr>
              <p:nvPr/>
            </p:nvSpPr>
            <p:spPr bwMode="auto">
              <a:xfrm>
                <a:off x="647" y="1747"/>
                <a:ext cx="72" cy="116"/>
              </a:xfrm>
              <a:custGeom>
                <a:avLst/>
                <a:gdLst>
                  <a:gd name="T0" fmla="+- 0 686 647"/>
                  <a:gd name="T1" fmla="*/ T0 w 72"/>
                  <a:gd name="T2" fmla="+- 0 1792 1747"/>
                  <a:gd name="T3" fmla="*/ 1792 h 116"/>
                  <a:gd name="T4" fmla="+- 0 675 647"/>
                  <a:gd name="T5" fmla="*/ T4 w 72"/>
                  <a:gd name="T6" fmla="+- 0 1792 1747"/>
                  <a:gd name="T7" fmla="*/ 1792 h 116"/>
                  <a:gd name="T8" fmla="+- 0 672 647"/>
                  <a:gd name="T9" fmla="*/ T8 w 72"/>
                  <a:gd name="T10" fmla="+- 0 1792 1747"/>
                  <a:gd name="T11" fmla="*/ 1792 h 116"/>
                  <a:gd name="T12" fmla="+- 0 670 647"/>
                  <a:gd name="T13" fmla="*/ T12 w 72"/>
                  <a:gd name="T14" fmla="+- 0 1792 1747"/>
                  <a:gd name="T15" fmla="*/ 1792 h 116"/>
                  <a:gd name="T16" fmla="+- 0 668 647"/>
                  <a:gd name="T17" fmla="*/ T16 w 72"/>
                  <a:gd name="T18" fmla="+- 0 1792 1747"/>
                  <a:gd name="T19" fmla="*/ 1792 h 116"/>
                  <a:gd name="T20" fmla="+- 0 666 647"/>
                  <a:gd name="T21" fmla="*/ T20 w 72"/>
                  <a:gd name="T22" fmla="+- 0 1793 1747"/>
                  <a:gd name="T23" fmla="*/ 1793 h 116"/>
                  <a:gd name="T24" fmla="+- 0 691 647"/>
                  <a:gd name="T25" fmla="*/ T24 w 72"/>
                  <a:gd name="T26" fmla="+- 0 1793 1747"/>
                  <a:gd name="T27" fmla="*/ 1793 h 116"/>
                  <a:gd name="T28" fmla="+- 0 686 647"/>
                  <a:gd name="T29" fmla="*/ T28 w 72"/>
                  <a:gd name="T30" fmla="+- 0 1792 1747"/>
                  <a:gd name="T31" fmla="*/ 1792 h 11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116">
                    <a:moveTo>
                      <a:pt x="39" y="45"/>
                    </a:moveTo>
                    <a:lnTo>
                      <a:pt x="28" y="45"/>
                    </a:lnTo>
                    <a:lnTo>
                      <a:pt x="25" y="45"/>
                    </a:lnTo>
                    <a:lnTo>
                      <a:pt x="23" y="45"/>
                    </a:lnTo>
                    <a:lnTo>
                      <a:pt x="21" y="45"/>
                    </a:lnTo>
                    <a:lnTo>
                      <a:pt x="19" y="46"/>
                    </a:lnTo>
                    <a:lnTo>
                      <a:pt x="44" y="46"/>
                    </a:lnTo>
                    <a:lnTo>
                      <a:pt x="39" y="4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5" name="Group 34">
              <a:extLst>
                <a:ext uri="{FF2B5EF4-FFF2-40B4-BE49-F238E27FC236}">
                  <a16:creationId xmlns="" xmlns:a16="http://schemas.microsoft.com/office/drawing/2014/main" id="{D22459D3-4335-4128-8198-898229E3D1B5}"/>
                </a:ext>
              </a:extLst>
            </p:cNvPr>
            <p:cNvGrpSpPr>
              <a:grpSpLocks/>
            </p:cNvGrpSpPr>
            <p:nvPr/>
          </p:nvGrpSpPr>
          <p:grpSpPr bwMode="auto">
            <a:xfrm>
              <a:off x="736" y="1746"/>
              <a:ext cx="79" cy="118"/>
              <a:chOff x="736" y="1746"/>
              <a:chExt cx="79" cy="118"/>
            </a:xfrm>
          </p:grpSpPr>
          <p:sp>
            <p:nvSpPr>
              <p:cNvPr id="78" name="Freeform 36">
                <a:extLst>
                  <a:ext uri="{FF2B5EF4-FFF2-40B4-BE49-F238E27FC236}">
                    <a16:creationId xmlns="" xmlns:a16="http://schemas.microsoft.com/office/drawing/2014/main" id="{6A4172DD-2D87-4C21-AF00-0F31D4EAFF15}"/>
                  </a:ext>
                </a:extLst>
              </p:cNvPr>
              <p:cNvSpPr>
                <a:spLocks/>
              </p:cNvSpPr>
              <p:nvPr/>
            </p:nvSpPr>
            <p:spPr bwMode="auto">
              <a:xfrm>
                <a:off x="736" y="1746"/>
                <a:ext cx="79" cy="118"/>
              </a:xfrm>
              <a:custGeom>
                <a:avLst/>
                <a:gdLst>
                  <a:gd name="T0" fmla="+- 0 784 736"/>
                  <a:gd name="T1" fmla="*/ T0 w 79"/>
                  <a:gd name="T2" fmla="+- 0 1746 1746"/>
                  <a:gd name="T3" fmla="*/ 1746 h 118"/>
                  <a:gd name="T4" fmla="+- 0 769 736"/>
                  <a:gd name="T5" fmla="*/ T4 w 79"/>
                  <a:gd name="T6" fmla="+- 0 1746 1746"/>
                  <a:gd name="T7" fmla="*/ 1746 h 118"/>
                  <a:gd name="T8" fmla="+- 0 763 736"/>
                  <a:gd name="T9" fmla="*/ T8 w 79"/>
                  <a:gd name="T10" fmla="+- 0 1747 1746"/>
                  <a:gd name="T11" fmla="*/ 1747 h 118"/>
                  <a:gd name="T12" fmla="+- 0 738 736"/>
                  <a:gd name="T13" fmla="*/ T12 w 79"/>
                  <a:gd name="T14" fmla="+- 0 1781 1746"/>
                  <a:gd name="T15" fmla="*/ 1781 h 118"/>
                  <a:gd name="T16" fmla="+- 0 737 736"/>
                  <a:gd name="T17" fmla="*/ T16 w 79"/>
                  <a:gd name="T18" fmla="+- 0 1788 1746"/>
                  <a:gd name="T19" fmla="*/ 1788 h 118"/>
                  <a:gd name="T20" fmla="+- 0 736 736"/>
                  <a:gd name="T21" fmla="*/ T20 w 79"/>
                  <a:gd name="T22" fmla="+- 0 1796 1746"/>
                  <a:gd name="T23" fmla="*/ 1796 h 118"/>
                  <a:gd name="T24" fmla="+- 0 736 736"/>
                  <a:gd name="T25" fmla="*/ T24 w 79"/>
                  <a:gd name="T26" fmla="+- 0 1814 1746"/>
                  <a:gd name="T27" fmla="*/ 1814 h 118"/>
                  <a:gd name="T28" fmla="+- 0 737 736"/>
                  <a:gd name="T29" fmla="*/ T28 w 79"/>
                  <a:gd name="T30" fmla="+- 0 1822 1746"/>
                  <a:gd name="T31" fmla="*/ 1822 h 118"/>
                  <a:gd name="T32" fmla="+- 0 739 736"/>
                  <a:gd name="T33" fmla="*/ T32 w 79"/>
                  <a:gd name="T34" fmla="+- 0 1837 1746"/>
                  <a:gd name="T35" fmla="*/ 1837 h 118"/>
                  <a:gd name="T36" fmla="+- 0 741 736"/>
                  <a:gd name="T37" fmla="*/ T36 w 79"/>
                  <a:gd name="T38" fmla="+- 0 1843 1746"/>
                  <a:gd name="T39" fmla="*/ 1843 h 118"/>
                  <a:gd name="T40" fmla="+- 0 744 736"/>
                  <a:gd name="T41" fmla="*/ T40 w 79"/>
                  <a:gd name="T42" fmla="+- 0 1848 1746"/>
                  <a:gd name="T43" fmla="*/ 1848 h 118"/>
                  <a:gd name="T44" fmla="+- 0 747 736"/>
                  <a:gd name="T45" fmla="*/ T44 w 79"/>
                  <a:gd name="T46" fmla="+- 0 1853 1746"/>
                  <a:gd name="T47" fmla="*/ 1853 h 118"/>
                  <a:gd name="T48" fmla="+- 0 751 736"/>
                  <a:gd name="T49" fmla="*/ T48 w 79"/>
                  <a:gd name="T50" fmla="+- 0 1857 1746"/>
                  <a:gd name="T51" fmla="*/ 1857 h 118"/>
                  <a:gd name="T52" fmla="+- 0 761 736"/>
                  <a:gd name="T53" fmla="*/ T52 w 79"/>
                  <a:gd name="T54" fmla="+- 0 1862 1746"/>
                  <a:gd name="T55" fmla="*/ 1862 h 118"/>
                  <a:gd name="T56" fmla="+- 0 767 736"/>
                  <a:gd name="T57" fmla="*/ T56 w 79"/>
                  <a:gd name="T58" fmla="+- 0 1863 1746"/>
                  <a:gd name="T59" fmla="*/ 1863 h 118"/>
                  <a:gd name="T60" fmla="+- 0 782 736"/>
                  <a:gd name="T61" fmla="*/ T60 w 79"/>
                  <a:gd name="T62" fmla="+- 0 1863 1746"/>
                  <a:gd name="T63" fmla="*/ 1863 h 118"/>
                  <a:gd name="T64" fmla="+- 0 788 736"/>
                  <a:gd name="T65" fmla="*/ T64 w 79"/>
                  <a:gd name="T66" fmla="+- 0 1861 1746"/>
                  <a:gd name="T67" fmla="*/ 1861 h 118"/>
                  <a:gd name="T68" fmla="+- 0 798 736"/>
                  <a:gd name="T69" fmla="*/ T68 w 79"/>
                  <a:gd name="T70" fmla="+- 0 1856 1746"/>
                  <a:gd name="T71" fmla="*/ 1856 h 118"/>
                  <a:gd name="T72" fmla="+- 0 802 736"/>
                  <a:gd name="T73" fmla="*/ T72 w 79"/>
                  <a:gd name="T74" fmla="+- 0 1852 1746"/>
                  <a:gd name="T75" fmla="*/ 1852 h 118"/>
                  <a:gd name="T76" fmla="+- 0 803 736"/>
                  <a:gd name="T77" fmla="*/ T76 w 79"/>
                  <a:gd name="T78" fmla="+- 0 1850 1746"/>
                  <a:gd name="T79" fmla="*/ 1850 h 118"/>
                  <a:gd name="T80" fmla="+- 0 771 736"/>
                  <a:gd name="T81" fmla="*/ T80 w 79"/>
                  <a:gd name="T82" fmla="+- 0 1850 1746"/>
                  <a:gd name="T83" fmla="*/ 1850 h 118"/>
                  <a:gd name="T84" fmla="+- 0 767 736"/>
                  <a:gd name="T85" fmla="*/ T84 w 79"/>
                  <a:gd name="T86" fmla="+- 0 1850 1746"/>
                  <a:gd name="T87" fmla="*/ 1850 h 118"/>
                  <a:gd name="T88" fmla="+- 0 764 736"/>
                  <a:gd name="T89" fmla="*/ T88 w 79"/>
                  <a:gd name="T90" fmla="+- 0 1848 1746"/>
                  <a:gd name="T91" fmla="*/ 1848 h 118"/>
                  <a:gd name="T92" fmla="+- 0 761 736"/>
                  <a:gd name="T93" fmla="*/ T92 w 79"/>
                  <a:gd name="T94" fmla="+- 0 1846 1746"/>
                  <a:gd name="T95" fmla="*/ 1846 h 118"/>
                  <a:gd name="T96" fmla="+- 0 759 736"/>
                  <a:gd name="T97" fmla="*/ T96 w 79"/>
                  <a:gd name="T98" fmla="+- 0 1843 1746"/>
                  <a:gd name="T99" fmla="*/ 1843 h 118"/>
                  <a:gd name="T100" fmla="+- 0 757 736"/>
                  <a:gd name="T101" fmla="*/ T100 w 79"/>
                  <a:gd name="T102" fmla="+- 0 1840 1746"/>
                  <a:gd name="T103" fmla="*/ 1840 h 118"/>
                  <a:gd name="T104" fmla="+- 0 755 736"/>
                  <a:gd name="T105" fmla="*/ T104 w 79"/>
                  <a:gd name="T106" fmla="+- 0 1836 1746"/>
                  <a:gd name="T107" fmla="*/ 1836 h 118"/>
                  <a:gd name="T108" fmla="+- 0 754 736"/>
                  <a:gd name="T109" fmla="*/ T108 w 79"/>
                  <a:gd name="T110" fmla="+- 0 1831 1746"/>
                  <a:gd name="T111" fmla="*/ 1831 h 118"/>
                  <a:gd name="T112" fmla="+- 0 752 736"/>
                  <a:gd name="T113" fmla="*/ T112 w 79"/>
                  <a:gd name="T114" fmla="+- 0 1819 1746"/>
                  <a:gd name="T115" fmla="*/ 1819 h 118"/>
                  <a:gd name="T116" fmla="+- 0 751 736"/>
                  <a:gd name="T117" fmla="*/ T116 w 79"/>
                  <a:gd name="T118" fmla="+- 0 1813 1746"/>
                  <a:gd name="T119" fmla="*/ 1813 h 118"/>
                  <a:gd name="T120" fmla="+- 0 751 736"/>
                  <a:gd name="T121" fmla="*/ T120 w 79"/>
                  <a:gd name="T122" fmla="+- 0 1797 1746"/>
                  <a:gd name="T123" fmla="*/ 1797 h 118"/>
                  <a:gd name="T124" fmla="+- 0 752 736"/>
                  <a:gd name="T125" fmla="*/ T124 w 79"/>
                  <a:gd name="T126" fmla="+- 0 1791 1746"/>
                  <a:gd name="T127" fmla="*/ 1791 h 118"/>
                  <a:gd name="T128" fmla="+- 0 752 736"/>
                  <a:gd name="T129" fmla="*/ T128 w 79"/>
                  <a:gd name="T130" fmla="+- 0 1786 1746"/>
                  <a:gd name="T131" fmla="*/ 1786 h 118"/>
                  <a:gd name="T132" fmla="+- 0 753 736"/>
                  <a:gd name="T133" fmla="*/ T132 w 79"/>
                  <a:gd name="T134" fmla="+- 0 1780 1746"/>
                  <a:gd name="T135" fmla="*/ 1780 h 118"/>
                  <a:gd name="T136" fmla="+- 0 770 736"/>
                  <a:gd name="T137" fmla="*/ T136 w 79"/>
                  <a:gd name="T138" fmla="+- 0 1758 1746"/>
                  <a:gd name="T139" fmla="*/ 1758 h 118"/>
                  <a:gd name="T140" fmla="+- 0 805 736"/>
                  <a:gd name="T141" fmla="*/ T140 w 79"/>
                  <a:gd name="T142" fmla="+- 0 1758 1746"/>
                  <a:gd name="T143" fmla="*/ 1758 h 118"/>
                  <a:gd name="T144" fmla="+- 0 803 736"/>
                  <a:gd name="T145" fmla="*/ T144 w 79"/>
                  <a:gd name="T146" fmla="+- 0 1756 1746"/>
                  <a:gd name="T147" fmla="*/ 1756 h 118"/>
                  <a:gd name="T148" fmla="+- 0 799 736"/>
                  <a:gd name="T149" fmla="*/ T148 w 79"/>
                  <a:gd name="T150" fmla="+- 0 1752 1746"/>
                  <a:gd name="T151" fmla="*/ 1752 h 118"/>
                  <a:gd name="T152" fmla="+- 0 790 736"/>
                  <a:gd name="T153" fmla="*/ T152 w 79"/>
                  <a:gd name="T154" fmla="+- 0 1747 1746"/>
                  <a:gd name="T155" fmla="*/ 1747 h 118"/>
                  <a:gd name="T156" fmla="+- 0 784 736"/>
                  <a:gd name="T157" fmla="*/ T156 w 79"/>
                  <a:gd name="T158" fmla="+- 0 1746 1746"/>
                  <a:gd name="T159" fmla="*/ 17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79" h="118">
                    <a:moveTo>
                      <a:pt x="48" y="0"/>
                    </a:moveTo>
                    <a:lnTo>
                      <a:pt x="33" y="0"/>
                    </a:lnTo>
                    <a:lnTo>
                      <a:pt x="27" y="1"/>
                    </a:lnTo>
                    <a:lnTo>
                      <a:pt x="2" y="35"/>
                    </a:lnTo>
                    <a:lnTo>
                      <a:pt x="1" y="42"/>
                    </a:lnTo>
                    <a:lnTo>
                      <a:pt x="0" y="50"/>
                    </a:lnTo>
                    <a:lnTo>
                      <a:pt x="0" y="68"/>
                    </a:lnTo>
                    <a:lnTo>
                      <a:pt x="1" y="76"/>
                    </a:lnTo>
                    <a:lnTo>
                      <a:pt x="3" y="91"/>
                    </a:lnTo>
                    <a:lnTo>
                      <a:pt x="5" y="97"/>
                    </a:lnTo>
                    <a:lnTo>
                      <a:pt x="8" y="102"/>
                    </a:lnTo>
                    <a:lnTo>
                      <a:pt x="11" y="107"/>
                    </a:lnTo>
                    <a:lnTo>
                      <a:pt x="15" y="111"/>
                    </a:lnTo>
                    <a:lnTo>
                      <a:pt x="25" y="116"/>
                    </a:lnTo>
                    <a:lnTo>
                      <a:pt x="31" y="117"/>
                    </a:lnTo>
                    <a:lnTo>
                      <a:pt x="46" y="117"/>
                    </a:lnTo>
                    <a:lnTo>
                      <a:pt x="52" y="115"/>
                    </a:lnTo>
                    <a:lnTo>
                      <a:pt x="62" y="110"/>
                    </a:lnTo>
                    <a:lnTo>
                      <a:pt x="66" y="106"/>
                    </a:lnTo>
                    <a:lnTo>
                      <a:pt x="67" y="104"/>
                    </a:lnTo>
                    <a:lnTo>
                      <a:pt x="35" y="104"/>
                    </a:lnTo>
                    <a:lnTo>
                      <a:pt x="31" y="104"/>
                    </a:lnTo>
                    <a:lnTo>
                      <a:pt x="28" y="102"/>
                    </a:lnTo>
                    <a:lnTo>
                      <a:pt x="25" y="100"/>
                    </a:lnTo>
                    <a:lnTo>
                      <a:pt x="23" y="97"/>
                    </a:lnTo>
                    <a:lnTo>
                      <a:pt x="21" y="94"/>
                    </a:lnTo>
                    <a:lnTo>
                      <a:pt x="19" y="90"/>
                    </a:lnTo>
                    <a:lnTo>
                      <a:pt x="18" y="85"/>
                    </a:lnTo>
                    <a:lnTo>
                      <a:pt x="16" y="73"/>
                    </a:lnTo>
                    <a:lnTo>
                      <a:pt x="15" y="67"/>
                    </a:lnTo>
                    <a:lnTo>
                      <a:pt x="15" y="51"/>
                    </a:lnTo>
                    <a:lnTo>
                      <a:pt x="16" y="45"/>
                    </a:lnTo>
                    <a:lnTo>
                      <a:pt x="16" y="40"/>
                    </a:lnTo>
                    <a:lnTo>
                      <a:pt x="17" y="34"/>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35">
                <a:extLst>
                  <a:ext uri="{FF2B5EF4-FFF2-40B4-BE49-F238E27FC236}">
                    <a16:creationId xmlns="" xmlns:a16="http://schemas.microsoft.com/office/drawing/2014/main" id="{8C6E2E34-2EDB-49FE-832A-13592BA22389}"/>
                  </a:ext>
                </a:extLst>
              </p:cNvPr>
              <p:cNvSpPr>
                <a:spLocks/>
              </p:cNvSpPr>
              <p:nvPr/>
            </p:nvSpPr>
            <p:spPr bwMode="auto">
              <a:xfrm>
                <a:off x="736" y="1746"/>
                <a:ext cx="79" cy="118"/>
              </a:xfrm>
              <a:custGeom>
                <a:avLst/>
                <a:gdLst>
                  <a:gd name="T0" fmla="+- 0 805 736"/>
                  <a:gd name="T1" fmla="*/ T0 w 79"/>
                  <a:gd name="T2" fmla="+- 0 1758 1746"/>
                  <a:gd name="T3" fmla="*/ 1758 h 118"/>
                  <a:gd name="T4" fmla="+- 0 778 736"/>
                  <a:gd name="T5" fmla="*/ T4 w 79"/>
                  <a:gd name="T6" fmla="+- 0 1758 1746"/>
                  <a:gd name="T7" fmla="*/ 1758 h 118"/>
                  <a:gd name="T8" fmla="+- 0 781 736"/>
                  <a:gd name="T9" fmla="*/ T8 w 79"/>
                  <a:gd name="T10" fmla="+- 0 1759 1746"/>
                  <a:gd name="T11" fmla="*/ 1759 h 118"/>
                  <a:gd name="T12" fmla="+- 0 783 736"/>
                  <a:gd name="T13" fmla="*/ T12 w 79"/>
                  <a:gd name="T14" fmla="+- 0 1759 1746"/>
                  <a:gd name="T15" fmla="*/ 1759 h 118"/>
                  <a:gd name="T16" fmla="+- 0 785 736"/>
                  <a:gd name="T17" fmla="*/ T16 w 79"/>
                  <a:gd name="T18" fmla="+- 0 1760 1746"/>
                  <a:gd name="T19" fmla="*/ 1760 h 118"/>
                  <a:gd name="T20" fmla="+- 0 787 736"/>
                  <a:gd name="T21" fmla="*/ T20 w 79"/>
                  <a:gd name="T22" fmla="+- 0 1761 1746"/>
                  <a:gd name="T23" fmla="*/ 1761 h 118"/>
                  <a:gd name="T24" fmla="+- 0 789 736"/>
                  <a:gd name="T25" fmla="*/ T24 w 79"/>
                  <a:gd name="T26" fmla="+- 0 1763 1746"/>
                  <a:gd name="T27" fmla="*/ 1763 h 118"/>
                  <a:gd name="T28" fmla="+- 0 791 736"/>
                  <a:gd name="T29" fmla="*/ T28 w 79"/>
                  <a:gd name="T30" fmla="+- 0 1764 1746"/>
                  <a:gd name="T31" fmla="*/ 1764 h 118"/>
                  <a:gd name="T32" fmla="+- 0 799 736"/>
                  <a:gd name="T33" fmla="*/ T32 w 79"/>
                  <a:gd name="T34" fmla="+- 0 1799 1746"/>
                  <a:gd name="T35" fmla="*/ 1799 h 118"/>
                  <a:gd name="T36" fmla="+- 0 799 736"/>
                  <a:gd name="T37" fmla="*/ T36 w 79"/>
                  <a:gd name="T38" fmla="+- 0 1809 1746"/>
                  <a:gd name="T39" fmla="*/ 1809 h 118"/>
                  <a:gd name="T40" fmla="+- 0 799 736"/>
                  <a:gd name="T41" fmla="*/ T40 w 79"/>
                  <a:gd name="T42" fmla="+- 0 1813 1746"/>
                  <a:gd name="T43" fmla="*/ 1813 h 118"/>
                  <a:gd name="T44" fmla="+- 0 798 736"/>
                  <a:gd name="T45" fmla="*/ T44 w 79"/>
                  <a:gd name="T46" fmla="+- 0 1821 1746"/>
                  <a:gd name="T47" fmla="*/ 1821 h 118"/>
                  <a:gd name="T48" fmla="+- 0 798 736"/>
                  <a:gd name="T49" fmla="*/ T48 w 79"/>
                  <a:gd name="T50" fmla="+- 0 1825 1746"/>
                  <a:gd name="T51" fmla="*/ 1825 h 118"/>
                  <a:gd name="T52" fmla="+- 0 797 736"/>
                  <a:gd name="T53" fmla="*/ T52 w 79"/>
                  <a:gd name="T54" fmla="+- 0 1828 1746"/>
                  <a:gd name="T55" fmla="*/ 1828 h 118"/>
                  <a:gd name="T56" fmla="+- 0 797 736"/>
                  <a:gd name="T57" fmla="*/ T56 w 79"/>
                  <a:gd name="T58" fmla="+- 0 1831 1746"/>
                  <a:gd name="T59" fmla="*/ 1831 h 118"/>
                  <a:gd name="T60" fmla="+- 0 778 736"/>
                  <a:gd name="T61" fmla="*/ T60 w 79"/>
                  <a:gd name="T62" fmla="+- 0 1850 1746"/>
                  <a:gd name="T63" fmla="*/ 1850 h 118"/>
                  <a:gd name="T64" fmla="+- 0 803 736"/>
                  <a:gd name="T65" fmla="*/ T64 w 79"/>
                  <a:gd name="T66" fmla="+- 0 1850 1746"/>
                  <a:gd name="T67" fmla="*/ 1850 h 118"/>
                  <a:gd name="T68" fmla="+- 0 805 736"/>
                  <a:gd name="T69" fmla="*/ T68 w 79"/>
                  <a:gd name="T70" fmla="+- 0 1848 1746"/>
                  <a:gd name="T71" fmla="*/ 1848 h 118"/>
                  <a:gd name="T72" fmla="+- 0 809 736"/>
                  <a:gd name="T73" fmla="*/ T72 w 79"/>
                  <a:gd name="T74" fmla="+- 0 1841 1746"/>
                  <a:gd name="T75" fmla="*/ 1841 h 118"/>
                  <a:gd name="T76" fmla="+- 0 811 736"/>
                  <a:gd name="T77" fmla="*/ T76 w 79"/>
                  <a:gd name="T78" fmla="+- 0 1835 1746"/>
                  <a:gd name="T79" fmla="*/ 1835 h 118"/>
                  <a:gd name="T80" fmla="+- 0 814 736"/>
                  <a:gd name="T81" fmla="*/ T80 w 79"/>
                  <a:gd name="T82" fmla="+- 0 1821 1746"/>
                  <a:gd name="T83" fmla="*/ 1821 h 118"/>
                  <a:gd name="T84" fmla="+- 0 815 736"/>
                  <a:gd name="T85" fmla="*/ T84 w 79"/>
                  <a:gd name="T86" fmla="+- 0 1813 1746"/>
                  <a:gd name="T87" fmla="*/ 1813 h 118"/>
                  <a:gd name="T88" fmla="+- 0 815 736"/>
                  <a:gd name="T89" fmla="*/ T88 w 79"/>
                  <a:gd name="T90" fmla="+- 0 1794 1746"/>
                  <a:gd name="T91" fmla="*/ 1794 h 118"/>
                  <a:gd name="T92" fmla="+- 0 806 736"/>
                  <a:gd name="T93" fmla="*/ T92 w 79"/>
                  <a:gd name="T94" fmla="+- 0 1761 1746"/>
                  <a:gd name="T95" fmla="*/ 1761 h 118"/>
                  <a:gd name="T96" fmla="+- 0 805 736"/>
                  <a:gd name="T97" fmla="*/ T96 w 79"/>
                  <a:gd name="T98" fmla="+- 0 1758 1746"/>
                  <a:gd name="T99" fmla="*/ 17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9" h="118">
                    <a:moveTo>
                      <a:pt x="69" y="12"/>
                    </a:moveTo>
                    <a:lnTo>
                      <a:pt x="42" y="12"/>
                    </a:lnTo>
                    <a:lnTo>
                      <a:pt x="45" y="13"/>
                    </a:lnTo>
                    <a:lnTo>
                      <a:pt x="47" y="13"/>
                    </a:lnTo>
                    <a:lnTo>
                      <a:pt x="49" y="14"/>
                    </a:lnTo>
                    <a:lnTo>
                      <a:pt x="51" y="15"/>
                    </a:lnTo>
                    <a:lnTo>
                      <a:pt x="53" y="17"/>
                    </a:lnTo>
                    <a:lnTo>
                      <a:pt x="55" y="18"/>
                    </a:lnTo>
                    <a:lnTo>
                      <a:pt x="63" y="53"/>
                    </a:lnTo>
                    <a:lnTo>
                      <a:pt x="63" y="63"/>
                    </a:lnTo>
                    <a:lnTo>
                      <a:pt x="63" y="67"/>
                    </a:lnTo>
                    <a:lnTo>
                      <a:pt x="62" y="75"/>
                    </a:lnTo>
                    <a:lnTo>
                      <a:pt x="62" y="79"/>
                    </a:lnTo>
                    <a:lnTo>
                      <a:pt x="61" y="82"/>
                    </a:lnTo>
                    <a:lnTo>
                      <a:pt x="61" y="85"/>
                    </a:lnTo>
                    <a:lnTo>
                      <a:pt x="42" y="104"/>
                    </a:lnTo>
                    <a:lnTo>
                      <a:pt x="67" y="104"/>
                    </a:lnTo>
                    <a:lnTo>
                      <a:pt x="69" y="102"/>
                    </a:lnTo>
                    <a:lnTo>
                      <a:pt x="73" y="95"/>
                    </a:lnTo>
                    <a:lnTo>
                      <a:pt x="75" y="89"/>
                    </a:lnTo>
                    <a:lnTo>
                      <a:pt x="78" y="75"/>
                    </a:lnTo>
                    <a:lnTo>
                      <a:pt x="79" y="67"/>
                    </a:lnTo>
                    <a:lnTo>
                      <a:pt x="79" y="48"/>
                    </a:lnTo>
                    <a:lnTo>
                      <a:pt x="70" y="15"/>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6" name="Group 31">
              <a:extLst>
                <a:ext uri="{FF2B5EF4-FFF2-40B4-BE49-F238E27FC236}">
                  <a16:creationId xmlns="" xmlns:a16="http://schemas.microsoft.com/office/drawing/2014/main" id="{0A62E61A-9477-48B0-8496-96C68A2E6056}"/>
                </a:ext>
              </a:extLst>
            </p:cNvPr>
            <p:cNvGrpSpPr>
              <a:grpSpLocks/>
            </p:cNvGrpSpPr>
            <p:nvPr/>
          </p:nvGrpSpPr>
          <p:grpSpPr bwMode="auto">
            <a:xfrm>
              <a:off x="643" y="2047"/>
              <a:ext cx="82" cy="115"/>
              <a:chOff x="643" y="2047"/>
              <a:chExt cx="82" cy="115"/>
            </a:xfrm>
          </p:grpSpPr>
          <p:sp>
            <p:nvSpPr>
              <p:cNvPr id="76" name="Freeform 33">
                <a:extLst>
                  <a:ext uri="{FF2B5EF4-FFF2-40B4-BE49-F238E27FC236}">
                    <a16:creationId xmlns="" xmlns:a16="http://schemas.microsoft.com/office/drawing/2014/main" id="{ED6FDD3A-51DF-45AA-963F-A7387BD11881}"/>
                  </a:ext>
                </a:extLst>
              </p:cNvPr>
              <p:cNvSpPr>
                <a:spLocks/>
              </p:cNvSpPr>
              <p:nvPr/>
            </p:nvSpPr>
            <p:spPr bwMode="auto">
              <a:xfrm>
                <a:off x="643" y="2047"/>
                <a:ext cx="82" cy="115"/>
              </a:xfrm>
              <a:custGeom>
                <a:avLst/>
                <a:gdLst>
                  <a:gd name="T0" fmla="+- 0 699 643"/>
                  <a:gd name="T1" fmla="*/ T0 w 82"/>
                  <a:gd name="T2" fmla="+- 0 2047 2047"/>
                  <a:gd name="T3" fmla="*/ 2047 h 115"/>
                  <a:gd name="T4" fmla="+- 0 695 643"/>
                  <a:gd name="T5" fmla="*/ T4 w 82"/>
                  <a:gd name="T6" fmla="+- 0 2047 2047"/>
                  <a:gd name="T7" fmla="*/ 2047 h 115"/>
                  <a:gd name="T8" fmla="+- 0 694 643"/>
                  <a:gd name="T9" fmla="*/ T8 w 82"/>
                  <a:gd name="T10" fmla="+- 0 2047 2047"/>
                  <a:gd name="T11" fmla="*/ 2047 h 115"/>
                  <a:gd name="T12" fmla="+- 0 687 643"/>
                  <a:gd name="T13" fmla="*/ T12 w 82"/>
                  <a:gd name="T14" fmla="+- 0 2049 2047"/>
                  <a:gd name="T15" fmla="*/ 2049 h 115"/>
                  <a:gd name="T16" fmla="+- 0 686 643"/>
                  <a:gd name="T17" fmla="*/ T16 w 82"/>
                  <a:gd name="T18" fmla="+- 0 2049 2047"/>
                  <a:gd name="T19" fmla="*/ 2049 h 115"/>
                  <a:gd name="T20" fmla="+- 0 645 643"/>
                  <a:gd name="T21" fmla="*/ T20 w 82"/>
                  <a:gd name="T22" fmla="+- 0 2119 2047"/>
                  <a:gd name="T23" fmla="*/ 2119 h 115"/>
                  <a:gd name="T24" fmla="+- 0 644 643"/>
                  <a:gd name="T25" fmla="*/ T24 w 82"/>
                  <a:gd name="T26" fmla="+- 0 2121 2047"/>
                  <a:gd name="T27" fmla="*/ 2121 h 115"/>
                  <a:gd name="T28" fmla="+- 0 643 643"/>
                  <a:gd name="T29" fmla="*/ T28 w 82"/>
                  <a:gd name="T30" fmla="+- 0 2122 2047"/>
                  <a:gd name="T31" fmla="*/ 2122 h 115"/>
                  <a:gd name="T32" fmla="+- 0 643 643"/>
                  <a:gd name="T33" fmla="*/ T32 w 82"/>
                  <a:gd name="T34" fmla="+- 0 2122 2047"/>
                  <a:gd name="T35" fmla="*/ 2122 h 115"/>
                  <a:gd name="T36" fmla="+- 0 643 643"/>
                  <a:gd name="T37" fmla="*/ T36 w 82"/>
                  <a:gd name="T38" fmla="+- 0 2123 2047"/>
                  <a:gd name="T39" fmla="*/ 2123 h 115"/>
                  <a:gd name="T40" fmla="+- 0 643 643"/>
                  <a:gd name="T41" fmla="*/ T40 w 82"/>
                  <a:gd name="T42" fmla="+- 0 2124 2047"/>
                  <a:gd name="T43" fmla="*/ 2124 h 115"/>
                  <a:gd name="T44" fmla="+- 0 643 643"/>
                  <a:gd name="T45" fmla="*/ T44 w 82"/>
                  <a:gd name="T46" fmla="+- 0 2125 2047"/>
                  <a:gd name="T47" fmla="*/ 2125 h 115"/>
                  <a:gd name="T48" fmla="+- 0 643 643"/>
                  <a:gd name="T49" fmla="*/ T48 w 82"/>
                  <a:gd name="T50" fmla="+- 0 2125 2047"/>
                  <a:gd name="T51" fmla="*/ 2125 h 115"/>
                  <a:gd name="T52" fmla="+- 0 643 643"/>
                  <a:gd name="T53" fmla="*/ T52 w 82"/>
                  <a:gd name="T54" fmla="+- 0 2131 2047"/>
                  <a:gd name="T55" fmla="*/ 2131 h 115"/>
                  <a:gd name="T56" fmla="+- 0 643 643"/>
                  <a:gd name="T57" fmla="*/ T56 w 82"/>
                  <a:gd name="T58" fmla="+- 0 2133 2047"/>
                  <a:gd name="T59" fmla="*/ 2133 h 115"/>
                  <a:gd name="T60" fmla="+- 0 643 643"/>
                  <a:gd name="T61" fmla="*/ T60 w 82"/>
                  <a:gd name="T62" fmla="+- 0 2133 2047"/>
                  <a:gd name="T63" fmla="*/ 2133 h 115"/>
                  <a:gd name="T64" fmla="+- 0 644 643"/>
                  <a:gd name="T65" fmla="*/ T64 w 82"/>
                  <a:gd name="T66" fmla="+- 0 2134 2047"/>
                  <a:gd name="T67" fmla="*/ 2134 h 115"/>
                  <a:gd name="T68" fmla="+- 0 644 643"/>
                  <a:gd name="T69" fmla="*/ T68 w 82"/>
                  <a:gd name="T70" fmla="+- 0 2134 2047"/>
                  <a:gd name="T71" fmla="*/ 2134 h 115"/>
                  <a:gd name="T72" fmla="+- 0 644 643"/>
                  <a:gd name="T73" fmla="*/ T72 w 82"/>
                  <a:gd name="T74" fmla="+- 0 2135 2047"/>
                  <a:gd name="T75" fmla="*/ 2135 h 115"/>
                  <a:gd name="T76" fmla="+- 0 645 643"/>
                  <a:gd name="T77" fmla="*/ T76 w 82"/>
                  <a:gd name="T78" fmla="+- 0 2135 2047"/>
                  <a:gd name="T79" fmla="*/ 2135 h 115"/>
                  <a:gd name="T80" fmla="+- 0 694 643"/>
                  <a:gd name="T81" fmla="*/ T80 w 82"/>
                  <a:gd name="T82" fmla="+- 0 2135 2047"/>
                  <a:gd name="T83" fmla="*/ 2135 h 115"/>
                  <a:gd name="T84" fmla="+- 0 694 643"/>
                  <a:gd name="T85" fmla="*/ T84 w 82"/>
                  <a:gd name="T86" fmla="+- 0 2160 2047"/>
                  <a:gd name="T87" fmla="*/ 2160 h 115"/>
                  <a:gd name="T88" fmla="+- 0 695 643"/>
                  <a:gd name="T89" fmla="*/ T88 w 82"/>
                  <a:gd name="T90" fmla="+- 0 2161 2047"/>
                  <a:gd name="T91" fmla="*/ 2161 h 115"/>
                  <a:gd name="T92" fmla="+- 0 696 643"/>
                  <a:gd name="T93" fmla="*/ T92 w 82"/>
                  <a:gd name="T94" fmla="+- 0 2161 2047"/>
                  <a:gd name="T95" fmla="*/ 2161 h 115"/>
                  <a:gd name="T96" fmla="+- 0 696 643"/>
                  <a:gd name="T97" fmla="*/ T96 w 82"/>
                  <a:gd name="T98" fmla="+- 0 2161 2047"/>
                  <a:gd name="T99" fmla="*/ 2161 h 115"/>
                  <a:gd name="T100" fmla="+- 0 697 643"/>
                  <a:gd name="T101" fmla="*/ T100 w 82"/>
                  <a:gd name="T102" fmla="+- 0 2162 2047"/>
                  <a:gd name="T103" fmla="*/ 2162 h 115"/>
                  <a:gd name="T104" fmla="+- 0 698 643"/>
                  <a:gd name="T105" fmla="*/ T104 w 82"/>
                  <a:gd name="T106" fmla="+- 0 2162 2047"/>
                  <a:gd name="T107" fmla="*/ 2162 h 115"/>
                  <a:gd name="T108" fmla="+- 0 699 643"/>
                  <a:gd name="T109" fmla="*/ T108 w 82"/>
                  <a:gd name="T110" fmla="+- 0 2162 2047"/>
                  <a:gd name="T111" fmla="*/ 2162 h 115"/>
                  <a:gd name="T112" fmla="+- 0 702 643"/>
                  <a:gd name="T113" fmla="*/ T112 w 82"/>
                  <a:gd name="T114" fmla="+- 0 2162 2047"/>
                  <a:gd name="T115" fmla="*/ 2162 h 115"/>
                  <a:gd name="T116" fmla="+- 0 703 643"/>
                  <a:gd name="T117" fmla="*/ T116 w 82"/>
                  <a:gd name="T118" fmla="+- 0 2162 2047"/>
                  <a:gd name="T119" fmla="*/ 2162 h 115"/>
                  <a:gd name="T120" fmla="+- 0 704 643"/>
                  <a:gd name="T121" fmla="*/ T120 w 82"/>
                  <a:gd name="T122" fmla="+- 0 2162 2047"/>
                  <a:gd name="T123" fmla="*/ 2162 h 115"/>
                  <a:gd name="T124" fmla="+- 0 705 643"/>
                  <a:gd name="T125" fmla="*/ T124 w 82"/>
                  <a:gd name="T126" fmla="+- 0 2161 2047"/>
                  <a:gd name="T127" fmla="*/ 2161 h 115"/>
                  <a:gd name="T128" fmla="+- 0 706 643"/>
                  <a:gd name="T129" fmla="*/ T128 w 82"/>
                  <a:gd name="T130" fmla="+- 0 2161 2047"/>
                  <a:gd name="T131" fmla="*/ 2161 h 115"/>
                  <a:gd name="T132" fmla="+- 0 707 643"/>
                  <a:gd name="T133" fmla="*/ T132 w 82"/>
                  <a:gd name="T134" fmla="+- 0 2161 2047"/>
                  <a:gd name="T135" fmla="*/ 2161 h 115"/>
                  <a:gd name="T136" fmla="+- 0 707 643"/>
                  <a:gd name="T137" fmla="*/ T136 w 82"/>
                  <a:gd name="T138" fmla="+- 0 2161 2047"/>
                  <a:gd name="T139" fmla="*/ 2161 h 115"/>
                  <a:gd name="T140" fmla="+- 0 708 643"/>
                  <a:gd name="T141" fmla="*/ T140 w 82"/>
                  <a:gd name="T142" fmla="+- 0 2161 2047"/>
                  <a:gd name="T143" fmla="*/ 2161 h 115"/>
                  <a:gd name="T144" fmla="+- 0 708 643"/>
                  <a:gd name="T145" fmla="*/ T144 w 82"/>
                  <a:gd name="T146" fmla="+- 0 2160 2047"/>
                  <a:gd name="T147" fmla="*/ 2160 h 115"/>
                  <a:gd name="T148" fmla="+- 0 708 643"/>
                  <a:gd name="T149" fmla="*/ T148 w 82"/>
                  <a:gd name="T150" fmla="+- 0 2160 2047"/>
                  <a:gd name="T151" fmla="*/ 2160 h 115"/>
                  <a:gd name="T152" fmla="+- 0 708 643"/>
                  <a:gd name="T153" fmla="*/ T152 w 82"/>
                  <a:gd name="T154" fmla="+- 0 2135 2047"/>
                  <a:gd name="T155" fmla="*/ 2135 h 115"/>
                  <a:gd name="T156" fmla="+- 0 722 643"/>
                  <a:gd name="T157" fmla="*/ T156 w 82"/>
                  <a:gd name="T158" fmla="+- 0 2135 2047"/>
                  <a:gd name="T159" fmla="*/ 2135 h 115"/>
                  <a:gd name="T160" fmla="+- 0 723 643"/>
                  <a:gd name="T161" fmla="*/ T160 w 82"/>
                  <a:gd name="T162" fmla="+- 0 2135 2047"/>
                  <a:gd name="T163" fmla="*/ 2135 h 115"/>
                  <a:gd name="T164" fmla="+- 0 724 643"/>
                  <a:gd name="T165" fmla="*/ T164 w 82"/>
                  <a:gd name="T166" fmla="+- 0 2132 2047"/>
                  <a:gd name="T167" fmla="*/ 2132 h 115"/>
                  <a:gd name="T168" fmla="+- 0 724 643"/>
                  <a:gd name="T169" fmla="*/ T168 w 82"/>
                  <a:gd name="T170" fmla="+- 0 2131 2047"/>
                  <a:gd name="T171" fmla="*/ 2131 h 115"/>
                  <a:gd name="T172" fmla="+- 0 724 643"/>
                  <a:gd name="T173" fmla="*/ T172 w 82"/>
                  <a:gd name="T174" fmla="+- 0 2127 2047"/>
                  <a:gd name="T175" fmla="*/ 2127 h 115"/>
                  <a:gd name="T176" fmla="+- 0 724 643"/>
                  <a:gd name="T177" fmla="*/ T176 w 82"/>
                  <a:gd name="T178" fmla="+- 0 2125 2047"/>
                  <a:gd name="T179" fmla="*/ 2125 h 115"/>
                  <a:gd name="T180" fmla="+- 0 723 643"/>
                  <a:gd name="T181" fmla="*/ T180 w 82"/>
                  <a:gd name="T182" fmla="+- 0 2123 2047"/>
                  <a:gd name="T183" fmla="*/ 2123 h 115"/>
                  <a:gd name="T184" fmla="+- 0 722 643"/>
                  <a:gd name="T185" fmla="*/ T184 w 82"/>
                  <a:gd name="T186" fmla="+- 0 2123 2047"/>
                  <a:gd name="T187" fmla="*/ 2123 h 115"/>
                  <a:gd name="T188" fmla="+- 0 656 643"/>
                  <a:gd name="T189" fmla="*/ T188 w 82"/>
                  <a:gd name="T190" fmla="+- 0 2123 2047"/>
                  <a:gd name="T191" fmla="*/ 2123 h 115"/>
                  <a:gd name="T192" fmla="+- 0 693 643"/>
                  <a:gd name="T193" fmla="*/ T192 w 82"/>
                  <a:gd name="T194" fmla="+- 0 2060 2047"/>
                  <a:gd name="T195" fmla="*/ 2060 h 115"/>
                  <a:gd name="T196" fmla="+- 0 708 643"/>
                  <a:gd name="T197" fmla="*/ T196 w 82"/>
                  <a:gd name="T198" fmla="+- 0 2060 2047"/>
                  <a:gd name="T199" fmla="*/ 2060 h 115"/>
                  <a:gd name="T200" fmla="+- 0 708 643"/>
                  <a:gd name="T201" fmla="*/ T200 w 82"/>
                  <a:gd name="T202" fmla="+- 0 2050 2047"/>
                  <a:gd name="T203" fmla="*/ 2050 h 115"/>
                  <a:gd name="T204" fmla="+- 0 708 643"/>
                  <a:gd name="T205" fmla="*/ T204 w 82"/>
                  <a:gd name="T206" fmla="+- 0 2049 2047"/>
                  <a:gd name="T207" fmla="*/ 2049 h 115"/>
                  <a:gd name="T208" fmla="+- 0 707 643"/>
                  <a:gd name="T209" fmla="*/ T208 w 82"/>
                  <a:gd name="T210" fmla="+- 0 2049 2047"/>
                  <a:gd name="T211" fmla="*/ 2049 h 115"/>
                  <a:gd name="T212" fmla="+- 0 707 643"/>
                  <a:gd name="T213" fmla="*/ T212 w 82"/>
                  <a:gd name="T214" fmla="+- 0 2048 2047"/>
                  <a:gd name="T215" fmla="*/ 2048 h 115"/>
                  <a:gd name="T216" fmla="+- 0 706 643"/>
                  <a:gd name="T217" fmla="*/ T216 w 82"/>
                  <a:gd name="T218" fmla="+- 0 2048 2047"/>
                  <a:gd name="T219" fmla="*/ 2048 h 115"/>
                  <a:gd name="T220" fmla="+- 0 705 643"/>
                  <a:gd name="T221" fmla="*/ T220 w 82"/>
                  <a:gd name="T222" fmla="+- 0 2048 2047"/>
                  <a:gd name="T223" fmla="*/ 2048 h 115"/>
                  <a:gd name="T224" fmla="+- 0 703 643"/>
                  <a:gd name="T225" fmla="*/ T224 w 82"/>
                  <a:gd name="T226" fmla="+- 0 2047 2047"/>
                  <a:gd name="T227" fmla="*/ 2047 h 115"/>
                  <a:gd name="T228" fmla="+- 0 701 643"/>
                  <a:gd name="T229" fmla="*/ T228 w 82"/>
                  <a:gd name="T230" fmla="+- 0 2047 2047"/>
                  <a:gd name="T231" fmla="*/ 2047 h 115"/>
                  <a:gd name="T232" fmla="+- 0 699 643"/>
                  <a:gd name="T233" fmla="*/ T232 w 82"/>
                  <a:gd name="T234" fmla="+- 0 2047 2047"/>
                  <a:gd name="T235" fmla="*/ 204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82" h="115">
                    <a:moveTo>
                      <a:pt x="56" y="0"/>
                    </a:moveTo>
                    <a:lnTo>
                      <a:pt x="52" y="0"/>
                    </a:lnTo>
                    <a:lnTo>
                      <a:pt x="51" y="0"/>
                    </a:lnTo>
                    <a:lnTo>
                      <a:pt x="44" y="2"/>
                    </a:lnTo>
                    <a:lnTo>
                      <a:pt x="43" y="2"/>
                    </a:lnTo>
                    <a:lnTo>
                      <a:pt x="2" y="72"/>
                    </a:lnTo>
                    <a:lnTo>
                      <a:pt x="1" y="74"/>
                    </a:lnTo>
                    <a:lnTo>
                      <a:pt x="0" y="75"/>
                    </a:lnTo>
                    <a:lnTo>
                      <a:pt x="0" y="76"/>
                    </a:lnTo>
                    <a:lnTo>
                      <a:pt x="0" y="77"/>
                    </a:lnTo>
                    <a:lnTo>
                      <a:pt x="0" y="78"/>
                    </a:lnTo>
                    <a:lnTo>
                      <a:pt x="0" y="84"/>
                    </a:lnTo>
                    <a:lnTo>
                      <a:pt x="0" y="86"/>
                    </a:lnTo>
                    <a:lnTo>
                      <a:pt x="1" y="87"/>
                    </a:lnTo>
                    <a:lnTo>
                      <a:pt x="1" y="88"/>
                    </a:lnTo>
                    <a:lnTo>
                      <a:pt x="2" y="88"/>
                    </a:lnTo>
                    <a:lnTo>
                      <a:pt x="51" y="88"/>
                    </a:lnTo>
                    <a:lnTo>
                      <a:pt x="51" y="113"/>
                    </a:lnTo>
                    <a:lnTo>
                      <a:pt x="52" y="114"/>
                    </a:lnTo>
                    <a:lnTo>
                      <a:pt x="53" y="114"/>
                    </a:lnTo>
                    <a:lnTo>
                      <a:pt x="54" y="115"/>
                    </a:lnTo>
                    <a:lnTo>
                      <a:pt x="55" y="115"/>
                    </a:lnTo>
                    <a:lnTo>
                      <a:pt x="56" y="115"/>
                    </a:lnTo>
                    <a:lnTo>
                      <a:pt x="59" y="115"/>
                    </a:lnTo>
                    <a:lnTo>
                      <a:pt x="60" y="115"/>
                    </a:lnTo>
                    <a:lnTo>
                      <a:pt x="61" y="115"/>
                    </a:lnTo>
                    <a:lnTo>
                      <a:pt x="62" y="114"/>
                    </a:lnTo>
                    <a:lnTo>
                      <a:pt x="63" y="114"/>
                    </a:lnTo>
                    <a:lnTo>
                      <a:pt x="64" y="114"/>
                    </a:lnTo>
                    <a:lnTo>
                      <a:pt x="65" y="114"/>
                    </a:lnTo>
                    <a:lnTo>
                      <a:pt x="65" y="113"/>
                    </a:lnTo>
                    <a:lnTo>
                      <a:pt x="65" y="88"/>
                    </a:lnTo>
                    <a:lnTo>
                      <a:pt x="79" y="88"/>
                    </a:lnTo>
                    <a:lnTo>
                      <a:pt x="80" y="88"/>
                    </a:lnTo>
                    <a:lnTo>
                      <a:pt x="81" y="85"/>
                    </a:lnTo>
                    <a:lnTo>
                      <a:pt x="81" y="84"/>
                    </a:lnTo>
                    <a:lnTo>
                      <a:pt x="81" y="80"/>
                    </a:lnTo>
                    <a:lnTo>
                      <a:pt x="81" y="78"/>
                    </a:lnTo>
                    <a:lnTo>
                      <a:pt x="80" y="76"/>
                    </a:lnTo>
                    <a:lnTo>
                      <a:pt x="79" y="76"/>
                    </a:lnTo>
                    <a:lnTo>
                      <a:pt x="13" y="76"/>
                    </a:lnTo>
                    <a:lnTo>
                      <a:pt x="50" y="13"/>
                    </a:lnTo>
                    <a:lnTo>
                      <a:pt x="65" y="13"/>
                    </a:lnTo>
                    <a:lnTo>
                      <a:pt x="65" y="3"/>
                    </a:lnTo>
                    <a:lnTo>
                      <a:pt x="65" y="2"/>
                    </a:lnTo>
                    <a:lnTo>
                      <a:pt x="64" y="2"/>
                    </a:lnTo>
                    <a:lnTo>
                      <a:pt x="64" y="1"/>
                    </a:lnTo>
                    <a:lnTo>
                      <a:pt x="63" y="1"/>
                    </a:lnTo>
                    <a:lnTo>
                      <a:pt x="62" y="1"/>
                    </a:lnTo>
                    <a:lnTo>
                      <a:pt x="60" y="0"/>
                    </a:lnTo>
                    <a:lnTo>
                      <a:pt x="58" y="0"/>
                    </a:lnTo>
                    <a:lnTo>
                      <a:pt x="5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32">
                <a:extLst>
                  <a:ext uri="{FF2B5EF4-FFF2-40B4-BE49-F238E27FC236}">
                    <a16:creationId xmlns="" xmlns:a16="http://schemas.microsoft.com/office/drawing/2014/main" id="{BBD7FFF9-4056-47E1-A2CE-38E2611C75BE}"/>
                  </a:ext>
                </a:extLst>
              </p:cNvPr>
              <p:cNvSpPr>
                <a:spLocks/>
              </p:cNvSpPr>
              <p:nvPr/>
            </p:nvSpPr>
            <p:spPr bwMode="auto">
              <a:xfrm>
                <a:off x="643" y="2047"/>
                <a:ext cx="82" cy="115"/>
              </a:xfrm>
              <a:custGeom>
                <a:avLst/>
                <a:gdLst>
                  <a:gd name="T0" fmla="+- 0 708 643"/>
                  <a:gd name="T1" fmla="*/ T0 w 82"/>
                  <a:gd name="T2" fmla="+- 0 2060 2047"/>
                  <a:gd name="T3" fmla="*/ 2060 h 115"/>
                  <a:gd name="T4" fmla="+- 0 694 643"/>
                  <a:gd name="T5" fmla="*/ T4 w 82"/>
                  <a:gd name="T6" fmla="+- 0 2060 2047"/>
                  <a:gd name="T7" fmla="*/ 2060 h 115"/>
                  <a:gd name="T8" fmla="+- 0 694 643"/>
                  <a:gd name="T9" fmla="*/ T8 w 82"/>
                  <a:gd name="T10" fmla="+- 0 2123 2047"/>
                  <a:gd name="T11" fmla="*/ 2123 h 115"/>
                  <a:gd name="T12" fmla="+- 0 708 643"/>
                  <a:gd name="T13" fmla="*/ T12 w 82"/>
                  <a:gd name="T14" fmla="+- 0 2123 2047"/>
                  <a:gd name="T15" fmla="*/ 2123 h 115"/>
                  <a:gd name="T16" fmla="+- 0 708 643"/>
                  <a:gd name="T17" fmla="*/ T16 w 82"/>
                  <a:gd name="T18" fmla="+- 0 2060 2047"/>
                  <a:gd name="T19" fmla="*/ 2060 h 115"/>
                </a:gdLst>
                <a:ahLst/>
                <a:cxnLst>
                  <a:cxn ang="0">
                    <a:pos x="T1" y="T3"/>
                  </a:cxn>
                  <a:cxn ang="0">
                    <a:pos x="T5" y="T7"/>
                  </a:cxn>
                  <a:cxn ang="0">
                    <a:pos x="T9" y="T11"/>
                  </a:cxn>
                  <a:cxn ang="0">
                    <a:pos x="T13" y="T15"/>
                  </a:cxn>
                  <a:cxn ang="0">
                    <a:pos x="T17" y="T19"/>
                  </a:cxn>
                </a:cxnLst>
                <a:rect l="0" t="0" r="r" b="b"/>
                <a:pathLst>
                  <a:path w="82" h="115">
                    <a:moveTo>
                      <a:pt x="65" y="13"/>
                    </a:moveTo>
                    <a:lnTo>
                      <a:pt x="51" y="13"/>
                    </a:lnTo>
                    <a:lnTo>
                      <a:pt x="51" y="76"/>
                    </a:lnTo>
                    <a:lnTo>
                      <a:pt x="65" y="76"/>
                    </a:lnTo>
                    <a:lnTo>
                      <a:pt x="65"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7" name="Group 28">
              <a:extLst>
                <a:ext uri="{FF2B5EF4-FFF2-40B4-BE49-F238E27FC236}">
                  <a16:creationId xmlns="" xmlns:a16="http://schemas.microsoft.com/office/drawing/2014/main" id="{31A04658-F5A5-4D67-AFA9-2AA2A5FAE3F3}"/>
                </a:ext>
              </a:extLst>
            </p:cNvPr>
            <p:cNvGrpSpPr>
              <a:grpSpLocks/>
            </p:cNvGrpSpPr>
            <p:nvPr/>
          </p:nvGrpSpPr>
          <p:grpSpPr bwMode="auto">
            <a:xfrm>
              <a:off x="736" y="2046"/>
              <a:ext cx="79" cy="118"/>
              <a:chOff x="736" y="2046"/>
              <a:chExt cx="79" cy="118"/>
            </a:xfrm>
          </p:grpSpPr>
          <p:sp>
            <p:nvSpPr>
              <p:cNvPr id="74" name="Freeform 30">
                <a:extLst>
                  <a:ext uri="{FF2B5EF4-FFF2-40B4-BE49-F238E27FC236}">
                    <a16:creationId xmlns="" xmlns:a16="http://schemas.microsoft.com/office/drawing/2014/main" id="{99BCACB2-4567-43FB-B476-1B69B07D7AC0}"/>
                  </a:ext>
                </a:extLst>
              </p:cNvPr>
              <p:cNvSpPr>
                <a:spLocks/>
              </p:cNvSpPr>
              <p:nvPr/>
            </p:nvSpPr>
            <p:spPr bwMode="auto">
              <a:xfrm>
                <a:off x="736" y="2046"/>
                <a:ext cx="79" cy="118"/>
              </a:xfrm>
              <a:custGeom>
                <a:avLst/>
                <a:gdLst>
                  <a:gd name="T0" fmla="+- 0 784 736"/>
                  <a:gd name="T1" fmla="*/ T0 w 79"/>
                  <a:gd name="T2" fmla="+- 0 2046 2046"/>
                  <a:gd name="T3" fmla="*/ 2046 h 118"/>
                  <a:gd name="T4" fmla="+- 0 769 736"/>
                  <a:gd name="T5" fmla="*/ T4 w 79"/>
                  <a:gd name="T6" fmla="+- 0 2046 2046"/>
                  <a:gd name="T7" fmla="*/ 2046 h 118"/>
                  <a:gd name="T8" fmla="+- 0 763 736"/>
                  <a:gd name="T9" fmla="*/ T8 w 79"/>
                  <a:gd name="T10" fmla="+- 0 2047 2046"/>
                  <a:gd name="T11" fmla="*/ 2047 h 118"/>
                  <a:gd name="T12" fmla="+- 0 752 736"/>
                  <a:gd name="T13" fmla="*/ T12 w 79"/>
                  <a:gd name="T14" fmla="+- 0 2053 2046"/>
                  <a:gd name="T15" fmla="*/ 2053 h 118"/>
                  <a:gd name="T16" fmla="+- 0 748 736"/>
                  <a:gd name="T17" fmla="*/ T16 w 79"/>
                  <a:gd name="T18" fmla="+- 0 2057 2046"/>
                  <a:gd name="T19" fmla="*/ 2057 h 118"/>
                  <a:gd name="T20" fmla="+- 0 745 736"/>
                  <a:gd name="T21" fmla="*/ T20 w 79"/>
                  <a:gd name="T22" fmla="+- 0 2062 2046"/>
                  <a:gd name="T23" fmla="*/ 2062 h 118"/>
                  <a:gd name="T24" fmla="+- 0 742 736"/>
                  <a:gd name="T25" fmla="*/ T24 w 79"/>
                  <a:gd name="T26" fmla="+- 0 2067 2046"/>
                  <a:gd name="T27" fmla="*/ 2067 h 118"/>
                  <a:gd name="T28" fmla="+- 0 739 736"/>
                  <a:gd name="T29" fmla="*/ T28 w 79"/>
                  <a:gd name="T30" fmla="+- 0 2074 2046"/>
                  <a:gd name="T31" fmla="*/ 2074 h 118"/>
                  <a:gd name="T32" fmla="+- 0 737 736"/>
                  <a:gd name="T33" fmla="*/ T32 w 79"/>
                  <a:gd name="T34" fmla="+- 0 2088 2046"/>
                  <a:gd name="T35" fmla="*/ 2088 h 118"/>
                  <a:gd name="T36" fmla="+- 0 736 736"/>
                  <a:gd name="T37" fmla="*/ T36 w 79"/>
                  <a:gd name="T38" fmla="+- 0 2096 2046"/>
                  <a:gd name="T39" fmla="*/ 2096 h 118"/>
                  <a:gd name="T40" fmla="+- 0 736 736"/>
                  <a:gd name="T41" fmla="*/ T40 w 79"/>
                  <a:gd name="T42" fmla="+- 0 2114 2046"/>
                  <a:gd name="T43" fmla="*/ 2114 h 118"/>
                  <a:gd name="T44" fmla="+- 0 767 736"/>
                  <a:gd name="T45" fmla="*/ T44 w 79"/>
                  <a:gd name="T46" fmla="+- 0 2163 2046"/>
                  <a:gd name="T47" fmla="*/ 2163 h 118"/>
                  <a:gd name="T48" fmla="+- 0 782 736"/>
                  <a:gd name="T49" fmla="*/ T48 w 79"/>
                  <a:gd name="T50" fmla="+- 0 2163 2046"/>
                  <a:gd name="T51" fmla="*/ 2163 h 118"/>
                  <a:gd name="T52" fmla="+- 0 788 736"/>
                  <a:gd name="T53" fmla="*/ T52 w 79"/>
                  <a:gd name="T54" fmla="+- 0 2161 2046"/>
                  <a:gd name="T55" fmla="*/ 2161 h 118"/>
                  <a:gd name="T56" fmla="+- 0 798 736"/>
                  <a:gd name="T57" fmla="*/ T56 w 79"/>
                  <a:gd name="T58" fmla="+- 0 2156 2046"/>
                  <a:gd name="T59" fmla="*/ 2156 h 118"/>
                  <a:gd name="T60" fmla="+- 0 802 736"/>
                  <a:gd name="T61" fmla="*/ T60 w 79"/>
                  <a:gd name="T62" fmla="+- 0 2152 2046"/>
                  <a:gd name="T63" fmla="*/ 2152 h 118"/>
                  <a:gd name="T64" fmla="+- 0 803 736"/>
                  <a:gd name="T65" fmla="*/ T64 w 79"/>
                  <a:gd name="T66" fmla="+- 0 2151 2046"/>
                  <a:gd name="T67" fmla="*/ 2151 h 118"/>
                  <a:gd name="T68" fmla="+- 0 771 736"/>
                  <a:gd name="T69" fmla="*/ T68 w 79"/>
                  <a:gd name="T70" fmla="+- 0 2151 2046"/>
                  <a:gd name="T71" fmla="*/ 2151 h 118"/>
                  <a:gd name="T72" fmla="+- 0 767 736"/>
                  <a:gd name="T73" fmla="*/ T72 w 79"/>
                  <a:gd name="T74" fmla="+- 0 2150 2046"/>
                  <a:gd name="T75" fmla="*/ 2150 h 118"/>
                  <a:gd name="T76" fmla="+- 0 764 736"/>
                  <a:gd name="T77" fmla="*/ T76 w 79"/>
                  <a:gd name="T78" fmla="+- 0 2148 2046"/>
                  <a:gd name="T79" fmla="*/ 2148 h 118"/>
                  <a:gd name="T80" fmla="+- 0 761 736"/>
                  <a:gd name="T81" fmla="*/ T80 w 79"/>
                  <a:gd name="T82" fmla="+- 0 2146 2046"/>
                  <a:gd name="T83" fmla="*/ 2146 h 118"/>
                  <a:gd name="T84" fmla="+- 0 759 736"/>
                  <a:gd name="T85" fmla="*/ T84 w 79"/>
                  <a:gd name="T86" fmla="+- 0 2144 2046"/>
                  <a:gd name="T87" fmla="*/ 2144 h 118"/>
                  <a:gd name="T88" fmla="+- 0 757 736"/>
                  <a:gd name="T89" fmla="*/ T88 w 79"/>
                  <a:gd name="T90" fmla="+- 0 2140 2046"/>
                  <a:gd name="T91" fmla="*/ 2140 h 118"/>
                  <a:gd name="T92" fmla="+- 0 755 736"/>
                  <a:gd name="T93" fmla="*/ T92 w 79"/>
                  <a:gd name="T94" fmla="+- 0 2136 2046"/>
                  <a:gd name="T95" fmla="*/ 2136 h 118"/>
                  <a:gd name="T96" fmla="+- 0 754 736"/>
                  <a:gd name="T97" fmla="*/ T96 w 79"/>
                  <a:gd name="T98" fmla="+- 0 2131 2046"/>
                  <a:gd name="T99" fmla="*/ 2131 h 118"/>
                  <a:gd name="T100" fmla="+- 0 752 736"/>
                  <a:gd name="T101" fmla="*/ T100 w 79"/>
                  <a:gd name="T102" fmla="+- 0 2119 2046"/>
                  <a:gd name="T103" fmla="*/ 2119 h 118"/>
                  <a:gd name="T104" fmla="+- 0 751 736"/>
                  <a:gd name="T105" fmla="*/ T104 w 79"/>
                  <a:gd name="T106" fmla="+- 0 2113 2046"/>
                  <a:gd name="T107" fmla="*/ 2113 h 118"/>
                  <a:gd name="T108" fmla="+- 0 751 736"/>
                  <a:gd name="T109" fmla="*/ T108 w 79"/>
                  <a:gd name="T110" fmla="+- 0 2097 2046"/>
                  <a:gd name="T111" fmla="*/ 2097 h 118"/>
                  <a:gd name="T112" fmla="+- 0 752 736"/>
                  <a:gd name="T113" fmla="*/ T112 w 79"/>
                  <a:gd name="T114" fmla="+- 0 2091 2046"/>
                  <a:gd name="T115" fmla="*/ 2091 h 118"/>
                  <a:gd name="T116" fmla="+- 0 752 736"/>
                  <a:gd name="T117" fmla="*/ T116 w 79"/>
                  <a:gd name="T118" fmla="+- 0 2086 2046"/>
                  <a:gd name="T119" fmla="*/ 2086 h 118"/>
                  <a:gd name="T120" fmla="+- 0 753 736"/>
                  <a:gd name="T121" fmla="*/ T120 w 79"/>
                  <a:gd name="T122" fmla="+- 0 2080 2046"/>
                  <a:gd name="T123" fmla="*/ 2080 h 118"/>
                  <a:gd name="T124" fmla="+- 0 754 736"/>
                  <a:gd name="T125" fmla="*/ T124 w 79"/>
                  <a:gd name="T126" fmla="+- 0 2076 2046"/>
                  <a:gd name="T127" fmla="*/ 2076 h 118"/>
                  <a:gd name="T128" fmla="+- 0 756 736"/>
                  <a:gd name="T129" fmla="*/ T128 w 79"/>
                  <a:gd name="T130" fmla="+- 0 2071 2046"/>
                  <a:gd name="T131" fmla="*/ 2071 h 118"/>
                  <a:gd name="T132" fmla="+- 0 758 736"/>
                  <a:gd name="T133" fmla="*/ T132 w 79"/>
                  <a:gd name="T134" fmla="+- 0 2067 2046"/>
                  <a:gd name="T135" fmla="*/ 2067 h 118"/>
                  <a:gd name="T136" fmla="+- 0 760 736"/>
                  <a:gd name="T137" fmla="*/ T136 w 79"/>
                  <a:gd name="T138" fmla="+- 0 2064 2046"/>
                  <a:gd name="T139" fmla="*/ 2064 h 118"/>
                  <a:gd name="T140" fmla="+- 0 763 736"/>
                  <a:gd name="T141" fmla="*/ T140 w 79"/>
                  <a:gd name="T142" fmla="+- 0 2062 2046"/>
                  <a:gd name="T143" fmla="*/ 2062 h 118"/>
                  <a:gd name="T144" fmla="+- 0 766 736"/>
                  <a:gd name="T145" fmla="*/ T144 w 79"/>
                  <a:gd name="T146" fmla="+- 0 2059 2046"/>
                  <a:gd name="T147" fmla="*/ 2059 h 118"/>
                  <a:gd name="T148" fmla="+- 0 770 736"/>
                  <a:gd name="T149" fmla="*/ T148 w 79"/>
                  <a:gd name="T150" fmla="+- 0 2058 2046"/>
                  <a:gd name="T151" fmla="*/ 2058 h 118"/>
                  <a:gd name="T152" fmla="+- 0 805 736"/>
                  <a:gd name="T153" fmla="*/ T152 w 79"/>
                  <a:gd name="T154" fmla="+- 0 2058 2046"/>
                  <a:gd name="T155" fmla="*/ 2058 h 118"/>
                  <a:gd name="T156" fmla="+- 0 803 736"/>
                  <a:gd name="T157" fmla="*/ T156 w 79"/>
                  <a:gd name="T158" fmla="+- 0 2056 2046"/>
                  <a:gd name="T159" fmla="*/ 2056 h 118"/>
                  <a:gd name="T160" fmla="+- 0 799 736"/>
                  <a:gd name="T161" fmla="*/ T160 w 79"/>
                  <a:gd name="T162" fmla="+- 0 2052 2046"/>
                  <a:gd name="T163" fmla="*/ 2052 h 118"/>
                  <a:gd name="T164" fmla="+- 0 790 736"/>
                  <a:gd name="T165" fmla="*/ T164 w 79"/>
                  <a:gd name="T166" fmla="+- 0 2047 2046"/>
                  <a:gd name="T167" fmla="*/ 2047 h 118"/>
                  <a:gd name="T168" fmla="+- 0 784 736"/>
                  <a:gd name="T169" fmla="*/ T168 w 79"/>
                  <a:gd name="T170" fmla="+- 0 2046 2046"/>
                  <a:gd name="T171" fmla="*/ 20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9" h="118">
                    <a:moveTo>
                      <a:pt x="48" y="0"/>
                    </a:moveTo>
                    <a:lnTo>
                      <a:pt x="33" y="0"/>
                    </a:lnTo>
                    <a:lnTo>
                      <a:pt x="27" y="1"/>
                    </a:lnTo>
                    <a:lnTo>
                      <a:pt x="16" y="7"/>
                    </a:lnTo>
                    <a:lnTo>
                      <a:pt x="12" y="11"/>
                    </a:lnTo>
                    <a:lnTo>
                      <a:pt x="9" y="16"/>
                    </a:lnTo>
                    <a:lnTo>
                      <a:pt x="6" y="21"/>
                    </a:lnTo>
                    <a:lnTo>
                      <a:pt x="3" y="28"/>
                    </a:lnTo>
                    <a:lnTo>
                      <a:pt x="1" y="42"/>
                    </a:lnTo>
                    <a:lnTo>
                      <a:pt x="0" y="50"/>
                    </a:lnTo>
                    <a:lnTo>
                      <a:pt x="0" y="68"/>
                    </a:lnTo>
                    <a:lnTo>
                      <a:pt x="31" y="117"/>
                    </a:lnTo>
                    <a:lnTo>
                      <a:pt x="46" y="117"/>
                    </a:lnTo>
                    <a:lnTo>
                      <a:pt x="52" y="115"/>
                    </a:lnTo>
                    <a:lnTo>
                      <a:pt x="62" y="110"/>
                    </a:lnTo>
                    <a:lnTo>
                      <a:pt x="66" y="106"/>
                    </a:lnTo>
                    <a:lnTo>
                      <a:pt x="67" y="105"/>
                    </a:lnTo>
                    <a:lnTo>
                      <a:pt x="35" y="105"/>
                    </a:lnTo>
                    <a:lnTo>
                      <a:pt x="31" y="104"/>
                    </a:lnTo>
                    <a:lnTo>
                      <a:pt x="28" y="102"/>
                    </a:lnTo>
                    <a:lnTo>
                      <a:pt x="25" y="100"/>
                    </a:lnTo>
                    <a:lnTo>
                      <a:pt x="23" y="98"/>
                    </a:lnTo>
                    <a:lnTo>
                      <a:pt x="21" y="94"/>
                    </a:lnTo>
                    <a:lnTo>
                      <a:pt x="19" y="90"/>
                    </a:lnTo>
                    <a:lnTo>
                      <a:pt x="18" y="85"/>
                    </a:lnTo>
                    <a:lnTo>
                      <a:pt x="16" y="73"/>
                    </a:lnTo>
                    <a:lnTo>
                      <a:pt x="15" y="67"/>
                    </a:lnTo>
                    <a:lnTo>
                      <a:pt x="15" y="51"/>
                    </a:lnTo>
                    <a:lnTo>
                      <a:pt x="16" y="45"/>
                    </a:lnTo>
                    <a:lnTo>
                      <a:pt x="16" y="40"/>
                    </a:lnTo>
                    <a:lnTo>
                      <a:pt x="17" y="34"/>
                    </a:lnTo>
                    <a:lnTo>
                      <a:pt x="18" y="30"/>
                    </a:lnTo>
                    <a:lnTo>
                      <a:pt x="20" y="25"/>
                    </a:lnTo>
                    <a:lnTo>
                      <a:pt x="22" y="21"/>
                    </a:lnTo>
                    <a:lnTo>
                      <a:pt x="24" y="18"/>
                    </a:lnTo>
                    <a:lnTo>
                      <a:pt x="27" y="16"/>
                    </a:lnTo>
                    <a:lnTo>
                      <a:pt x="30" y="13"/>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29">
                <a:extLst>
                  <a:ext uri="{FF2B5EF4-FFF2-40B4-BE49-F238E27FC236}">
                    <a16:creationId xmlns="" xmlns:a16="http://schemas.microsoft.com/office/drawing/2014/main" id="{0AACA83F-8B5E-4619-B7FD-C6DAA03AE90B}"/>
                  </a:ext>
                </a:extLst>
              </p:cNvPr>
              <p:cNvSpPr>
                <a:spLocks/>
              </p:cNvSpPr>
              <p:nvPr/>
            </p:nvSpPr>
            <p:spPr bwMode="auto">
              <a:xfrm>
                <a:off x="736" y="2046"/>
                <a:ext cx="79" cy="118"/>
              </a:xfrm>
              <a:custGeom>
                <a:avLst/>
                <a:gdLst>
                  <a:gd name="T0" fmla="+- 0 805 736"/>
                  <a:gd name="T1" fmla="*/ T0 w 79"/>
                  <a:gd name="T2" fmla="+- 0 2058 2046"/>
                  <a:gd name="T3" fmla="*/ 2058 h 118"/>
                  <a:gd name="T4" fmla="+- 0 778 736"/>
                  <a:gd name="T5" fmla="*/ T4 w 79"/>
                  <a:gd name="T6" fmla="+- 0 2058 2046"/>
                  <a:gd name="T7" fmla="*/ 2058 h 118"/>
                  <a:gd name="T8" fmla="+- 0 781 736"/>
                  <a:gd name="T9" fmla="*/ T8 w 79"/>
                  <a:gd name="T10" fmla="+- 0 2059 2046"/>
                  <a:gd name="T11" fmla="*/ 2059 h 118"/>
                  <a:gd name="T12" fmla="+- 0 785 736"/>
                  <a:gd name="T13" fmla="*/ T12 w 79"/>
                  <a:gd name="T14" fmla="+- 0 2060 2046"/>
                  <a:gd name="T15" fmla="*/ 2060 h 118"/>
                  <a:gd name="T16" fmla="+- 0 799 736"/>
                  <a:gd name="T17" fmla="*/ T16 w 79"/>
                  <a:gd name="T18" fmla="+- 0 2100 2046"/>
                  <a:gd name="T19" fmla="*/ 2100 h 118"/>
                  <a:gd name="T20" fmla="+- 0 799 736"/>
                  <a:gd name="T21" fmla="*/ T20 w 79"/>
                  <a:gd name="T22" fmla="+- 0 2109 2046"/>
                  <a:gd name="T23" fmla="*/ 2109 h 118"/>
                  <a:gd name="T24" fmla="+- 0 799 736"/>
                  <a:gd name="T25" fmla="*/ T24 w 79"/>
                  <a:gd name="T26" fmla="+- 0 2113 2046"/>
                  <a:gd name="T27" fmla="*/ 2113 h 118"/>
                  <a:gd name="T28" fmla="+- 0 798 736"/>
                  <a:gd name="T29" fmla="*/ T28 w 79"/>
                  <a:gd name="T30" fmla="+- 0 2121 2046"/>
                  <a:gd name="T31" fmla="*/ 2121 h 118"/>
                  <a:gd name="T32" fmla="+- 0 798 736"/>
                  <a:gd name="T33" fmla="*/ T32 w 79"/>
                  <a:gd name="T34" fmla="+- 0 2125 2046"/>
                  <a:gd name="T35" fmla="*/ 2125 h 118"/>
                  <a:gd name="T36" fmla="+- 0 797 736"/>
                  <a:gd name="T37" fmla="*/ T36 w 79"/>
                  <a:gd name="T38" fmla="+- 0 2128 2046"/>
                  <a:gd name="T39" fmla="*/ 2128 h 118"/>
                  <a:gd name="T40" fmla="+- 0 797 736"/>
                  <a:gd name="T41" fmla="*/ T40 w 79"/>
                  <a:gd name="T42" fmla="+- 0 2132 2046"/>
                  <a:gd name="T43" fmla="*/ 2132 h 118"/>
                  <a:gd name="T44" fmla="+- 0 778 736"/>
                  <a:gd name="T45" fmla="*/ T44 w 79"/>
                  <a:gd name="T46" fmla="+- 0 2151 2046"/>
                  <a:gd name="T47" fmla="*/ 2151 h 118"/>
                  <a:gd name="T48" fmla="+- 0 803 736"/>
                  <a:gd name="T49" fmla="*/ T48 w 79"/>
                  <a:gd name="T50" fmla="+- 0 2151 2046"/>
                  <a:gd name="T51" fmla="*/ 2151 h 118"/>
                  <a:gd name="T52" fmla="+- 0 809 736"/>
                  <a:gd name="T53" fmla="*/ T52 w 79"/>
                  <a:gd name="T54" fmla="+- 0 2141 2046"/>
                  <a:gd name="T55" fmla="*/ 2141 h 118"/>
                  <a:gd name="T56" fmla="+- 0 811 736"/>
                  <a:gd name="T57" fmla="*/ T56 w 79"/>
                  <a:gd name="T58" fmla="+- 0 2135 2046"/>
                  <a:gd name="T59" fmla="*/ 2135 h 118"/>
                  <a:gd name="T60" fmla="+- 0 814 736"/>
                  <a:gd name="T61" fmla="*/ T60 w 79"/>
                  <a:gd name="T62" fmla="+- 0 2121 2046"/>
                  <a:gd name="T63" fmla="*/ 2121 h 118"/>
                  <a:gd name="T64" fmla="+- 0 815 736"/>
                  <a:gd name="T65" fmla="*/ T64 w 79"/>
                  <a:gd name="T66" fmla="+- 0 2113 2046"/>
                  <a:gd name="T67" fmla="*/ 2113 h 118"/>
                  <a:gd name="T68" fmla="+- 0 815 736"/>
                  <a:gd name="T69" fmla="*/ T68 w 79"/>
                  <a:gd name="T70" fmla="+- 0 2094 2046"/>
                  <a:gd name="T71" fmla="*/ 2094 h 118"/>
                  <a:gd name="T72" fmla="+- 0 814 736"/>
                  <a:gd name="T73" fmla="*/ T72 w 79"/>
                  <a:gd name="T74" fmla="+- 0 2086 2046"/>
                  <a:gd name="T75" fmla="*/ 2086 h 118"/>
                  <a:gd name="T76" fmla="+- 0 813 736"/>
                  <a:gd name="T77" fmla="*/ T76 w 79"/>
                  <a:gd name="T78" fmla="+- 0 2079 2046"/>
                  <a:gd name="T79" fmla="*/ 2079 h 118"/>
                  <a:gd name="T80" fmla="+- 0 811 736"/>
                  <a:gd name="T81" fmla="*/ T80 w 79"/>
                  <a:gd name="T82" fmla="+- 0 2072 2046"/>
                  <a:gd name="T83" fmla="*/ 2072 h 118"/>
                  <a:gd name="T84" fmla="+- 0 809 736"/>
                  <a:gd name="T85" fmla="*/ T84 w 79"/>
                  <a:gd name="T86" fmla="+- 0 2066 2046"/>
                  <a:gd name="T87" fmla="*/ 2066 h 118"/>
                  <a:gd name="T88" fmla="+- 0 805 736"/>
                  <a:gd name="T89" fmla="*/ T88 w 79"/>
                  <a:gd name="T90" fmla="+- 0 2058 2046"/>
                  <a:gd name="T91" fmla="*/ 20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9" h="118">
                    <a:moveTo>
                      <a:pt x="69" y="12"/>
                    </a:moveTo>
                    <a:lnTo>
                      <a:pt x="42" y="12"/>
                    </a:lnTo>
                    <a:lnTo>
                      <a:pt x="45" y="13"/>
                    </a:lnTo>
                    <a:lnTo>
                      <a:pt x="49" y="14"/>
                    </a:lnTo>
                    <a:lnTo>
                      <a:pt x="63" y="54"/>
                    </a:lnTo>
                    <a:lnTo>
                      <a:pt x="63" y="63"/>
                    </a:lnTo>
                    <a:lnTo>
                      <a:pt x="63" y="67"/>
                    </a:lnTo>
                    <a:lnTo>
                      <a:pt x="62" y="75"/>
                    </a:lnTo>
                    <a:lnTo>
                      <a:pt x="62" y="79"/>
                    </a:lnTo>
                    <a:lnTo>
                      <a:pt x="61" y="82"/>
                    </a:lnTo>
                    <a:lnTo>
                      <a:pt x="61" y="86"/>
                    </a:lnTo>
                    <a:lnTo>
                      <a:pt x="42" y="105"/>
                    </a:lnTo>
                    <a:lnTo>
                      <a:pt x="67" y="105"/>
                    </a:lnTo>
                    <a:lnTo>
                      <a:pt x="73" y="95"/>
                    </a:lnTo>
                    <a:lnTo>
                      <a:pt x="75" y="89"/>
                    </a:lnTo>
                    <a:lnTo>
                      <a:pt x="78" y="75"/>
                    </a:lnTo>
                    <a:lnTo>
                      <a:pt x="79" y="67"/>
                    </a:lnTo>
                    <a:lnTo>
                      <a:pt x="79" y="48"/>
                    </a:lnTo>
                    <a:lnTo>
                      <a:pt x="78" y="40"/>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8" name="Group 24">
              <a:extLst>
                <a:ext uri="{FF2B5EF4-FFF2-40B4-BE49-F238E27FC236}">
                  <a16:creationId xmlns="" xmlns:a16="http://schemas.microsoft.com/office/drawing/2014/main" id="{3E12366A-1E39-457D-A0B3-95C937F1A15B}"/>
                </a:ext>
              </a:extLst>
            </p:cNvPr>
            <p:cNvGrpSpPr>
              <a:grpSpLocks/>
            </p:cNvGrpSpPr>
            <p:nvPr/>
          </p:nvGrpSpPr>
          <p:grpSpPr bwMode="auto">
            <a:xfrm>
              <a:off x="647" y="2346"/>
              <a:ext cx="72" cy="118"/>
              <a:chOff x="647" y="2346"/>
              <a:chExt cx="72" cy="118"/>
            </a:xfrm>
          </p:grpSpPr>
          <p:sp>
            <p:nvSpPr>
              <p:cNvPr id="71" name="Freeform 27">
                <a:extLst>
                  <a:ext uri="{FF2B5EF4-FFF2-40B4-BE49-F238E27FC236}">
                    <a16:creationId xmlns="" xmlns:a16="http://schemas.microsoft.com/office/drawing/2014/main" id="{A351A58F-895B-488F-94B8-959E6CE0C3AC}"/>
                  </a:ext>
                </a:extLst>
              </p:cNvPr>
              <p:cNvSpPr>
                <a:spLocks/>
              </p:cNvSpPr>
              <p:nvPr/>
            </p:nvSpPr>
            <p:spPr bwMode="auto">
              <a:xfrm>
                <a:off x="647" y="2346"/>
                <a:ext cx="72" cy="118"/>
              </a:xfrm>
              <a:custGeom>
                <a:avLst/>
                <a:gdLst>
                  <a:gd name="T0" fmla="+- 0 650 647"/>
                  <a:gd name="T1" fmla="*/ T0 w 72"/>
                  <a:gd name="T2" fmla="+- 0 2442 2346"/>
                  <a:gd name="T3" fmla="*/ 2442 h 118"/>
                  <a:gd name="T4" fmla="+- 0 649 647"/>
                  <a:gd name="T5" fmla="*/ T4 w 72"/>
                  <a:gd name="T6" fmla="+- 0 2442 2346"/>
                  <a:gd name="T7" fmla="*/ 2442 h 118"/>
                  <a:gd name="T8" fmla="+- 0 648 647"/>
                  <a:gd name="T9" fmla="*/ T8 w 72"/>
                  <a:gd name="T10" fmla="+- 0 2442 2346"/>
                  <a:gd name="T11" fmla="*/ 2442 h 118"/>
                  <a:gd name="T12" fmla="+- 0 648 647"/>
                  <a:gd name="T13" fmla="*/ T12 w 72"/>
                  <a:gd name="T14" fmla="+- 0 2443 2346"/>
                  <a:gd name="T15" fmla="*/ 2443 h 118"/>
                  <a:gd name="T16" fmla="+- 0 648 647"/>
                  <a:gd name="T17" fmla="*/ T16 w 72"/>
                  <a:gd name="T18" fmla="+- 0 2444 2346"/>
                  <a:gd name="T19" fmla="*/ 2444 h 118"/>
                  <a:gd name="T20" fmla="+- 0 647 647"/>
                  <a:gd name="T21" fmla="*/ T20 w 72"/>
                  <a:gd name="T22" fmla="+- 0 2445 2346"/>
                  <a:gd name="T23" fmla="*/ 2445 h 118"/>
                  <a:gd name="T24" fmla="+- 0 647 647"/>
                  <a:gd name="T25" fmla="*/ T24 w 72"/>
                  <a:gd name="T26" fmla="+- 0 2449 2346"/>
                  <a:gd name="T27" fmla="*/ 2449 h 118"/>
                  <a:gd name="T28" fmla="+- 0 648 647"/>
                  <a:gd name="T29" fmla="*/ T28 w 72"/>
                  <a:gd name="T30" fmla="+- 0 2451 2346"/>
                  <a:gd name="T31" fmla="*/ 2451 h 118"/>
                  <a:gd name="T32" fmla="+- 0 675 647"/>
                  <a:gd name="T33" fmla="*/ T32 w 72"/>
                  <a:gd name="T34" fmla="+- 0 2463 2346"/>
                  <a:gd name="T35" fmla="*/ 2463 h 118"/>
                  <a:gd name="T36" fmla="+- 0 685 647"/>
                  <a:gd name="T37" fmla="*/ T36 w 72"/>
                  <a:gd name="T38" fmla="+- 0 2463 2346"/>
                  <a:gd name="T39" fmla="*/ 2463 h 118"/>
                  <a:gd name="T40" fmla="+- 0 712 647"/>
                  <a:gd name="T41" fmla="*/ T40 w 72"/>
                  <a:gd name="T42" fmla="+- 0 2451 2346"/>
                  <a:gd name="T43" fmla="*/ 2451 h 118"/>
                  <a:gd name="T44" fmla="+- 0 674 647"/>
                  <a:gd name="T45" fmla="*/ T44 w 72"/>
                  <a:gd name="T46" fmla="+- 0 2451 2346"/>
                  <a:gd name="T47" fmla="*/ 2451 h 118"/>
                  <a:gd name="T48" fmla="+- 0 671 647"/>
                  <a:gd name="T49" fmla="*/ T48 w 72"/>
                  <a:gd name="T50" fmla="+- 0 2450 2346"/>
                  <a:gd name="T51" fmla="*/ 2450 h 118"/>
                  <a:gd name="T52" fmla="+- 0 667 647"/>
                  <a:gd name="T53" fmla="*/ T52 w 72"/>
                  <a:gd name="T54" fmla="+- 0 2449 2346"/>
                  <a:gd name="T55" fmla="*/ 2449 h 118"/>
                  <a:gd name="T56" fmla="+- 0 664 647"/>
                  <a:gd name="T57" fmla="*/ T56 w 72"/>
                  <a:gd name="T58" fmla="+- 0 2448 2346"/>
                  <a:gd name="T59" fmla="*/ 2448 h 118"/>
                  <a:gd name="T60" fmla="+- 0 661 647"/>
                  <a:gd name="T61" fmla="*/ T60 w 72"/>
                  <a:gd name="T62" fmla="+- 0 2447 2346"/>
                  <a:gd name="T63" fmla="*/ 2447 h 118"/>
                  <a:gd name="T64" fmla="+- 0 659 647"/>
                  <a:gd name="T65" fmla="*/ T64 w 72"/>
                  <a:gd name="T66" fmla="+- 0 2446 2346"/>
                  <a:gd name="T67" fmla="*/ 2446 h 118"/>
                  <a:gd name="T68" fmla="+- 0 656 647"/>
                  <a:gd name="T69" fmla="*/ T68 w 72"/>
                  <a:gd name="T70" fmla="+- 0 2445 2346"/>
                  <a:gd name="T71" fmla="*/ 2445 h 118"/>
                  <a:gd name="T72" fmla="+- 0 654 647"/>
                  <a:gd name="T73" fmla="*/ T72 w 72"/>
                  <a:gd name="T74" fmla="+- 0 2444 2346"/>
                  <a:gd name="T75" fmla="*/ 2444 h 118"/>
                  <a:gd name="T76" fmla="+- 0 653 647"/>
                  <a:gd name="T77" fmla="*/ T76 w 72"/>
                  <a:gd name="T78" fmla="+- 0 2443 2346"/>
                  <a:gd name="T79" fmla="*/ 2443 h 118"/>
                  <a:gd name="T80" fmla="+- 0 651 647"/>
                  <a:gd name="T81" fmla="*/ T80 w 72"/>
                  <a:gd name="T82" fmla="+- 0 2442 2346"/>
                  <a:gd name="T83" fmla="*/ 2442 h 118"/>
                  <a:gd name="T84" fmla="+- 0 650 647"/>
                  <a:gd name="T85" fmla="*/ T84 w 72"/>
                  <a:gd name="T86" fmla="+- 0 2442 2346"/>
                  <a:gd name="T87" fmla="*/ 2442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72" h="118">
                    <a:moveTo>
                      <a:pt x="3" y="96"/>
                    </a:moveTo>
                    <a:lnTo>
                      <a:pt x="2" y="96"/>
                    </a:lnTo>
                    <a:lnTo>
                      <a:pt x="1" y="96"/>
                    </a:lnTo>
                    <a:lnTo>
                      <a:pt x="1" y="97"/>
                    </a:lnTo>
                    <a:lnTo>
                      <a:pt x="1" y="98"/>
                    </a:lnTo>
                    <a:lnTo>
                      <a:pt x="0" y="99"/>
                    </a:lnTo>
                    <a:lnTo>
                      <a:pt x="0" y="103"/>
                    </a:lnTo>
                    <a:lnTo>
                      <a:pt x="1" y="105"/>
                    </a:lnTo>
                    <a:lnTo>
                      <a:pt x="28" y="117"/>
                    </a:lnTo>
                    <a:lnTo>
                      <a:pt x="38" y="117"/>
                    </a:lnTo>
                    <a:lnTo>
                      <a:pt x="65" y="105"/>
                    </a:lnTo>
                    <a:lnTo>
                      <a:pt x="27" y="105"/>
                    </a:lnTo>
                    <a:lnTo>
                      <a:pt x="24" y="104"/>
                    </a:lnTo>
                    <a:lnTo>
                      <a:pt x="20" y="103"/>
                    </a:lnTo>
                    <a:lnTo>
                      <a:pt x="17" y="102"/>
                    </a:lnTo>
                    <a:lnTo>
                      <a:pt x="14" y="101"/>
                    </a:lnTo>
                    <a:lnTo>
                      <a:pt x="12" y="100"/>
                    </a:lnTo>
                    <a:lnTo>
                      <a:pt x="9" y="99"/>
                    </a:lnTo>
                    <a:lnTo>
                      <a:pt x="7" y="98"/>
                    </a:lnTo>
                    <a:lnTo>
                      <a:pt x="6" y="97"/>
                    </a:lnTo>
                    <a:lnTo>
                      <a:pt x="4" y="96"/>
                    </a:lnTo>
                    <a:lnTo>
                      <a:pt x="3" y="9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26">
                <a:extLst>
                  <a:ext uri="{FF2B5EF4-FFF2-40B4-BE49-F238E27FC236}">
                    <a16:creationId xmlns="" xmlns:a16="http://schemas.microsoft.com/office/drawing/2014/main" id="{31D46895-76B0-43A8-BB99-8C814143C7D0}"/>
                  </a:ext>
                </a:extLst>
              </p:cNvPr>
              <p:cNvSpPr>
                <a:spLocks/>
              </p:cNvSpPr>
              <p:nvPr/>
            </p:nvSpPr>
            <p:spPr bwMode="auto">
              <a:xfrm>
                <a:off x="647" y="2346"/>
                <a:ext cx="72" cy="118"/>
              </a:xfrm>
              <a:custGeom>
                <a:avLst/>
                <a:gdLst>
                  <a:gd name="T0" fmla="+- 0 710 647"/>
                  <a:gd name="T1" fmla="*/ T0 w 72"/>
                  <a:gd name="T2" fmla="+- 0 2358 2346"/>
                  <a:gd name="T3" fmla="*/ 2358 h 118"/>
                  <a:gd name="T4" fmla="+- 0 682 647"/>
                  <a:gd name="T5" fmla="*/ T4 w 72"/>
                  <a:gd name="T6" fmla="+- 0 2358 2346"/>
                  <a:gd name="T7" fmla="*/ 2358 h 118"/>
                  <a:gd name="T8" fmla="+- 0 684 647"/>
                  <a:gd name="T9" fmla="*/ T8 w 72"/>
                  <a:gd name="T10" fmla="+- 0 2359 2346"/>
                  <a:gd name="T11" fmla="*/ 2359 h 118"/>
                  <a:gd name="T12" fmla="+- 0 687 647"/>
                  <a:gd name="T13" fmla="*/ T12 w 72"/>
                  <a:gd name="T14" fmla="+- 0 2360 2346"/>
                  <a:gd name="T15" fmla="*/ 2360 h 118"/>
                  <a:gd name="T16" fmla="+- 0 689 647"/>
                  <a:gd name="T17" fmla="*/ T16 w 72"/>
                  <a:gd name="T18" fmla="+- 0 2361 2346"/>
                  <a:gd name="T19" fmla="*/ 2361 h 118"/>
                  <a:gd name="T20" fmla="+- 0 691 647"/>
                  <a:gd name="T21" fmla="*/ T20 w 72"/>
                  <a:gd name="T22" fmla="+- 0 2362 2346"/>
                  <a:gd name="T23" fmla="*/ 2362 h 118"/>
                  <a:gd name="T24" fmla="+- 0 693 647"/>
                  <a:gd name="T25" fmla="*/ T24 w 72"/>
                  <a:gd name="T26" fmla="+- 0 2363 2346"/>
                  <a:gd name="T27" fmla="*/ 2363 h 118"/>
                  <a:gd name="T28" fmla="+- 0 694 647"/>
                  <a:gd name="T29" fmla="*/ T28 w 72"/>
                  <a:gd name="T30" fmla="+- 0 2365 2346"/>
                  <a:gd name="T31" fmla="*/ 2365 h 118"/>
                  <a:gd name="T32" fmla="+- 0 695 647"/>
                  <a:gd name="T33" fmla="*/ T32 w 72"/>
                  <a:gd name="T34" fmla="+- 0 2367 2346"/>
                  <a:gd name="T35" fmla="*/ 2367 h 118"/>
                  <a:gd name="T36" fmla="+- 0 697 647"/>
                  <a:gd name="T37" fmla="*/ T36 w 72"/>
                  <a:gd name="T38" fmla="+- 0 2371 2346"/>
                  <a:gd name="T39" fmla="*/ 2371 h 118"/>
                  <a:gd name="T40" fmla="+- 0 697 647"/>
                  <a:gd name="T41" fmla="*/ T40 w 72"/>
                  <a:gd name="T42" fmla="+- 0 2373 2346"/>
                  <a:gd name="T43" fmla="*/ 2373 h 118"/>
                  <a:gd name="T44" fmla="+- 0 697 647"/>
                  <a:gd name="T45" fmla="*/ T44 w 72"/>
                  <a:gd name="T46" fmla="+- 0 2379 2346"/>
                  <a:gd name="T47" fmla="*/ 2379 h 118"/>
                  <a:gd name="T48" fmla="+- 0 697 647"/>
                  <a:gd name="T49" fmla="*/ T48 w 72"/>
                  <a:gd name="T50" fmla="+- 0 2382 2346"/>
                  <a:gd name="T51" fmla="*/ 2382 h 118"/>
                  <a:gd name="T52" fmla="+- 0 695 647"/>
                  <a:gd name="T53" fmla="*/ T52 w 72"/>
                  <a:gd name="T54" fmla="+- 0 2385 2346"/>
                  <a:gd name="T55" fmla="*/ 2385 h 118"/>
                  <a:gd name="T56" fmla="+- 0 694 647"/>
                  <a:gd name="T57" fmla="*/ T56 w 72"/>
                  <a:gd name="T58" fmla="+- 0 2387 2346"/>
                  <a:gd name="T59" fmla="*/ 2387 h 118"/>
                  <a:gd name="T60" fmla="+- 0 693 647"/>
                  <a:gd name="T61" fmla="*/ T60 w 72"/>
                  <a:gd name="T62" fmla="+- 0 2389 2346"/>
                  <a:gd name="T63" fmla="*/ 2389 h 118"/>
                  <a:gd name="T64" fmla="+- 0 688 647"/>
                  <a:gd name="T65" fmla="*/ T64 w 72"/>
                  <a:gd name="T66" fmla="+- 0 2393 2346"/>
                  <a:gd name="T67" fmla="*/ 2393 h 118"/>
                  <a:gd name="T68" fmla="+- 0 686 647"/>
                  <a:gd name="T69" fmla="*/ T68 w 72"/>
                  <a:gd name="T70" fmla="+- 0 2395 2346"/>
                  <a:gd name="T71" fmla="*/ 2395 h 118"/>
                  <a:gd name="T72" fmla="+- 0 683 647"/>
                  <a:gd name="T73" fmla="*/ T72 w 72"/>
                  <a:gd name="T74" fmla="+- 0 2396 2346"/>
                  <a:gd name="T75" fmla="*/ 2396 h 118"/>
                  <a:gd name="T76" fmla="+- 0 680 647"/>
                  <a:gd name="T77" fmla="*/ T76 w 72"/>
                  <a:gd name="T78" fmla="+- 0 2397 2346"/>
                  <a:gd name="T79" fmla="*/ 2397 h 118"/>
                  <a:gd name="T80" fmla="+- 0 676 647"/>
                  <a:gd name="T81" fmla="*/ T80 w 72"/>
                  <a:gd name="T82" fmla="+- 0 2397 2346"/>
                  <a:gd name="T83" fmla="*/ 2397 h 118"/>
                  <a:gd name="T84" fmla="+- 0 662 647"/>
                  <a:gd name="T85" fmla="*/ T84 w 72"/>
                  <a:gd name="T86" fmla="+- 0 2397 2346"/>
                  <a:gd name="T87" fmla="*/ 2397 h 118"/>
                  <a:gd name="T88" fmla="+- 0 661 647"/>
                  <a:gd name="T89" fmla="*/ T88 w 72"/>
                  <a:gd name="T90" fmla="+- 0 2397 2346"/>
                  <a:gd name="T91" fmla="*/ 2397 h 118"/>
                  <a:gd name="T92" fmla="+- 0 659 647"/>
                  <a:gd name="T93" fmla="*/ T92 w 72"/>
                  <a:gd name="T94" fmla="+- 0 2400 2346"/>
                  <a:gd name="T95" fmla="*/ 2400 h 118"/>
                  <a:gd name="T96" fmla="+- 0 659 647"/>
                  <a:gd name="T97" fmla="*/ T96 w 72"/>
                  <a:gd name="T98" fmla="+- 0 2401 2346"/>
                  <a:gd name="T99" fmla="*/ 2401 h 118"/>
                  <a:gd name="T100" fmla="+- 0 659 647"/>
                  <a:gd name="T101" fmla="*/ T100 w 72"/>
                  <a:gd name="T102" fmla="+- 0 2402 2346"/>
                  <a:gd name="T103" fmla="*/ 2402 h 118"/>
                  <a:gd name="T104" fmla="+- 0 659 647"/>
                  <a:gd name="T105" fmla="*/ T104 w 72"/>
                  <a:gd name="T106" fmla="+- 0 2404 2346"/>
                  <a:gd name="T107" fmla="*/ 2404 h 118"/>
                  <a:gd name="T108" fmla="+- 0 659 647"/>
                  <a:gd name="T109" fmla="*/ T108 w 72"/>
                  <a:gd name="T110" fmla="+- 0 2405 2346"/>
                  <a:gd name="T111" fmla="*/ 2405 h 118"/>
                  <a:gd name="T112" fmla="+- 0 662 647"/>
                  <a:gd name="T113" fmla="*/ T112 w 72"/>
                  <a:gd name="T114" fmla="+- 0 2409 2346"/>
                  <a:gd name="T115" fmla="*/ 2409 h 118"/>
                  <a:gd name="T116" fmla="+- 0 678 647"/>
                  <a:gd name="T117" fmla="*/ T116 w 72"/>
                  <a:gd name="T118" fmla="+- 0 2409 2346"/>
                  <a:gd name="T119" fmla="*/ 2409 h 118"/>
                  <a:gd name="T120" fmla="+- 0 682 647"/>
                  <a:gd name="T121" fmla="*/ T120 w 72"/>
                  <a:gd name="T122" fmla="+- 0 2410 2346"/>
                  <a:gd name="T123" fmla="*/ 2410 h 118"/>
                  <a:gd name="T124" fmla="+- 0 702 647"/>
                  <a:gd name="T125" fmla="*/ T124 w 72"/>
                  <a:gd name="T126" fmla="+- 0 2427 2346"/>
                  <a:gd name="T127" fmla="*/ 2427 h 118"/>
                  <a:gd name="T128" fmla="+- 0 702 647"/>
                  <a:gd name="T129" fmla="*/ T128 w 72"/>
                  <a:gd name="T130" fmla="+- 0 2433 2346"/>
                  <a:gd name="T131" fmla="*/ 2433 h 118"/>
                  <a:gd name="T132" fmla="+- 0 682 647"/>
                  <a:gd name="T133" fmla="*/ T132 w 72"/>
                  <a:gd name="T134" fmla="+- 0 2451 2346"/>
                  <a:gd name="T135" fmla="*/ 2451 h 118"/>
                  <a:gd name="T136" fmla="+- 0 712 647"/>
                  <a:gd name="T137" fmla="*/ T136 w 72"/>
                  <a:gd name="T138" fmla="+- 0 2451 2346"/>
                  <a:gd name="T139" fmla="*/ 2451 h 118"/>
                  <a:gd name="T140" fmla="+- 0 714 647"/>
                  <a:gd name="T141" fmla="*/ T140 w 72"/>
                  <a:gd name="T142" fmla="+- 0 2447 2346"/>
                  <a:gd name="T143" fmla="*/ 2447 h 118"/>
                  <a:gd name="T144" fmla="+- 0 716 647"/>
                  <a:gd name="T145" fmla="*/ T144 w 72"/>
                  <a:gd name="T146" fmla="+- 0 2442 2346"/>
                  <a:gd name="T147" fmla="*/ 2442 h 118"/>
                  <a:gd name="T148" fmla="+- 0 718 647"/>
                  <a:gd name="T149" fmla="*/ T148 w 72"/>
                  <a:gd name="T150" fmla="+- 0 2439 2346"/>
                  <a:gd name="T151" fmla="*/ 2439 h 118"/>
                  <a:gd name="T152" fmla="+- 0 719 647"/>
                  <a:gd name="T153" fmla="*/ T152 w 72"/>
                  <a:gd name="T154" fmla="+- 0 2434 2346"/>
                  <a:gd name="T155" fmla="*/ 2434 h 118"/>
                  <a:gd name="T156" fmla="+- 0 719 647"/>
                  <a:gd name="T157" fmla="*/ T156 w 72"/>
                  <a:gd name="T158" fmla="+- 0 2425 2346"/>
                  <a:gd name="T159" fmla="*/ 2425 h 118"/>
                  <a:gd name="T160" fmla="+- 0 692 647"/>
                  <a:gd name="T161" fmla="*/ T160 w 72"/>
                  <a:gd name="T162" fmla="+- 0 2402 2346"/>
                  <a:gd name="T163" fmla="*/ 2402 h 118"/>
                  <a:gd name="T164" fmla="+- 0 695 647"/>
                  <a:gd name="T165" fmla="*/ T164 w 72"/>
                  <a:gd name="T166" fmla="+- 0 2401 2346"/>
                  <a:gd name="T167" fmla="*/ 2401 h 118"/>
                  <a:gd name="T168" fmla="+- 0 699 647"/>
                  <a:gd name="T169" fmla="*/ T168 w 72"/>
                  <a:gd name="T170" fmla="+- 0 2400 2346"/>
                  <a:gd name="T171" fmla="*/ 2400 h 118"/>
                  <a:gd name="T172" fmla="+- 0 701 647"/>
                  <a:gd name="T173" fmla="*/ T172 w 72"/>
                  <a:gd name="T174" fmla="+- 0 2398 2346"/>
                  <a:gd name="T175" fmla="*/ 2398 h 118"/>
                  <a:gd name="T176" fmla="+- 0 704 647"/>
                  <a:gd name="T177" fmla="*/ T176 w 72"/>
                  <a:gd name="T178" fmla="+- 0 2396 2346"/>
                  <a:gd name="T179" fmla="*/ 2396 h 118"/>
                  <a:gd name="T180" fmla="+- 0 706 647"/>
                  <a:gd name="T181" fmla="*/ T180 w 72"/>
                  <a:gd name="T182" fmla="+- 0 2394 2346"/>
                  <a:gd name="T183" fmla="*/ 2394 h 118"/>
                  <a:gd name="T184" fmla="+- 0 708 647"/>
                  <a:gd name="T185" fmla="*/ T184 w 72"/>
                  <a:gd name="T186" fmla="+- 0 2392 2346"/>
                  <a:gd name="T187" fmla="*/ 2392 h 118"/>
                  <a:gd name="T188" fmla="+- 0 710 647"/>
                  <a:gd name="T189" fmla="*/ T188 w 72"/>
                  <a:gd name="T190" fmla="+- 0 2390 2346"/>
                  <a:gd name="T191" fmla="*/ 2390 h 118"/>
                  <a:gd name="T192" fmla="+- 0 711 647"/>
                  <a:gd name="T193" fmla="*/ T192 w 72"/>
                  <a:gd name="T194" fmla="+- 0 2387 2346"/>
                  <a:gd name="T195" fmla="*/ 2387 h 118"/>
                  <a:gd name="T196" fmla="+- 0 713 647"/>
                  <a:gd name="T197" fmla="*/ T196 w 72"/>
                  <a:gd name="T198" fmla="+- 0 2381 2346"/>
                  <a:gd name="T199" fmla="*/ 2381 h 118"/>
                  <a:gd name="T200" fmla="+- 0 713 647"/>
                  <a:gd name="T201" fmla="*/ T200 w 72"/>
                  <a:gd name="T202" fmla="+- 0 2377 2346"/>
                  <a:gd name="T203" fmla="*/ 2377 h 118"/>
                  <a:gd name="T204" fmla="+- 0 713 647"/>
                  <a:gd name="T205" fmla="*/ T204 w 72"/>
                  <a:gd name="T206" fmla="+- 0 2370 2346"/>
                  <a:gd name="T207" fmla="*/ 2370 h 118"/>
                  <a:gd name="T208" fmla="+- 0 713 647"/>
                  <a:gd name="T209" fmla="*/ T208 w 72"/>
                  <a:gd name="T210" fmla="+- 0 2366 2346"/>
                  <a:gd name="T211" fmla="*/ 2366 h 118"/>
                  <a:gd name="T212" fmla="+- 0 710 647"/>
                  <a:gd name="T213" fmla="*/ T212 w 72"/>
                  <a:gd name="T214" fmla="+- 0 2359 2346"/>
                  <a:gd name="T215" fmla="*/ 2359 h 118"/>
                  <a:gd name="T216" fmla="+- 0 710 647"/>
                  <a:gd name="T217" fmla="*/ T216 w 72"/>
                  <a:gd name="T218" fmla="+- 0 2358 2346"/>
                  <a:gd name="T219" fmla="*/ 23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72" h="118">
                    <a:moveTo>
                      <a:pt x="63" y="12"/>
                    </a:moveTo>
                    <a:lnTo>
                      <a:pt x="35" y="12"/>
                    </a:lnTo>
                    <a:lnTo>
                      <a:pt x="37" y="13"/>
                    </a:lnTo>
                    <a:lnTo>
                      <a:pt x="40" y="14"/>
                    </a:lnTo>
                    <a:lnTo>
                      <a:pt x="42" y="15"/>
                    </a:lnTo>
                    <a:lnTo>
                      <a:pt x="44" y="16"/>
                    </a:lnTo>
                    <a:lnTo>
                      <a:pt x="46" y="17"/>
                    </a:lnTo>
                    <a:lnTo>
                      <a:pt x="47" y="19"/>
                    </a:lnTo>
                    <a:lnTo>
                      <a:pt x="48" y="21"/>
                    </a:lnTo>
                    <a:lnTo>
                      <a:pt x="50" y="25"/>
                    </a:lnTo>
                    <a:lnTo>
                      <a:pt x="50" y="27"/>
                    </a:lnTo>
                    <a:lnTo>
                      <a:pt x="50" y="33"/>
                    </a:lnTo>
                    <a:lnTo>
                      <a:pt x="50" y="36"/>
                    </a:lnTo>
                    <a:lnTo>
                      <a:pt x="48" y="39"/>
                    </a:lnTo>
                    <a:lnTo>
                      <a:pt x="47" y="41"/>
                    </a:lnTo>
                    <a:lnTo>
                      <a:pt x="46" y="43"/>
                    </a:lnTo>
                    <a:lnTo>
                      <a:pt x="41" y="47"/>
                    </a:lnTo>
                    <a:lnTo>
                      <a:pt x="39" y="49"/>
                    </a:lnTo>
                    <a:lnTo>
                      <a:pt x="36" y="50"/>
                    </a:lnTo>
                    <a:lnTo>
                      <a:pt x="33" y="51"/>
                    </a:lnTo>
                    <a:lnTo>
                      <a:pt x="29" y="51"/>
                    </a:lnTo>
                    <a:lnTo>
                      <a:pt x="15" y="51"/>
                    </a:lnTo>
                    <a:lnTo>
                      <a:pt x="14" y="51"/>
                    </a:lnTo>
                    <a:lnTo>
                      <a:pt x="12" y="54"/>
                    </a:lnTo>
                    <a:lnTo>
                      <a:pt x="12" y="55"/>
                    </a:lnTo>
                    <a:lnTo>
                      <a:pt x="12" y="56"/>
                    </a:lnTo>
                    <a:lnTo>
                      <a:pt x="12" y="58"/>
                    </a:lnTo>
                    <a:lnTo>
                      <a:pt x="12" y="59"/>
                    </a:lnTo>
                    <a:lnTo>
                      <a:pt x="15" y="63"/>
                    </a:lnTo>
                    <a:lnTo>
                      <a:pt x="31" y="63"/>
                    </a:lnTo>
                    <a:lnTo>
                      <a:pt x="35" y="64"/>
                    </a:lnTo>
                    <a:lnTo>
                      <a:pt x="55" y="81"/>
                    </a:lnTo>
                    <a:lnTo>
                      <a:pt x="55" y="87"/>
                    </a:lnTo>
                    <a:lnTo>
                      <a:pt x="35" y="105"/>
                    </a:lnTo>
                    <a:lnTo>
                      <a:pt x="65" y="105"/>
                    </a:lnTo>
                    <a:lnTo>
                      <a:pt x="67" y="101"/>
                    </a:lnTo>
                    <a:lnTo>
                      <a:pt x="69" y="96"/>
                    </a:lnTo>
                    <a:lnTo>
                      <a:pt x="71" y="93"/>
                    </a:lnTo>
                    <a:lnTo>
                      <a:pt x="72" y="88"/>
                    </a:lnTo>
                    <a:lnTo>
                      <a:pt x="72" y="79"/>
                    </a:lnTo>
                    <a:lnTo>
                      <a:pt x="45" y="56"/>
                    </a:lnTo>
                    <a:lnTo>
                      <a:pt x="48" y="55"/>
                    </a:lnTo>
                    <a:lnTo>
                      <a:pt x="52" y="54"/>
                    </a:lnTo>
                    <a:lnTo>
                      <a:pt x="54" y="52"/>
                    </a:lnTo>
                    <a:lnTo>
                      <a:pt x="57" y="50"/>
                    </a:lnTo>
                    <a:lnTo>
                      <a:pt x="59" y="48"/>
                    </a:lnTo>
                    <a:lnTo>
                      <a:pt x="61" y="46"/>
                    </a:lnTo>
                    <a:lnTo>
                      <a:pt x="63" y="44"/>
                    </a:lnTo>
                    <a:lnTo>
                      <a:pt x="64" y="41"/>
                    </a:lnTo>
                    <a:lnTo>
                      <a:pt x="66" y="35"/>
                    </a:lnTo>
                    <a:lnTo>
                      <a:pt x="66" y="31"/>
                    </a:lnTo>
                    <a:lnTo>
                      <a:pt x="66" y="24"/>
                    </a:lnTo>
                    <a:lnTo>
                      <a:pt x="66" y="20"/>
                    </a:lnTo>
                    <a:lnTo>
                      <a:pt x="63" y="13"/>
                    </a:lnTo>
                    <a:lnTo>
                      <a:pt x="63"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25">
                <a:extLst>
                  <a:ext uri="{FF2B5EF4-FFF2-40B4-BE49-F238E27FC236}">
                    <a16:creationId xmlns="" xmlns:a16="http://schemas.microsoft.com/office/drawing/2014/main" id="{F66C79D6-9EFF-4B0A-9BA2-3CFAE0DEC052}"/>
                  </a:ext>
                </a:extLst>
              </p:cNvPr>
              <p:cNvSpPr>
                <a:spLocks/>
              </p:cNvSpPr>
              <p:nvPr/>
            </p:nvSpPr>
            <p:spPr bwMode="auto">
              <a:xfrm>
                <a:off x="647" y="2346"/>
                <a:ext cx="72" cy="118"/>
              </a:xfrm>
              <a:custGeom>
                <a:avLst/>
                <a:gdLst>
                  <a:gd name="T0" fmla="+- 0 687 647"/>
                  <a:gd name="T1" fmla="*/ T0 w 72"/>
                  <a:gd name="T2" fmla="+- 0 2346 2346"/>
                  <a:gd name="T3" fmla="*/ 2346 h 118"/>
                  <a:gd name="T4" fmla="+- 0 678 647"/>
                  <a:gd name="T5" fmla="*/ T4 w 72"/>
                  <a:gd name="T6" fmla="+- 0 2346 2346"/>
                  <a:gd name="T7" fmla="*/ 2346 h 118"/>
                  <a:gd name="T8" fmla="+- 0 674 647"/>
                  <a:gd name="T9" fmla="*/ T8 w 72"/>
                  <a:gd name="T10" fmla="+- 0 2346 2346"/>
                  <a:gd name="T11" fmla="*/ 2346 h 118"/>
                  <a:gd name="T12" fmla="+- 0 668 647"/>
                  <a:gd name="T13" fmla="*/ T12 w 72"/>
                  <a:gd name="T14" fmla="+- 0 2348 2346"/>
                  <a:gd name="T15" fmla="*/ 2348 h 118"/>
                  <a:gd name="T16" fmla="+- 0 665 647"/>
                  <a:gd name="T17" fmla="*/ T16 w 72"/>
                  <a:gd name="T18" fmla="+- 0 2349 2346"/>
                  <a:gd name="T19" fmla="*/ 2349 h 118"/>
                  <a:gd name="T20" fmla="+- 0 662 647"/>
                  <a:gd name="T21" fmla="*/ T20 w 72"/>
                  <a:gd name="T22" fmla="+- 0 2350 2346"/>
                  <a:gd name="T23" fmla="*/ 2350 h 118"/>
                  <a:gd name="T24" fmla="+- 0 660 647"/>
                  <a:gd name="T25" fmla="*/ T24 w 72"/>
                  <a:gd name="T26" fmla="+- 0 2351 2346"/>
                  <a:gd name="T27" fmla="*/ 2351 h 118"/>
                  <a:gd name="T28" fmla="+- 0 658 647"/>
                  <a:gd name="T29" fmla="*/ T28 w 72"/>
                  <a:gd name="T30" fmla="+- 0 2352 2346"/>
                  <a:gd name="T31" fmla="*/ 2352 h 118"/>
                  <a:gd name="T32" fmla="+- 0 654 647"/>
                  <a:gd name="T33" fmla="*/ T32 w 72"/>
                  <a:gd name="T34" fmla="+- 0 2354 2346"/>
                  <a:gd name="T35" fmla="*/ 2354 h 118"/>
                  <a:gd name="T36" fmla="+- 0 653 647"/>
                  <a:gd name="T37" fmla="*/ T36 w 72"/>
                  <a:gd name="T38" fmla="+- 0 2355 2346"/>
                  <a:gd name="T39" fmla="*/ 2355 h 118"/>
                  <a:gd name="T40" fmla="+- 0 653 647"/>
                  <a:gd name="T41" fmla="*/ T40 w 72"/>
                  <a:gd name="T42" fmla="+- 0 2355 2346"/>
                  <a:gd name="T43" fmla="*/ 2355 h 118"/>
                  <a:gd name="T44" fmla="+- 0 652 647"/>
                  <a:gd name="T45" fmla="*/ T44 w 72"/>
                  <a:gd name="T46" fmla="+- 0 2356 2346"/>
                  <a:gd name="T47" fmla="*/ 2356 h 118"/>
                  <a:gd name="T48" fmla="+- 0 652 647"/>
                  <a:gd name="T49" fmla="*/ T48 w 72"/>
                  <a:gd name="T50" fmla="+- 0 2356 2346"/>
                  <a:gd name="T51" fmla="*/ 2356 h 118"/>
                  <a:gd name="T52" fmla="+- 0 652 647"/>
                  <a:gd name="T53" fmla="*/ T52 w 72"/>
                  <a:gd name="T54" fmla="+- 0 2357 2346"/>
                  <a:gd name="T55" fmla="*/ 2357 h 118"/>
                  <a:gd name="T56" fmla="+- 0 651 647"/>
                  <a:gd name="T57" fmla="*/ T56 w 72"/>
                  <a:gd name="T58" fmla="+- 0 2357 2346"/>
                  <a:gd name="T59" fmla="*/ 2357 h 118"/>
                  <a:gd name="T60" fmla="+- 0 651 647"/>
                  <a:gd name="T61" fmla="*/ T60 w 72"/>
                  <a:gd name="T62" fmla="+- 0 2357 2346"/>
                  <a:gd name="T63" fmla="*/ 2357 h 118"/>
                  <a:gd name="T64" fmla="+- 0 651 647"/>
                  <a:gd name="T65" fmla="*/ T64 w 72"/>
                  <a:gd name="T66" fmla="+- 0 2358 2346"/>
                  <a:gd name="T67" fmla="*/ 2358 h 118"/>
                  <a:gd name="T68" fmla="+- 0 651 647"/>
                  <a:gd name="T69" fmla="*/ T68 w 72"/>
                  <a:gd name="T70" fmla="+- 0 2358 2346"/>
                  <a:gd name="T71" fmla="*/ 2358 h 118"/>
                  <a:gd name="T72" fmla="+- 0 651 647"/>
                  <a:gd name="T73" fmla="*/ T72 w 72"/>
                  <a:gd name="T74" fmla="+- 0 2359 2346"/>
                  <a:gd name="T75" fmla="*/ 2359 h 118"/>
                  <a:gd name="T76" fmla="+- 0 651 647"/>
                  <a:gd name="T77" fmla="*/ T76 w 72"/>
                  <a:gd name="T78" fmla="+- 0 2360 2346"/>
                  <a:gd name="T79" fmla="*/ 2360 h 118"/>
                  <a:gd name="T80" fmla="+- 0 651 647"/>
                  <a:gd name="T81" fmla="*/ T80 w 72"/>
                  <a:gd name="T82" fmla="+- 0 2364 2346"/>
                  <a:gd name="T83" fmla="*/ 2364 h 118"/>
                  <a:gd name="T84" fmla="+- 0 651 647"/>
                  <a:gd name="T85" fmla="*/ T84 w 72"/>
                  <a:gd name="T86" fmla="+- 0 2365 2346"/>
                  <a:gd name="T87" fmla="*/ 2365 h 118"/>
                  <a:gd name="T88" fmla="+- 0 651 647"/>
                  <a:gd name="T89" fmla="*/ T88 w 72"/>
                  <a:gd name="T90" fmla="+- 0 2366 2346"/>
                  <a:gd name="T91" fmla="*/ 2366 h 118"/>
                  <a:gd name="T92" fmla="+- 0 654 647"/>
                  <a:gd name="T93" fmla="*/ T92 w 72"/>
                  <a:gd name="T94" fmla="+- 0 2368 2346"/>
                  <a:gd name="T95" fmla="*/ 2368 h 118"/>
                  <a:gd name="T96" fmla="+- 0 655 647"/>
                  <a:gd name="T97" fmla="*/ T96 w 72"/>
                  <a:gd name="T98" fmla="+- 0 2368 2346"/>
                  <a:gd name="T99" fmla="*/ 2368 h 118"/>
                  <a:gd name="T100" fmla="+- 0 656 647"/>
                  <a:gd name="T101" fmla="*/ T100 w 72"/>
                  <a:gd name="T102" fmla="+- 0 2367 2346"/>
                  <a:gd name="T103" fmla="*/ 2367 h 118"/>
                  <a:gd name="T104" fmla="+- 0 658 647"/>
                  <a:gd name="T105" fmla="*/ T104 w 72"/>
                  <a:gd name="T106" fmla="+- 0 2365 2346"/>
                  <a:gd name="T107" fmla="*/ 2365 h 118"/>
                  <a:gd name="T108" fmla="+- 0 659 647"/>
                  <a:gd name="T109" fmla="*/ T108 w 72"/>
                  <a:gd name="T110" fmla="+- 0 2364 2346"/>
                  <a:gd name="T111" fmla="*/ 2364 h 118"/>
                  <a:gd name="T112" fmla="+- 0 662 647"/>
                  <a:gd name="T113" fmla="*/ T112 w 72"/>
                  <a:gd name="T114" fmla="+- 0 2363 2346"/>
                  <a:gd name="T115" fmla="*/ 2363 h 118"/>
                  <a:gd name="T116" fmla="+- 0 664 647"/>
                  <a:gd name="T117" fmla="*/ T116 w 72"/>
                  <a:gd name="T118" fmla="+- 0 2362 2346"/>
                  <a:gd name="T119" fmla="*/ 2362 h 118"/>
                  <a:gd name="T120" fmla="+- 0 666 647"/>
                  <a:gd name="T121" fmla="*/ T120 w 72"/>
                  <a:gd name="T122" fmla="+- 0 2361 2346"/>
                  <a:gd name="T123" fmla="*/ 2361 h 118"/>
                  <a:gd name="T124" fmla="+- 0 672 647"/>
                  <a:gd name="T125" fmla="*/ T124 w 72"/>
                  <a:gd name="T126" fmla="+- 0 2359 2346"/>
                  <a:gd name="T127" fmla="*/ 2359 h 118"/>
                  <a:gd name="T128" fmla="+- 0 675 647"/>
                  <a:gd name="T129" fmla="*/ T128 w 72"/>
                  <a:gd name="T130" fmla="+- 0 2358 2346"/>
                  <a:gd name="T131" fmla="*/ 2358 h 118"/>
                  <a:gd name="T132" fmla="+- 0 710 647"/>
                  <a:gd name="T133" fmla="*/ T132 w 72"/>
                  <a:gd name="T134" fmla="+- 0 2358 2346"/>
                  <a:gd name="T135" fmla="*/ 2358 h 118"/>
                  <a:gd name="T136" fmla="+- 0 708 647"/>
                  <a:gd name="T137" fmla="*/ T136 w 72"/>
                  <a:gd name="T138" fmla="+- 0 2356 2346"/>
                  <a:gd name="T139" fmla="*/ 2356 h 118"/>
                  <a:gd name="T140" fmla="+- 0 703 647"/>
                  <a:gd name="T141" fmla="*/ T140 w 72"/>
                  <a:gd name="T142" fmla="+- 0 2351 2346"/>
                  <a:gd name="T143" fmla="*/ 2351 h 118"/>
                  <a:gd name="T144" fmla="+- 0 699 647"/>
                  <a:gd name="T145" fmla="*/ T144 w 72"/>
                  <a:gd name="T146" fmla="+- 0 2349 2346"/>
                  <a:gd name="T147" fmla="*/ 2349 h 118"/>
                  <a:gd name="T148" fmla="+- 0 691 647"/>
                  <a:gd name="T149" fmla="*/ T148 w 72"/>
                  <a:gd name="T150" fmla="+- 0 2347 2346"/>
                  <a:gd name="T151" fmla="*/ 2347 h 118"/>
                  <a:gd name="T152" fmla="+- 0 687 647"/>
                  <a:gd name="T153" fmla="*/ T152 w 72"/>
                  <a:gd name="T154" fmla="+- 0 2346 2346"/>
                  <a:gd name="T155" fmla="*/ 23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72" h="118">
                    <a:moveTo>
                      <a:pt x="40" y="0"/>
                    </a:moveTo>
                    <a:lnTo>
                      <a:pt x="31" y="0"/>
                    </a:lnTo>
                    <a:lnTo>
                      <a:pt x="27" y="0"/>
                    </a:lnTo>
                    <a:lnTo>
                      <a:pt x="21" y="2"/>
                    </a:lnTo>
                    <a:lnTo>
                      <a:pt x="18" y="3"/>
                    </a:lnTo>
                    <a:lnTo>
                      <a:pt x="15" y="4"/>
                    </a:lnTo>
                    <a:lnTo>
                      <a:pt x="13" y="5"/>
                    </a:lnTo>
                    <a:lnTo>
                      <a:pt x="11" y="6"/>
                    </a:lnTo>
                    <a:lnTo>
                      <a:pt x="7" y="8"/>
                    </a:lnTo>
                    <a:lnTo>
                      <a:pt x="6" y="9"/>
                    </a:lnTo>
                    <a:lnTo>
                      <a:pt x="5" y="10"/>
                    </a:lnTo>
                    <a:lnTo>
                      <a:pt x="5" y="11"/>
                    </a:lnTo>
                    <a:lnTo>
                      <a:pt x="4" y="11"/>
                    </a:lnTo>
                    <a:lnTo>
                      <a:pt x="4" y="12"/>
                    </a:lnTo>
                    <a:lnTo>
                      <a:pt x="4" y="13"/>
                    </a:lnTo>
                    <a:lnTo>
                      <a:pt x="4" y="14"/>
                    </a:lnTo>
                    <a:lnTo>
                      <a:pt x="4" y="18"/>
                    </a:lnTo>
                    <a:lnTo>
                      <a:pt x="4" y="19"/>
                    </a:lnTo>
                    <a:lnTo>
                      <a:pt x="4" y="20"/>
                    </a:lnTo>
                    <a:lnTo>
                      <a:pt x="7" y="22"/>
                    </a:lnTo>
                    <a:lnTo>
                      <a:pt x="8" y="22"/>
                    </a:lnTo>
                    <a:lnTo>
                      <a:pt x="9" y="21"/>
                    </a:lnTo>
                    <a:lnTo>
                      <a:pt x="11" y="19"/>
                    </a:lnTo>
                    <a:lnTo>
                      <a:pt x="12" y="18"/>
                    </a:lnTo>
                    <a:lnTo>
                      <a:pt x="15" y="17"/>
                    </a:lnTo>
                    <a:lnTo>
                      <a:pt x="17" y="16"/>
                    </a:lnTo>
                    <a:lnTo>
                      <a:pt x="19" y="15"/>
                    </a:lnTo>
                    <a:lnTo>
                      <a:pt x="25" y="13"/>
                    </a:lnTo>
                    <a:lnTo>
                      <a:pt x="28" y="12"/>
                    </a:lnTo>
                    <a:lnTo>
                      <a:pt x="63" y="12"/>
                    </a:lnTo>
                    <a:lnTo>
                      <a:pt x="61" y="10"/>
                    </a:lnTo>
                    <a:lnTo>
                      <a:pt x="56" y="5"/>
                    </a:lnTo>
                    <a:lnTo>
                      <a:pt x="52" y="3"/>
                    </a:lnTo>
                    <a:lnTo>
                      <a:pt x="44" y="1"/>
                    </a:lnTo>
                    <a:lnTo>
                      <a:pt x="4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9" name="Group 21">
              <a:extLst>
                <a:ext uri="{FF2B5EF4-FFF2-40B4-BE49-F238E27FC236}">
                  <a16:creationId xmlns="" xmlns:a16="http://schemas.microsoft.com/office/drawing/2014/main" id="{801BDCA2-4BD8-4D37-AD31-CED9126DF383}"/>
                </a:ext>
              </a:extLst>
            </p:cNvPr>
            <p:cNvGrpSpPr>
              <a:grpSpLocks/>
            </p:cNvGrpSpPr>
            <p:nvPr/>
          </p:nvGrpSpPr>
          <p:grpSpPr bwMode="auto">
            <a:xfrm>
              <a:off x="736" y="2346"/>
              <a:ext cx="79" cy="118"/>
              <a:chOff x="736" y="2346"/>
              <a:chExt cx="79" cy="118"/>
            </a:xfrm>
          </p:grpSpPr>
          <p:sp>
            <p:nvSpPr>
              <p:cNvPr id="69" name="Freeform 23">
                <a:extLst>
                  <a:ext uri="{FF2B5EF4-FFF2-40B4-BE49-F238E27FC236}">
                    <a16:creationId xmlns="" xmlns:a16="http://schemas.microsoft.com/office/drawing/2014/main" id="{56606A66-DC8F-4EC9-8419-76E12DF881ED}"/>
                  </a:ext>
                </a:extLst>
              </p:cNvPr>
              <p:cNvSpPr>
                <a:spLocks/>
              </p:cNvSpPr>
              <p:nvPr/>
            </p:nvSpPr>
            <p:spPr bwMode="auto">
              <a:xfrm>
                <a:off x="736" y="2346"/>
                <a:ext cx="79" cy="118"/>
              </a:xfrm>
              <a:custGeom>
                <a:avLst/>
                <a:gdLst>
                  <a:gd name="T0" fmla="+- 0 784 736"/>
                  <a:gd name="T1" fmla="*/ T0 w 79"/>
                  <a:gd name="T2" fmla="+- 0 2346 2346"/>
                  <a:gd name="T3" fmla="*/ 2346 h 118"/>
                  <a:gd name="T4" fmla="+- 0 769 736"/>
                  <a:gd name="T5" fmla="*/ T4 w 79"/>
                  <a:gd name="T6" fmla="+- 0 2346 2346"/>
                  <a:gd name="T7" fmla="*/ 2346 h 118"/>
                  <a:gd name="T8" fmla="+- 0 763 736"/>
                  <a:gd name="T9" fmla="*/ T8 w 79"/>
                  <a:gd name="T10" fmla="+- 0 2347 2346"/>
                  <a:gd name="T11" fmla="*/ 2347 h 118"/>
                  <a:gd name="T12" fmla="+- 0 736 736"/>
                  <a:gd name="T13" fmla="*/ T12 w 79"/>
                  <a:gd name="T14" fmla="+- 0 2396 2346"/>
                  <a:gd name="T15" fmla="*/ 2396 h 118"/>
                  <a:gd name="T16" fmla="+- 0 736 736"/>
                  <a:gd name="T17" fmla="*/ T16 w 79"/>
                  <a:gd name="T18" fmla="+- 0 2414 2346"/>
                  <a:gd name="T19" fmla="*/ 2414 h 118"/>
                  <a:gd name="T20" fmla="+- 0 767 736"/>
                  <a:gd name="T21" fmla="*/ T20 w 79"/>
                  <a:gd name="T22" fmla="+- 0 2463 2346"/>
                  <a:gd name="T23" fmla="*/ 2463 h 118"/>
                  <a:gd name="T24" fmla="+- 0 782 736"/>
                  <a:gd name="T25" fmla="*/ T24 w 79"/>
                  <a:gd name="T26" fmla="+- 0 2463 2346"/>
                  <a:gd name="T27" fmla="*/ 2463 h 118"/>
                  <a:gd name="T28" fmla="+- 0 803 736"/>
                  <a:gd name="T29" fmla="*/ T28 w 79"/>
                  <a:gd name="T30" fmla="+- 0 2451 2346"/>
                  <a:gd name="T31" fmla="*/ 2451 h 118"/>
                  <a:gd name="T32" fmla="+- 0 771 736"/>
                  <a:gd name="T33" fmla="*/ T32 w 79"/>
                  <a:gd name="T34" fmla="+- 0 2451 2346"/>
                  <a:gd name="T35" fmla="*/ 2451 h 118"/>
                  <a:gd name="T36" fmla="+- 0 767 736"/>
                  <a:gd name="T37" fmla="*/ T36 w 79"/>
                  <a:gd name="T38" fmla="+- 0 2450 2346"/>
                  <a:gd name="T39" fmla="*/ 2450 h 118"/>
                  <a:gd name="T40" fmla="+- 0 751 736"/>
                  <a:gd name="T41" fmla="*/ T40 w 79"/>
                  <a:gd name="T42" fmla="+- 0 2397 2346"/>
                  <a:gd name="T43" fmla="*/ 2397 h 118"/>
                  <a:gd name="T44" fmla="+- 0 752 736"/>
                  <a:gd name="T45" fmla="*/ T44 w 79"/>
                  <a:gd name="T46" fmla="+- 0 2391 2346"/>
                  <a:gd name="T47" fmla="*/ 2391 h 118"/>
                  <a:gd name="T48" fmla="+- 0 752 736"/>
                  <a:gd name="T49" fmla="*/ T48 w 79"/>
                  <a:gd name="T50" fmla="+- 0 2386 2346"/>
                  <a:gd name="T51" fmla="*/ 2386 h 118"/>
                  <a:gd name="T52" fmla="+- 0 753 736"/>
                  <a:gd name="T53" fmla="*/ T52 w 79"/>
                  <a:gd name="T54" fmla="+- 0 2380 2346"/>
                  <a:gd name="T55" fmla="*/ 2380 h 118"/>
                  <a:gd name="T56" fmla="+- 0 754 736"/>
                  <a:gd name="T57" fmla="*/ T56 w 79"/>
                  <a:gd name="T58" fmla="+- 0 2376 2346"/>
                  <a:gd name="T59" fmla="*/ 2376 h 118"/>
                  <a:gd name="T60" fmla="+- 0 756 736"/>
                  <a:gd name="T61" fmla="*/ T60 w 79"/>
                  <a:gd name="T62" fmla="+- 0 2371 2346"/>
                  <a:gd name="T63" fmla="*/ 2371 h 118"/>
                  <a:gd name="T64" fmla="+- 0 758 736"/>
                  <a:gd name="T65" fmla="*/ T64 w 79"/>
                  <a:gd name="T66" fmla="+- 0 2367 2346"/>
                  <a:gd name="T67" fmla="*/ 2367 h 118"/>
                  <a:gd name="T68" fmla="+- 0 760 736"/>
                  <a:gd name="T69" fmla="*/ T68 w 79"/>
                  <a:gd name="T70" fmla="+- 0 2364 2346"/>
                  <a:gd name="T71" fmla="*/ 2364 h 118"/>
                  <a:gd name="T72" fmla="+- 0 763 736"/>
                  <a:gd name="T73" fmla="*/ T72 w 79"/>
                  <a:gd name="T74" fmla="+- 0 2362 2346"/>
                  <a:gd name="T75" fmla="*/ 2362 h 118"/>
                  <a:gd name="T76" fmla="+- 0 766 736"/>
                  <a:gd name="T77" fmla="*/ T76 w 79"/>
                  <a:gd name="T78" fmla="+- 0 2359 2346"/>
                  <a:gd name="T79" fmla="*/ 2359 h 118"/>
                  <a:gd name="T80" fmla="+- 0 770 736"/>
                  <a:gd name="T81" fmla="*/ T80 w 79"/>
                  <a:gd name="T82" fmla="+- 0 2358 2346"/>
                  <a:gd name="T83" fmla="*/ 2358 h 118"/>
                  <a:gd name="T84" fmla="+- 0 805 736"/>
                  <a:gd name="T85" fmla="*/ T84 w 79"/>
                  <a:gd name="T86" fmla="+- 0 2358 2346"/>
                  <a:gd name="T87" fmla="*/ 2358 h 118"/>
                  <a:gd name="T88" fmla="+- 0 803 736"/>
                  <a:gd name="T89" fmla="*/ T88 w 79"/>
                  <a:gd name="T90" fmla="+- 0 2356 2346"/>
                  <a:gd name="T91" fmla="*/ 2356 h 118"/>
                  <a:gd name="T92" fmla="+- 0 799 736"/>
                  <a:gd name="T93" fmla="*/ T92 w 79"/>
                  <a:gd name="T94" fmla="+- 0 2352 2346"/>
                  <a:gd name="T95" fmla="*/ 2352 h 118"/>
                  <a:gd name="T96" fmla="+- 0 790 736"/>
                  <a:gd name="T97" fmla="*/ T96 w 79"/>
                  <a:gd name="T98" fmla="+- 0 2347 2346"/>
                  <a:gd name="T99" fmla="*/ 2347 h 118"/>
                  <a:gd name="T100" fmla="+- 0 784 736"/>
                  <a:gd name="T101" fmla="*/ T100 w 79"/>
                  <a:gd name="T102" fmla="+- 0 2346 2346"/>
                  <a:gd name="T103" fmla="*/ 23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79" h="118">
                    <a:moveTo>
                      <a:pt x="48" y="0"/>
                    </a:moveTo>
                    <a:lnTo>
                      <a:pt x="33" y="0"/>
                    </a:lnTo>
                    <a:lnTo>
                      <a:pt x="27" y="1"/>
                    </a:lnTo>
                    <a:lnTo>
                      <a:pt x="0" y="50"/>
                    </a:lnTo>
                    <a:lnTo>
                      <a:pt x="0" y="68"/>
                    </a:lnTo>
                    <a:lnTo>
                      <a:pt x="31" y="117"/>
                    </a:lnTo>
                    <a:lnTo>
                      <a:pt x="46" y="117"/>
                    </a:lnTo>
                    <a:lnTo>
                      <a:pt x="67" y="105"/>
                    </a:lnTo>
                    <a:lnTo>
                      <a:pt x="35" y="105"/>
                    </a:lnTo>
                    <a:lnTo>
                      <a:pt x="31" y="104"/>
                    </a:lnTo>
                    <a:lnTo>
                      <a:pt x="15" y="51"/>
                    </a:lnTo>
                    <a:lnTo>
                      <a:pt x="16" y="45"/>
                    </a:lnTo>
                    <a:lnTo>
                      <a:pt x="16" y="40"/>
                    </a:lnTo>
                    <a:lnTo>
                      <a:pt x="17" y="34"/>
                    </a:lnTo>
                    <a:lnTo>
                      <a:pt x="18" y="30"/>
                    </a:lnTo>
                    <a:lnTo>
                      <a:pt x="20" y="25"/>
                    </a:lnTo>
                    <a:lnTo>
                      <a:pt x="22" y="21"/>
                    </a:lnTo>
                    <a:lnTo>
                      <a:pt x="24" y="18"/>
                    </a:lnTo>
                    <a:lnTo>
                      <a:pt x="27" y="16"/>
                    </a:lnTo>
                    <a:lnTo>
                      <a:pt x="30" y="13"/>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22">
                <a:extLst>
                  <a:ext uri="{FF2B5EF4-FFF2-40B4-BE49-F238E27FC236}">
                    <a16:creationId xmlns="" xmlns:a16="http://schemas.microsoft.com/office/drawing/2014/main" id="{9CAADBCD-C24C-4C7A-BBC5-2E1ECACE94AB}"/>
                  </a:ext>
                </a:extLst>
              </p:cNvPr>
              <p:cNvSpPr>
                <a:spLocks/>
              </p:cNvSpPr>
              <p:nvPr/>
            </p:nvSpPr>
            <p:spPr bwMode="auto">
              <a:xfrm>
                <a:off x="736" y="2346"/>
                <a:ext cx="79" cy="118"/>
              </a:xfrm>
              <a:custGeom>
                <a:avLst/>
                <a:gdLst>
                  <a:gd name="T0" fmla="+- 0 805 736"/>
                  <a:gd name="T1" fmla="*/ T0 w 79"/>
                  <a:gd name="T2" fmla="+- 0 2358 2346"/>
                  <a:gd name="T3" fmla="*/ 2358 h 118"/>
                  <a:gd name="T4" fmla="+- 0 778 736"/>
                  <a:gd name="T5" fmla="*/ T4 w 79"/>
                  <a:gd name="T6" fmla="+- 0 2358 2346"/>
                  <a:gd name="T7" fmla="*/ 2358 h 118"/>
                  <a:gd name="T8" fmla="+- 0 781 736"/>
                  <a:gd name="T9" fmla="*/ T8 w 79"/>
                  <a:gd name="T10" fmla="+- 0 2359 2346"/>
                  <a:gd name="T11" fmla="*/ 2359 h 118"/>
                  <a:gd name="T12" fmla="+- 0 783 736"/>
                  <a:gd name="T13" fmla="*/ T12 w 79"/>
                  <a:gd name="T14" fmla="+- 0 2359 2346"/>
                  <a:gd name="T15" fmla="*/ 2359 h 118"/>
                  <a:gd name="T16" fmla="+- 0 794 736"/>
                  <a:gd name="T17" fmla="*/ T16 w 79"/>
                  <a:gd name="T18" fmla="+- 0 2369 2346"/>
                  <a:gd name="T19" fmla="*/ 2369 h 118"/>
                  <a:gd name="T20" fmla="+- 0 795 736"/>
                  <a:gd name="T21" fmla="*/ T20 w 79"/>
                  <a:gd name="T22" fmla="+- 0 2372 2346"/>
                  <a:gd name="T23" fmla="*/ 2372 h 118"/>
                  <a:gd name="T24" fmla="+- 0 799 736"/>
                  <a:gd name="T25" fmla="*/ T24 w 79"/>
                  <a:gd name="T26" fmla="+- 0 2400 2346"/>
                  <a:gd name="T27" fmla="*/ 2400 h 118"/>
                  <a:gd name="T28" fmla="+- 0 799 736"/>
                  <a:gd name="T29" fmla="*/ T28 w 79"/>
                  <a:gd name="T30" fmla="+- 0 2409 2346"/>
                  <a:gd name="T31" fmla="*/ 2409 h 118"/>
                  <a:gd name="T32" fmla="+- 0 799 736"/>
                  <a:gd name="T33" fmla="*/ T32 w 79"/>
                  <a:gd name="T34" fmla="+- 0 2414 2346"/>
                  <a:gd name="T35" fmla="*/ 2414 h 118"/>
                  <a:gd name="T36" fmla="+- 0 798 736"/>
                  <a:gd name="T37" fmla="*/ T36 w 79"/>
                  <a:gd name="T38" fmla="+- 0 2421 2346"/>
                  <a:gd name="T39" fmla="*/ 2421 h 118"/>
                  <a:gd name="T40" fmla="+- 0 798 736"/>
                  <a:gd name="T41" fmla="*/ T40 w 79"/>
                  <a:gd name="T42" fmla="+- 0 2425 2346"/>
                  <a:gd name="T43" fmla="*/ 2425 h 118"/>
                  <a:gd name="T44" fmla="+- 0 797 736"/>
                  <a:gd name="T45" fmla="*/ T44 w 79"/>
                  <a:gd name="T46" fmla="+- 0 2428 2346"/>
                  <a:gd name="T47" fmla="*/ 2428 h 118"/>
                  <a:gd name="T48" fmla="+- 0 797 736"/>
                  <a:gd name="T49" fmla="*/ T48 w 79"/>
                  <a:gd name="T50" fmla="+- 0 2432 2346"/>
                  <a:gd name="T51" fmla="*/ 2432 h 118"/>
                  <a:gd name="T52" fmla="+- 0 778 736"/>
                  <a:gd name="T53" fmla="*/ T52 w 79"/>
                  <a:gd name="T54" fmla="+- 0 2451 2346"/>
                  <a:gd name="T55" fmla="*/ 2451 h 118"/>
                  <a:gd name="T56" fmla="+- 0 803 736"/>
                  <a:gd name="T57" fmla="*/ T56 w 79"/>
                  <a:gd name="T58" fmla="+- 0 2451 2346"/>
                  <a:gd name="T59" fmla="*/ 2451 h 118"/>
                  <a:gd name="T60" fmla="+- 0 806 736"/>
                  <a:gd name="T61" fmla="*/ T60 w 79"/>
                  <a:gd name="T62" fmla="+- 0 2447 2346"/>
                  <a:gd name="T63" fmla="*/ 2447 h 118"/>
                  <a:gd name="T64" fmla="+- 0 809 736"/>
                  <a:gd name="T65" fmla="*/ T64 w 79"/>
                  <a:gd name="T66" fmla="+- 0 2441 2346"/>
                  <a:gd name="T67" fmla="*/ 2441 h 118"/>
                  <a:gd name="T68" fmla="+- 0 811 736"/>
                  <a:gd name="T69" fmla="*/ T68 w 79"/>
                  <a:gd name="T70" fmla="+- 0 2435 2346"/>
                  <a:gd name="T71" fmla="*/ 2435 h 118"/>
                  <a:gd name="T72" fmla="+- 0 814 736"/>
                  <a:gd name="T73" fmla="*/ T72 w 79"/>
                  <a:gd name="T74" fmla="+- 0 2421 2346"/>
                  <a:gd name="T75" fmla="*/ 2421 h 118"/>
                  <a:gd name="T76" fmla="+- 0 815 736"/>
                  <a:gd name="T77" fmla="*/ T76 w 79"/>
                  <a:gd name="T78" fmla="+- 0 2413 2346"/>
                  <a:gd name="T79" fmla="*/ 2413 h 118"/>
                  <a:gd name="T80" fmla="+- 0 815 736"/>
                  <a:gd name="T81" fmla="*/ T80 w 79"/>
                  <a:gd name="T82" fmla="+- 0 2394 2346"/>
                  <a:gd name="T83" fmla="*/ 2394 h 118"/>
                  <a:gd name="T84" fmla="+- 0 814 736"/>
                  <a:gd name="T85" fmla="*/ T84 w 79"/>
                  <a:gd name="T86" fmla="+- 0 2387 2346"/>
                  <a:gd name="T87" fmla="*/ 2387 h 118"/>
                  <a:gd name="T88" fmla="+- 0 813 736"/>
                  <a:gd name="T89" fmla="*/ T88 w 79"/>
                  <a:gd name="T90" fmla="+- 0 2379 2346"/>
                  <a:gd name="T91" fmla="*/ 2379 h 118"/>
                  <a:gd name="T92" fmla="+- 0 811 736"/>
                  <a:gd name="T93" fmla="*/ T92 w 79"/>
                  <a:gd name="T94" fmla="+- 0 2372 2346"/>
                  <a:gd name="T95" fmla="*/ 2372 h 118"/>
                  <a:gd name="T96" fmla="+- 0 809 736"/>
                  <a:gd name="T97" fmla="*/ T96 w 79"/>
                  <a:gd name="T98" fmla="+- 0 2366 2346"/>
                  <a:gd name="T99" fmla="*/ 2366 h 118"/>
                  <a:gd name="T100" fmla="+- 0 805 736"/>
                  <a:gd name="T101" fmla="*/ T100 w 79"/>
                  <a:gd name="T102" fmla="+- 0 2358 2346"/>
                  <a:gd name="T103" fmla="*/ 23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79" h="118">
                    <a:moveTo>
                      <a:pt x="69" y="12"/>
                    </a:moveTo>
                    <a:lnTo>
                      <a:pt x="42" y="12"/>
                    </a:lnTo>
                    <a:lnTo>
                      <a:pt x="45" y="13"/>
                    </a:lnTo>
                    <a:lnTo>
                      <a:pt x="47" y="13"/>
                    </a:lnTo>
                    <a:lnTo>
                      <a:pt x="58" y="23"/>
                    </a:lnTo>
                    <a:lnTo>
                      <a:pt x="59" y="26"/>
                    </a:lnTo>
                    <a:lnTo>
                      <a:pt x="63" y="54"/>
                    </a:lnTo>
                    <a:lnTo>
                      <a:pt x="63" y="63"/>
                    </a:lnTo>
                    <a:lnTo>
                      <a:pt x="63" y="68"/>
                    </a:lnTo>
                    <a:lnTo>
                      <a:pt x="62" y="75"/>
                    </a:lnTo>
                    <a:lnTo>
                      <a:pt x="62" y="79"/>
                    </a:lnTo>
                    <a:lnTo>
                      <a:pt x="61" y="82"/>
                    </a:lnTo>
                    <a:lnTo>
                      <a:pt x="61" y="86"/>
                    </a:lnTo>
                    <a:lnTo>
                      <a:pt x="42" y="105"/>
                    </a:lnTo>
                    <a:lnTo>
                      <a:pt x="67" y="105"/>
                    </a:lnTo>
                    <a:lnTo>
                      <a:pt x="70" y="101"/>
                    </a:lnTo>
                    <a:lnTo>
                      <a:pt x="73" y="95"/>
                    </a:lnTo>
                    <a:lnTo>
                      <a:pt x="75" y="89"/>
                    </a:lnTo>
                    <a:lnTo>
                      <a:pt x="78" y="75"/>
                    </a:lnTo>
                    <a:lnTo>
                      <a:pt x="79" y="67"/>
                    </a:lnTo>
                    <a:lnTo>
                      <a:pt x="79" y="48"/>
                    </a:lnTo>
                    <a:lnTo>
                      <a:pt x="78" y="41"/>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0" name="Group 18">
              <a:extLst>
                <a:ext uri="{FF2B5EF4-FFF2-40B4-BE49-F238E27FC236}">
                  <a16:creationId xmlns="" xmlns:a16="http://schemas.microsoft.com/office/drawing/2014/main" id="{86E83BFB-E229-434B-B6B0-EBDD8AAA7605}"/>
                </a:ext>
              </a:extLst>
            </p:cNvPr>
            <p:cNvGrpSpPr>
              <a:grpSpLocks/>
            </p:cNvGrpSpPr>
            <p:nvPr/>
          </p:nvGrpSpPr>
          <p:grpSpPr bwMode="auto">
            <a:xfrm>
              <a:off x="648" y="2646"/>
              <a:ext cx="72" cy="116"/>
              <a:chOff x="648" y="2646"/>
              <a:chExt cx="72" cy="116"/>
            </a:xfrm>
          </p:grpSpPr>
          <p:sp>
            <p:nvSpPr>
              <p:cNvPr id="67" name="Freeform 20">
                <a:extLst>
                  <a:ext uri="{FF2B5EF4-FFF2-40B4-BE49-F238E27FC236}">
                    <a16:creationId xmlns="" xmlns:a16="http://schemas.microsoft.com/office/drawing/2014/main" id="{C59ADF8D-F768-44DB-B108-1D8D22011888}"/>
                  </a:ext>
                </a:extLst>
              </p:cNvPr>
              <p:cNvSpPr>
                <a:spLocks/>
              </p:cNvSpPr>
              <p:nvPr/>
            </p:nvSpPr>
            <p:spPr bwMode="auto">
              <a:xfrm>
                <a:off x="648" y="2646"/>
                <a:ext cx="72" cy="116"/>
              </a:xfrm>
              <a:custGeom>
                <a:avLst/>
                <a:gdLst>
                  <a:gd name="T0" fmla="+- 0 710 648"/>
                  <a:gd name="T1" fmla="*/ T0 w 72"/>
                  <a:gd name="T2" fmla="+- 0 2659 2646"/>
                  <a:gd name="T3" fmla="*/ 2659 h 116"/>
                  <a:gd name="T4" fmla="+- 0 682 648"/>
                  <a:gd name="T5" fmla="*/ T4 w 72"/>
                  <a:gd name="T6" fmla="+- 0 2659 2646"/>
                  <a:gd name="T7" fmla="*/ 2659 h 116"/>
                  <a:gd name="T8" fmla="+- 0 684 648"/>
                  <a:gd name="T9" fmla="*/ T8 w 72"/>
                  <a:gd name="T10" fmla="+- 0 2660 2646"/>
                  <a:gd name="T11" fmla="*/ 2660 h 116"/>
                  <a:gd name="T12" fmla="+- 0 689 648"/>
                  <a:gd name="T13" fmla="*/ T12 w 72"/>
                  <a:gd name="T14" fmla="+- 0 2662 2646"/>
                  <a:gd name="T15" fmla="*/ 2662 h 116"/>
                  <a:gd name="T16" fmla="+- 0 691 648"/>
                  <a:gd name="T17" fmla="*/ T16 w 72"/>
                  <a:gd name="T18" fmla="+- 0 2663 2646"/>
                  <a:gd name="T19" fmla="*/ 2663 h 116"/>
                  <a:gd name="T20" fmla="+- 0 693 648"/>
                  <a:gd name="T21" fmla="*/ T20 w 72"/>
                  <a:gd name="T22" fmla="+- 0 2665 2646"/>
                  <a:gd name="T23" fmla="*/ 2665 h 116"/>
                  <a:gd name="T24" fmla="+- 0 694 648"/>
                  <a:gd name="T25" fmla="*/ T24 w 72"/>
                  <a:gd name="T26" fmla="+- 0 2667 2646"/>
                  <a:gd name="T27" fmla="*/ 2667 h 116"/>
                  <a:gd name="T28" fmla="+- 0 695 648"/>
                  <a:gd name="T29" fmla="*/ T28 w 72"/>
                  <a:gd name="T30" fmla="+- 0 2669 2646"/>
                  <a:gd name="T31" fmla="*/ 2669 h 116"/>
                  <a:gd name="T32" fmla="+- 0 696 648"/>
                  <a:gd name="T33" fmla="*/ T32 w 72"/>
                  <a:gd name="T34" fmla="+- 0 2671 2646"/>
                  <a:gd name="T35" fmla="*/ 2671 h 116"/>
                  <a:gd name="T36" fmla="+- 0 697 648"/>
                  <a:gd name="T37" fmla="*/ T36 w 72"/>
                  <a:gd name="T38" fmla="+- 0 2673 2646"/>
                  <a:gd name="T39" fmla="*/ 2673 h 116"/>
                  <a:gd name="T40" fmla="+- 0 697 648"/>
                  <a:gd name="T41" fmla="*/ T40 w 72"/>
                  <a:gd name="T42" fmla="+- 0 2675 2646"/>
                  <a:gd name="T43" fmla="*/ 2675 h 116"/>
                  <a:gd name="T44" fmla="+- 0 697 648"/>
                  <a:gd name="T45" fmla="*/ T44 w 72"/>
                  <a:gd name="T46" fmla="+- 0 2680 2646"/>
                  <a:gd name="T47" fmla="*/ 2680 h 116"/>
                  <a:gd name="T48" fmla="+- 0 652 648"/>
                  <a:gd name="T49" fmla="*/ T48 w 72"/>
                  <a:gd name="T50" fmla="+- 0 2745 2646"/>
                  <a:gd name="T51" fmla="*/ 2745 h 116"/>
                  <a:gd name="T52" fmla="+- 0 651 648"/>
                  <a:gd name="T53" fmla="*/ T52 w 72"/>
                  <a:gd name="T54" fmla="+- 0 2746 2646"/>
                  <a:gd name="T55" fmla="*/ 2746 h 116"/>
                  <a:gd name="T56" fmla="+- 0 651 648"/>
                  <a:gd name="T57" fmla="*/ T56 w 72"/>
                  <a:gd name="T58" fmla="+- 0 2747 2646"/>
                  <a:gd name="T59" fmla="*/ 2747 h 116"/>
                  <a:gd name="T60" fmla="+- 0 650 648"/>
                  <a:gd name="T61" fmla="*/ T60 w 72"/>
                  <a:gd name="T62" fmla="+- 0 2747 2646"/>
                  <a:gd name="T63" fmla="*/ 2747 h 116"/>
                  <a:gd name="T64" fmla="+- 0 650 648"/>
                  <a:gd name="T65" fmla="*/ T64 w 72"/>
                  <a:gd name="T66" fmla="+- 0 2748 2646"/>
                  <a:gd name="T67" fmla="*/ 2748 h 116"/>
                  <a:gd name="T68" fmla="+- 0 648 648"/>
                  <a:gd name="T69" fmla="*/ T68 w 72"/>
                  <a:gd name="T70" fmla="+- 0 2756 2646"/>
                  <a:gd name="T71" fmla="*/ 2756 h 116"/>
                  <a:gd name="T72" fmla="+- 0 648 648"/>
                  <a:gd name="T73" fmla="*/ T72 w 72"/>
                  <a:gd name="T74" fmla="+- 0 2757 2646"/>
                  <a:gd name="T75" fmla="*/ 2757 h 116"/>
                  <a:gd name="T76" fmla="+- 0 653 648"/>
                  <a:gd name="T77" fmla="*/ T76 w 72"/>
                  <a:gd name="T78" fmla="+- 0 2761 2646"/>
                  <a:gd name="T79" fmla="*/ 2761 h 116"/>
                  <a:gd name="T80" fmla="+- 0 717 648"/>
                  <a:gd name="T81" fmla="*/ T80 w 72"/>
                  <a:gd name="T82" fmla="+- 0 2761 2646"/>
                  <a:gd name="T83" fmla="*/ 2761 h 116"/>
                  <a:gd name="T84" fmla="+- 0 717 648"/>
                  <a:gd name="T85" fmla="*/ T84 w 72"/>
                  <a:gd name="T86" fmla="+- 0 2761 2646"/>
                  <a:gd name="T87" fmla="*/ 2761 h 116"/>
                  <a:gd name="T88" fmla="+- 0 718 648"/>
                  <a:gd name="T89" fmla="*/ T88 w 72"/>
                  <a:gd name="T90" fmla="+- 0 2761 2646"/>
                  <a:gd name="T91" fmla="*/ 2761 h 116"/>
                  <a:gd name="T92" fmla="+- 0 718 648"/>
                  <a:gd name="T93" fmla="*/ T92 w 72"/>
                  <a:gd name="T94" fmla="+- 0 2761 2646"/>
                  <a:gd name="T95" fmla="*/ 2761 h 116"/>
                  <a:gd name="T96" fmla="+- 0 719 648"/>
                  <a:gd name="T97" fmla="*/ T96 w 72"/>
                  <a:gd name="T98" fmla="+- 0 2758 2646"/>
                  <a:gd name="T99" fmla="*/ 2758 h 116"/>
                  <a:gd name="T100" fmla="+- 0 719 648"/>
                  <a:gd name="T101" fmla="*/ T100 w 72"/>
                  <a:gd name="T102" fmla="+- 0 2757 2646"/>
                  <a:gd name="T103" fmla="*/ 2757 h 116"/>
                  <a:gd name="T104" fmla="+- 0 720 648"/>
                  <a:gd name="T105" fmla="*/ T104 w 72"/>
                  <a:gd name="T106" fmla="+- 0 2756 2646"/>
                  <a:gd name="T107" fmla="*/ 2756 h 116"/>
                  <a:gd name="T108" fmla="+- 0 720 648"/>
                  <a:gd name="T109" fmla="*/ T108 w 72"/>
                  <a:gd name="T110" fmla="+- 0 2754 2646"/>
                  <a:gd name="T111" fmla="*/ 2754 h 116"/>
                  <a:gd name="T112" fmla="+- 0 719 648"/>
                  <a:gd name="T113" fmla="*/ T112 w 72"/>
                  <a:gd name="T114" fmla="+- 0 2753 2646"/>
                  <a:gd name="T115" fmla="*/ 2753 h 116"/>
                  <a:gd name="T116" fmla="+- 0 719 648"/>
                  <a:gd name="T117" fmla="*/ T116 w 72"/>
                  <a:gd name="T118" fmla="+- 0 2752 2646"/>
                  <a:gd name="T119" fmla="*/ 2752 h 116"/>
                  <a:gd name="T120" fmla="+- 0 719 648"/>
                  <a:gd name="T121" fmla="*/ T120 w 72"/>
                  <a:gd name="T122" fmla="+- 0 2751 2646"/>
                  <a:gd name="T123" fmla="*/ 2751 h 116"/>
                  <a:gd name="T124" fmla="+- 0 717 648"/>
                  <a:gd name="T125" fmla="*/ T124 w 72"/>
                  <a:gd name="T126" fmla="+- 0 2749 2646"/>
                  <a:gd name="T127" fmla="*/ 2749 h 116"/>
                  <a:gd name="T128" fmla="+- 0 667 648"/>
                  <a:gd name="T129" fmla="*/ T128 w 72"/>
                  <a:gd name="T130" fmla="+- 0 2749 2646"/>
                  <a:gd name="T131" fmla="*/ 2749 h 116"/>
                  <a:gd name="T132" fmla="+- 0 685 648"/>
                  <a:gd name="T133" fmla="*/ T132 w 72"/>
                  <a:gd name="T134" fmla="+- 0 2730 2646"/>
                  <a:gd name="T135" fmla="*/ 2730 h 116"/>
                  <a:gd name="T136" fmla="+- 0 714 648"/>
                  <a:gd name="T137" fmla="*/ T136 w 72"/>
                  <a:gd name="T138" fmla="+- 0 2679 2646"/>
                  <a:gd name="T139" fmla="*/ 2679 h 116"/>
                  <a:gd name="T140" fmla="+- 0 714 648"/>
                  <a:gd name="T141" fmla="*/ T140 w 72"/>
                  <a:gd name="T142" fmla="+- 0 2671 2646"/>
                  <a:gd name="T143" fmla="*/ 2671 h 116"/>
                  <a:gd name="T144" fmla="+- 0 714 648"/>
                  <a:gd name="T145" fmla="*/ T144 w 72"/>
                  <a:gd name="T146" fmla="+- 0 2668 2646"/>
                  <a:gd name="T147" fmla="*/ 2668 h 116"/>
                  <a:gd name="T148" fmla="+- 0 712 648"/>
                  <a:gd name="T149" fmla="*/ T148 w 72"/>
                  <a:gd name="T150" fmla="+- 0 2664 2646"/>
                  <a:gd name="T151" fmla="*/ 2664 h 116"/>
                  <a:gd name="T152" fmla="+- 0 711 648"/>
                  <a:gd name="T153" fmla="*/ T152 w 72"/>
                  <a:gd name="T154" fmla="+- 0 2661 2646"/>
                  <a:gd name="T155" fmla="*/ 2661 h 116"/>
                  <a:gd name="T156" fmla="+- 0 710 648"/>
                  <a:gd name="T157" fmla="*/ T156 w 72"/>
                  <a:gd name="T158" fmla="+- 0 2659 2646"/>
                  <a:gd name="T159" fmla="*/ 2659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72" h="116">
                    <a:moveTo>
                      <a:pt x="62" y="13"/>
                    </a:moveTo>
                    <a:lnTo>
                      <a:pt x="34" y="13"/>
                    </a:lnTo>
                    <a:lnTo>
                      <a:pt x="36" y="14"/>
                    </a:lnTo>
                    <a:lnTo>
                      <a:pt x="41" y="16"/>
                    </a:lnTo>
                    <a:lnTo>
                      <a:pt x="43" y="17"/>
                    </a:lnTo>
                    <a:lnTo>
                      <a:pt x="45" y="19"/>
                    </a:lnTo>
                    <a:lnTo>
                      <a:pt x="46" y="21"/>
                    </a:lnTo>
                    <a:lnTo>
                      <a:pt x="47" y="23"/>
                    </a:lnTo>
                    <a:lnTo>
                      <a:pt x="48" y="25"/>
                    </a:lnTo>
                    <a:lnTo>
                      <a:pt x="49" y="27"/>
                    </a:lnTo>
                    <a:lnTo>
                      <a:pt x="49" y="29"/>
                    </a:lnTo>
                    <a:lnTo>
                      <a:pt x="49" y="34"/>
                    </a:lnTo>
                    <a:lnTo>
                      <a:pt x="4" y="99"/>
                    </a:lnTo>
                    <a:lnTo>
                      <a:pt x="3" y="100"/>
                    </a:lnTo>
                    <a:lnTo>
                      <a:pt x="3" y="101"/>
                    </a:lnTo>
                    <a:lnTo>
                      <a:pt x="2" y="101"/>
                    </a:lnTo>
                    <a:lnTo>
                      <a:pt x="2" y="102"/>
                    </a:lnTo>
                    <a:lnTo>
                      <a:pt x="0" y="110"/>
                    </a:lnTo>
                    <a:lnTo>
                      <a:pt x="0" y="111"/>
                    </a:lnTo>
                    <a:lnTo>
                      <a:pt x="5" y="115"/>
                    </a:lnTo>
                    <a:lnTo>
                      <a:pt x="69" y="115"/>
                    </a:lnTo>
                    <a:lnTo>
                      <a:pt x="70" y="115"/>
                    </a:lnTo>
                    <a:lnTo>
                      <a:pt x="71" y="112"/>
                    </a:lnTo>
                    <a:lnTo>
                      <a:pt x="71" y="111"/>
                    </a:lnTo>
                    <a:lnTo>
                      <a:pt x="72" y="110"/>
                    </a:lnTo>
                    <a:lnTo>
                      <a:pt x="72" y="108"/>
                    </a:lnTo>
                    <a:lnTo>
                      <a:pt x="71" y="107"/>
                    </a:lnTo>
                    <a:lnTo>
                      <a:pt x="71" y="106"/>
                    </a:lnTo>
                    <a:lnTo>
                      <a:pt x="71" y="105"/>
                    </a:lnTo>
                    <a:lnTo>
                      <a:pt x="69" y="103"/>
                    </a:lnTo>
                    <a:lnTo>
                      <a:pt x="19" y="103"/>
                    </a:lnTo>
                    <a:lnTo>
                      <a:pt x="37" y="84"/>
                    </a:lnTo>
                    <a:lnTo>
                      <a:pt x="66" y="33"/>
                    </a:lnTo>
                    <a:lnTo>
                      <a:pt x="66" y="25"/>
                    </a:lnTo>
                    <a:lnTo>
                      <a:pt x="66" y="22"/>
                    </a:lnTo>
                    <a:lnTo>
                      <a:pt x="64" y="18"/>
                    </a:lnTo>
                    <a:lnTo>
                      <a:pt x="63" y="15"/>
                    </a:lnTo>
                    <a:lnTo>
                      <a:pt x="62" y="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19">
                <a:extLst>
                  <a:ext uri="{FF2B5EF4-FFF2-40B4-BE49-F238E27FC236}">
                    <a16:creationId xmlns="" xmlns:a16="http://schemas.microsoft.com/office/drawing/2014/main" id="{DFD67581-F1CC-427A-B684-4ED0BE27CFD1}"/>
                  </a:ext>
                </a:extLst>
              </p:cNvPr>
              <p:cNvSpPr>
                <a:spLocks/>
              </p:cNvSpPr>
              <p:nvPr/>
            </p:nvSpPr>
            <p:spPr bwMode="auto">
              <a:xfrm>
                <a:off x="648" y="2646"/>
                <a:ext cx="72" cy="116"/>
              </a:xfrm>
              <a:custGeom>
                <a:avLst/>
                <a:gdLst>
                  <a:gd name="T0" fmla="+- 0 687 648"/>
                  <a:gd name="T1" fmla="*/ T0 w 72"/>
                  <a:gd name="T2" fmla="+- 0 2646 2646"/>
                  <a:gd name="T3" fmla="*/ 2646 h 116"/>
                  <a:gd name="T4" fmla="+- 0 678 648"/>
                  <a:gd name="T5" fmla="*/ T4 w 72"/>
                  <a:gd name="T6" fmla="+- 0 2646 2646"/>
                  <a:gd name="T7" fmla="*/ 2646 h 116"/>
                  <a:gd name="T8" fmla="+- 0 675 648"/>
                  <a:gd name="T9" fmla="*/ T8 w 72"/>
                  <a:gd name="T10" fmla="+- 0 2646 2646"/>
                  <a:gd name="T11" fmla="*/ 2646 h 116"/>
                  <a:gd name="T12" fmla="+- 0 653 648"/>
                  <a:gd name="T13" fmla="*/ T12 w 72"/>
                  <a:gd name="T14" fmla="+- 0 2655 2646"/>
                  <a:gd name="T15" fmla="*/ 2655 h 116"/>
                  <a:gd name="T16" fmla="+- 0 652 648"/>
                  <a:gd name="T17" fmla="*/ T16 w 72"/>
                  <a:gd name="T18" fmla="+- 0 2656 2646"/>
                  <a:gd name="T19" fmla="*/ 2656 h 116"/>
                  <a:gd name="T20" fmla="+- 0 650 648"/>
                  <a:gd name="T21" fmla="*/ T20 w 72"/>
                  <a:gd name="T22" fmla="+- 0 2664 2646"/>
                  <a:gd name="T23" fmla="*/ 2664 h 116"/>
                  <a:gd name="T24" fmla="+- 0 651 648"/>
                  <a:gd name="T25" fmla="*/ T24 w 72"/>
                  <a:gd name="T26" fmla="+- 0 2664 2646"/>
                  <a:gd name="T27" fmla="*/ 2664 h 116"/>
                  <a:gd name="T28" fmla="+- 0 653 648"/>
                  <a:gd name="T29" fmla="*/ T28 w 72"/>
                  <a:gd name="T30" fmla="+- 0 2669 2646"/>
                  <a:gd name="T31" fmla="*/ 2669 h 116"/>
                  <a:gd name="T32" fmla="+- 0 654 648"/>
                  <a:gd name="T33" fmla="*/ T32 w 72"/>
                  <a:gd name="T34" fmla="+- 0 2669 2646"/>
                  <a:gd name="T35" fmla="*/ 2669 h 116"/>
                  <a:gd name="T36" fmla="+- 0 655 648"/>
                  <a:gd name="T37" fmla="*/ T36 w 72"/>
                  <a:gd name="T38" fmla="+- 0 2668 2646"/>
                  <a:gd name="T39" fmla="*/ 2668 h 116"/>
                  <a:gd name="T40" fmla="+- 0 656 648"/>
                  <a:gd name="T41" fmla="*/ T40 w 72"/>
                  <a:gd name="T42" fmla="+- 0 2667 2646"/>
                  <a:gd name="T43" fmla="*/ 2667 h 116"/>
                  <a:gd name="T44" fmla="+- 0 658 648"/>
                  <a:gd name="T45" fmla="*/ T44 w 72"/>
                  <a:gd name="T46" fmla="+- 0 2666 2646"/>
                  <a:gd name="T47" fmla="*/ 2666 h 116"/>
                  <a:gd name="T48" fmla="+- 0 675 648"/>
                  <a:gd name="T49" fmla="*/ T48 w 72"/>
                  <a:gd name="T50" fmla="+- 0 2659 2646"/>
                  <a:gd name="T51" fmla="*/ 2659 h 116"/>
                  <a:gd name="T52" fmla="+- 0 710 648"/>
                  <a:gd name="T53" fmla="*/ T52 w 72"/>
                  <a:gd name="T54" fmla="+- 0 2659 2646"/>
                  <a:gd name="T55" fmla="*/ 2659 h 116"/>
                  <a:gd name="T56" fmla="+- 0 709 648"/>
                  <a:gd name="T57" fmla="*/ T56 w 72"/>
                  <a:gd name="T58" fmla="+- 0 2657 2646"/>
                  <a:gd name="T59" fmla="*/ 2657 h 116"/>
                  <a:gd name="T60" fmla="+- 0 706 648"/>
                  <a:gd name="T61" fmla="*/ T60 w 72"/>
                  <a:gd name="T62" fmla="+- 0 2655 2646"/>
                  <a:gd name="T63" fmla="*/ 2655 h 116"/>
                  <a:gd name="T64" fmla="+- 0 703 648"/>
                  <a:gd name="T65" fmla="*/ T64 w 72"/>
                  <a:gd name="T66" fmla="+- 0 2652 2646"/>
                  <a:gd name="T67" fmla="*/ 2652 h 116"/>
                  <a:gd name="T68" fmla="+- 0 700 648"/>
                  <a:gd name="T69" fmla="*/ T68 w 72"/>
                  <a:gd name="T70" fmla="+- 0 2650 2646"/>
                  <a:gd name="T71" fmla="*/ 2650 h 116"/>
                  <a:gd name="T72" fmla="+- 0 696 648"/>
                  <a:gd name="T73" fmla="*/ T72 w 72"/>
                  <a:gd name="T74" fmla="+- 0 2648 2646"/>
                  <a:gd name="T75" fmla="*/ 2648 h 116"/>
                  <a:gd name="T76" fmla="+- 0 692 648"/>
                  <a:gd name="T77" fmla="*/ T76 w 72"/>
                  <a:gd name="T78" fmla="+- 0 2647 2646"/>
                  <a:gd name="T79" fmla="*/ 2647 h 116"/>
                  <a:gd name="T80" fmla="+- 0 687 648"/>
                  <a:gd name="T81" fmla="*/ T80 w 72"/>
                  <a:gd name="T82" fmla="+- 0 2646 2646"/>
                  <a:gd name="T83" fmla="*/ 2646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 h="116">
                    <a:moveTo>
                      <a:pt x="39" y="0"/>
                    </a:moveTo>
                    <a:lnTo>
                      <a:pt x="30" y="0"/>
                    </a:lnTo>
                    <a:lnTo>
                      <a:pt x="27" y="0"/>
                    </a:lnTo>
                    <a:lnTo>
                      <a:pt x="5" y="9"/>
                    </a:lnTo>
                    <a:lnTo>
                      <a:pt x="4" y="10"/>
                    </a:lnTo>
                    <a:lnTo>
                      <a:pt x="2" y="18"/>
                    </a:lnTo>
                    <a:lnTo>
                      <a:pt x="3" y="18"/>
                    </a:lnTo>
                    <a:lnTo>
                      <a:pt x="5" y="23"/>
                    </a:lnTo>
                    <a:lnTo>
                      <a:pt x="6" y="23"/>
                    </a:lnTo>
                    <a:lnTo>
                      <a:pt x="7" y="22"/>
                    </a:lnTo>
                    <a:lnTo>
                      <a:pt x="8" y="21"/>
                    </a:lnTo>
                    <a:lnTo>
                      <a:pt x="10" y="20"/>
                    </a:lnTo>
                    <a:lnTo>
                      <a:pt x="27" y="13"/>
                    </a:lnTo>
                    <a:lnTo>
                      <a:pt x="62" y="13"/>
                    </a:lnTo>
                    <a:lnTo>
                      <a:pt x="61" y="11"/>
                    </a:lnTo>
                    <a:lnTo>
                      <a:pt x="58" y="9"/>
                    </a:lnTo>
                    <a:lnTo>
                      <a:pt x="55" y="6"/>
                    </a:lnTo>
                    <a:lnTo>
                      <a:pt x="52" y="4"/>
                    </a:lnTo>
                    <a:lnTo>
                      <a:pt x="48" y="2"/>
                    </a:lnTo>
                    <a:lnTo>
                      <a:pt x="44" y="1"/>
                    </a:lnTo>
                    <a:lnTo>
                      <a:pt x="3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1" name="Group 15">
              <a:extLst>
                <a:ext uri="{FF2B5EF4-FFF2-40B4-BE49-F238E27FC236}">
                  <a16:creationId xmlns="" xmlns:a16="http://schemas.microsoft.com/office/drawing/2014/main" id="{60CC4966-96A6-4AE0-81A9-320FBE979A2E}"/>
                </a:ext>
              </a:extLst>
            </p:cNvPr>
            <p:cNvGrpSpPr>
              <a:grpSpLocks/>
            </p:cNvGrpSpPr>
            <p:nvPr/>
          </p:nvGrpSpPr>
          <p:grpSpPr bwMode="auto">
            <a:xfrm>
              <a:off x="736" y="2646"/>
              <a:ext cx="79" cy="118"/>
              <a:chOff x="736" y="2646"/>
              <a:chExt cx="79" cy="118"/>
            </a:xfrm>
          </p:grpSpPr>
          <p:sp>
            <p:nvSpPr>
              <p:cNvPr id="65" name="Freeform 17">
                <a:extLst>
                  <a:ext uri="{FF2B5EF4-FFF2-40B4-BE49-F238E27FC236}">
                    <a16:creationId xmlns="" xmlns:a16="http://schemas.microsoft.com/office/drawing/2014/main" id="{ADEB9134-D7AF-4124-9DAF-D1016650E72E}"/>
                  </a:ext>
                </a:extLst>
              </p:cNvPr>
              <p:cNvSpPr>
                <a:spLocks/>
              </p:cNvSpPr>
              <p:nvPr/>
            </p:nvSpPr>
            <p:spPr bwMode="auto">
              <a:xfrm>
                <a:off x="736" y="2646"/>
                <a:ext cx="79" cy="118"/>
              </a:xfrm>
              <a:custGeom>
                <a:avLst/>
                <a:gdLst>
                  <a:gd name="T0" fmla="+- 0 784 736"/>
                  <a:gd name="T1" fmla="*/ T0 w 79"/>
                  <a:gd name="T2" fmla="+- 0 2646 2646"/>
                  <a:gd name="T3" fmla="*/ 2646 h 118"/>
                  <a:gd name="T4" fmla="+- 0 769 736"/>
                  <a:gd name="T5" fmla="*/ T4 w 79"/>
                  <a:gd name="T6" fmla="+- 0 2646 2646"/>
                  <a:gd name="T7" fmla="*/ 2646 h 118"/>
                  <a:gd name="T8" fmla="+- 0 763 736"/>
                  <a:gd name="T9" fmla="*/ T8 w 79"/>
                  <a:gd name="T10" fmla="+- 0 2647 2646"/>
                  <a:gd name="T11" fmla="*/ 2647 h 118"/>
                  <a:gd name="T12" fmla="+- 0 736 736"/>
                  <a:gd name="T13" fmla="*/ T12 w 79"/>
                  <a:gd name="T14" fmla="+- 0 2696 2646"/>
                  <a:gd name="T15" fmla="*/ 2696 h 118"/>
                  <a:gd name="T16" fmla="+- 0 736 736"/>
                  <a:gd name="T17" fmla="*/ T16 w 79"/>
                  <a:gd name="T18" fmla="+- 0 2714 2646"/>
                  <a:gd name="T19" fmla="*/ 2714 h 118"/>
                  <a:gd name="T20" fmla="+- 0 737 736"/>
                  <a:gd name="T21" fmla="*/ T20 w 79"/>
                  <a:gd name="T22" fmla="+- 0 2722 2646"/>
                  <a:gd name="T23" fmla="*/ 2722 h 118"/>
                  <a:gd name="T24" fmla="+- 0 738 736"/>
                  <a:gd name="T25" fmla="*/ T24 w 79"/>
                  <a:gd name="T26" fmla="+- 0 2730 2646"/>
                  <a:gd name="T27" fmla="*/ 2730 h 118"/>
                  <a:gd name="T28" fmla="+- 0 739 736"/>
                  <a:gd name="T29" fmla="*/ T28 w 79"/>
                  <a:gd name="T30" fmla="+- 0 2737 2646"/>
                  <a:gd name="T31" fmla="*/ 2737 h 118"/>
                  <a:gd name="T32" fmla="+- 0 767 736"/>
                  <a:gd name="T33" fmla="*/ T32 w 79"/>
                  <a:gd name="T34" fmla="+- 0 2763 2646"/>
                  <a:gd name="T35" fmla="*/ 2763 h 118"/>
                  <a:gd name="T36" fmla="+- 0 782 736"/>
                  <a:gd name="T37" fmla="*/ T36 w 79"/>
                  <a:gd name="T38" fmla="+- 0 2763 2646"/>
                  <a:gd name="T39" fmla="*/ 2763 h 118"/>
                  <a:gd name="T40" fmla="+- 0 788 736"/>
                  <a:gd name="T41" fmla="*/ T40 w 79"/>
                  <a:gd name="T42" fmla="+- 0 2762 2646"/>
                  <a:gd name="T43" fmla="*/ 2762 h 118"/>
                  <a:gd name="T44" fmla="+- 0 798 736"/>
                  <a:gd name="T45" fmla="*/ T44 w 79"/>
                  <a:gd name="T46" fmla="+- 0 2756 2646"/>
                  <a:gd name="T47" fmla="*/ 2756 h 118"/>
                  <a:gd name="T48" fmla="+- 0 802 736"/>
                  <a:gd name="T49" fmla="*/ T48 w 79"/>
                  <a:gd name="T50" fmla="+- 0 2752 2646"/>
                  <a:gd name="T51" fmla="*/ 2752 h 118"/>
                  <a:gd name="T52" fmla="+- 0 803 736"/>
                  <a:gd name="T53" fmla="*/ T52 w 79"/>
                  <a:gd name="T54" fmla="+- 0 2751 2646"/>
                  <a:gd name="T55" fmla="*/ 2751 h 118"/>
                  <a:gd name="T56" fmla="+- 0 771 736"/>
                  <a:gd name="T57" fmla="*/ T56 w 79"/>
                  <a:gd name="T58" fmla="+- 0 2751 2646"/>
                  <a:gd name="T59" fmla="*/ 2751 h 118"/>
                  <a:gd name="T60" fmla="+- 0 767 736"/>
                  <a:gd name="T61" fmla="*/ T60 w 79"/>
                  <a:gd name="T62" fmla="+- 0 2750 2646"/>
                  <a:gd name="T63" fmla="*/ 2750 h 118"/>
                  <a:gd name="T64" fmla="+- 0 761 736"/>
                  <a:gd name="T65" fmla="*/ T64 w 79"/>
                  <a:gd name="T66" fmla="+- 0 2746 2646"/>
                  <a:gd name="T67" fmla="*/ 2746 h 118"/>
                  <a:gd name="T68" fmla="+- 0 759 736"/>
                  <a:gd name="T69" fmla="*/ T68 w 79"/>
                  <a:gd name="T70" fmla="+- 0 2744 2646"/>
                  <a:gd name="T71" fmla="*/ 2744 h 118"/>
                  <a:gd name="T72" fmla="+- 0 757 736"/>
                  <a:gd name="T73" fmla="*/ T72 w 79"/>
                  <a:gd name="T74" fmla="+- 0 2740 2646"/>
                  <a:gd name="T75" fmla="*/ 2740 h 118"/>
                  <a:gd name="T76" fmla="+- 0 755 736"/>
                  <a:gd name="T77" fmla="*/ T76 w 79"/>
                  <a:gd name="T78" fmla="+- 0 2736 2646"/>
                  <a:gd name="T79" fmla="*/ 2736 h 118"/>
                  <a:gd name="T80" fmla="+- 0 754 736"/>
                  <a:gd name="T81" fmla="*/ T80 w 79"/>
                  <a:gd name="T82" fmla="+- 0 2731 2646"/>
                  <a:gd name="T83" fmla="*/ 2731 h 118"/>
                  <a:gd name="T84" fmla="+- 0 752 736"/>
                  <a:gd name="T85" fmla="*/ T84 w 79"/>
                  <a:gd name="T86" fmla="+- 0 2719 2646"/>
                  <a:gd name="T87" fmla="*/ 2719 h 118"/>
                  <a:gd name="T88" fmla="+- 0 751 736"/>
                  <a:gd name="T89" fmla="*/ T88 w 79"/>
                  <a:gd name="T90" fmla="+- 0 2713 2646"/>
                  <a:gd name="T91" fmla="*/ 2713 h 118"/>
                  <a:gd name="T92" fmla="+- 0 751 736"/>
                  <a:gd name="T93" fmla="*/ T92 w 79"/>
                  <a:gd name="T94" fmla="+- 0 2697 2646"/>
                  <a:gd name="T95" fmla="*/ 2697 h 118"/>
                  <a:gd name="T96" fmla="+- 0 752 736"/>
                  <a:gd name="T97" fmla="*/ T96 w 79"/>
                  <a:gd name="T98" fmla="+- 0 2691 2646"/>
                  <a:gd name="T99" fmla="*/ 2691 h 118"/>
                  <a:gd name="T100" fmla="+- 0 752 736"/>
                  <a:gd name="T101" fmla="*/ T100 w 79"/>
                  <a:gd name="T102" fmla="+- 0 2686 2646"/>
                  <a:gd name="T103" fmla="*/ 2686 h 118"/>
                  <a:gd name="T104" fmla="+- 0 753 736"/>
                  <a:gd name="T105" fmla="*/ T104 w 79"/>
                  <a:gd name="T106" fmla="+- 0 2680 2646"/>
                  <a:gd name="T107" fmla="*/ 2680 h 118"/>
                  <a:gd name="T108" fmla="+- 0 770 736"/>
                  <a:gd name="T109" fmla="*/ T108 w 79"/>
                  <a:gd name="T110" fmla="+- 0 2658 2646"/>
                  <a:gd name="T111" fmla="*/ 2658 h 118"/>
                  <a:gd name="T112" fmla="+- 0 805 736"/>
                  <a:gd name="T113" fmla="*/ T112 w 79"/>
                  <a:gd name="T114" fmla="+- 0 2658 2646"/>
                  <a:gd name="T115" fmla="*/ 2658 h 118"/>
                  <a:gd name="T116" fmla="+- 0 803 736"/>
                  <a:gd name="T117" fmla="*/ T116 w 79"/>
                  <a:gd name="T118" fmla="+- 0 2656 2646"/>
                  <a:gd name="T119" fmla="*/ 2656 h 118"/>
                  <a:gd name="T120" fmla="+- 0 799 736"/>
                  <a:gd name="T121" fmla="*/ T120 w 79"/>
                  <a:gd name="T122" fmla="+- 0 2652 2646"/>
                  <a:gd name="T123" fmla="*/ 2652 h 118"/>
                  <a:gd name="T124" fmla="+- 0 790 736"/>
                  <a:gd name="T125" fmla="*/ T124 w 79"/>
                  <a:gd name="T126" fmla="+- 0 2647 2646"/>
                  <a:gd name="T127" fmla="*/ 2647 h 118"/>
                  <a:gd name="T128" fmla="+- 0 784 736"/>
                  <a:gd name="T129" fmla="*/ T128 w 79"/>
                  <a:gd name="T130" fmla="+- 0 2646 2646"/>
                  <a:gd name="T131" fmla="*/ 26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9" h="118">
                    <a:moveTo>
                      <a:pt x="48" y="0"/>
                    </a:moveTo>
                    <a:lnTo>
                      <a:pt x="33" y="0"/>
                    </a:lnTo>
                    <a:lnTo>
                      <a:pt x="27" y="1"/>
                    </a:lnTo>
                    <a:lnTo>
                      <a:pt x="0" y="50"/>
                    </a:lnTo>
                    <a:lnTo>
                      <a:pt x="0" y="68"/>
                    </a:lnTo>
                    <a:lnTo>
                      <a:pt x="1" y="76"/>
                    </a:lnTo>
                    <a:lnTo>
                      <a:pt x="2" y="84"/>
                    </a:lnTo>
                    <a:lnTo>
                      <a:pt x="3" y="91"/>
                    </a:lnTo>
                    <a:lnTo>
                      <a:pt x="31" y="117"/>
                    </a:lnTo>
                    <a:lnTo>
                      <a:pt x="46" y="117"/>
                    </a:lnTo>
                    <a:lnTo>
                      <a:pt x="52" y="116"/>
                    </a:lnTo>
                    <a:lnTo>
                      <a:pt x="62" y="110"/>
                    </a:lnTo>
                    <a:lnTo>
                      <a:pt x="66" y="106"/>
                    </a:lnTo>
                    <a:lnTo>
                      <a:pt x="67" y="105"/>
                    </a:lnTo>
                    <a:lnTo>
                      <a:pt x="35" y="105"/>
                    </a:lnTo>
                    <a:lnTo>
                      <a:pt x="31" y="104"/>
                    </a:lnTo>
                    <a:lnTo>
                      <a:pt x="25" y="100"/>
                    </a:lnTo>
                    <a:lnTo>
                      <a:pt x="23" y="98"/>
                    </a:lnTo>
                    <a:lnTo>
                      <a:pt x="21" y="94"/>
                    </a:lnTo>
                    <a:lnTo>
                      <a:pt x="19" y="90"/>
                    </a:lnTo>
                    <a:lnTo>
                      <a:pt x="18" y="85"/>
                    </a:lnTo>
                    <a:lnTo>
                      <a:pt x="16" y="73"/>
                    </a:lnTo>
                    <a:lnTo>
                      <a:pt x="15" y="67"/>
                    </a:lnTo>
                    <a:lnTo>
                      <a:pt x="15" y="51"/>
                    </a:lnTo>
                    <a:lnTo>
                      <a:pt x="16" y="45"/>
                    </a:lnTo>
                    <a:lnTo>
                      <a:pt x="16" y="40"/>
                    </a:lnTo>
                    <a:lnTo>
                      <a:pt x="17" y="34"/>
                    </a:lnTo>
                    <a:lnTo>
                      <a:pt x="34" y="12"/>
                    </a:lnTo>
                    <a:lnTo>
                      <a:pt x="69" y="12"/>
                    </a:lnTo>
                    <a:lnTo>
                      <a:pt x="67" y="10"/>
                    </a:lnTo>
                    <a:lnTo>
                      <a:pt x="63" y="6"/>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16">
                <a:extLst>
                  <a:ext uri="{FF2B5EF4-FFF2-40B4-BE49-F238E27FC236}">
                    <a16:creationId xmlns="" xmlns:a16="http://schemas.microsoft.com/office/drawing/2014/main" id="{F241E436-E1F3-42AE-A686-D040CA03F472}"/>
                  </a:ext>
                </a:extLst>
              </p:cNvPr>
              <p:cNvSpPr>
                <a:spLocks/>
              </p:cNvSpPr>
              <p:nvPr/>
            </p:nvSpPr>
            <p:spPr bwMode="auto">
              <a:xfrm>
                <a:off x="736" y="2646"/>
                <a:ext cx="79" cy="118"/>
              </a:xfrm>
              <a:custGeom>
                <a:avLst/>
                <a:gdLst>
                  <a:gd name="T0" fmla="+- 0 805 736"/>
                  <a:gd name="T1" fmla="*/ T0 w 79"/>
                  <a:gd name="T2" fmla="+- 0 2658 2646"/>
                  <a:gd name="T3" fmla="*/ 2658 h 118"/>
                  <a:gd name="T4" fmla="+- 0 778 736"/>
                  <a:gd name="T5" fmla="*/ T4 w 79"/>
                  <a:gd name="T6" fmla="+- 0 2658 2646"/>
                  <a:gd name="T7" fmla="*/ 2658 h 118"/>
                  <a:gd name="T8" fmla="+- 0 781 736"/>
                  <a:gd name="T9" fmla="*/ T8 w 79"/>
                  <a:gd name="T10" fmla="+- 0 2659 2646"/>
                  <a:gd name="T11" fmla="*/ 2659 h 118"/>
                  <a:gd name="T12" fmla="+- 0 783 736"/>
                  <a:gd name="T13" fmla="*/ T12 w 79"/>
                  <a:gd name="T14" fmla="+- 0 2659 2646"/>
                  <a:gd name="T15" fmla="*/ 2659 h 118"/>
                  <a:gd name="T16" fmla="+- 0 785 736"/>
                  <a:gd name="T17" fmla="*/ T16 w 79"/>
                  <a:gd name="T18" fmla="+- 0 2660 2646"/>
                  <a:gd name="T19" fmla="*/ 2660 h 118"/>
                  <a:gd name="T20" fmla="+- 0 787 736"/>
                  <a:gd name="T21" fmla="*/ T20 w 79"/>
                  <a:gd name="T22" fmla="+- 0 2661 2646"/>
                  <a:gd name="T23" fmla="*/ 2661 h 118"/>
                  <a:gd name="T24" fmla="+- 0 789 736"/>
                  <a:gd name="T25" fmla="*/ T24 w 79"/>
                  <a:gd name="T26" fmla="+- 0 2663 2646"/>
                  <a:gd name="T27" fmla="*/ 2663 h 118"/>
                  <a:gd name="T28" fmla="+- 0 791 736"/>
                  <a:gd name="T29" fmla="*/ T28 w 79"/>
                  <a:gd name="T30" fmla="+- 0 2665 2646"/>
                  <a:gd name="T31" fmla="*/ 2665 h 118"/>
                  <a:gd name="T32" fmla="+- 0 799 736"/>
                  <a:gd name="T33" fmla="*/ T32 w 79"/>
                  <a:gd name="T34" fmla="+- 0 2700 2646"/>
                  <a:gd name="T35" fmla="*/ 2700 h 118"/>
                  <a:gd name="T36" fmla="+- 0 799 736"/>
                  <a:gd name="T37" fmla="*/ T36 w 79"/>
                  <a:gd name="T38" fmla="+- 0 2710 2646"/>
                  <a:gd name="T39" fmla="*/ 2710 h 118"/>
                  <a:gd name="T40" fmla="+- 0 799 736"/>
                  <a:gd name="T41" fmla="*/ T40 w 79"/>
                  <a:gd name="T42" fmla="+- 0 2714 2646"/>
                  <a:gd name="T43" fmla="*/ 2714 h 118"/>
                  <a:gd name="T44" fmla="+- 0 798 736"/>
                  <a:gd name="T45" fmla="*/ T44 w 79"/>
                  <a:gd name="T46" fmla="+- 0 2721 2646"/>
                  <a:gd name="T47" fmla="*/ 2721 h 118"/>
                  <a:gd name="T48" fmla="+- 0 798 736"/>
                  <a:gd name="T49" fmla="*/ T48 w 79"/>
                  <a:gd name="T50" fmla="+- 0 2725 2646"/>
                  <a:gd name="T51" fmla="*/ 2725 h 118"/>
                  <a:gd name="T52" fmla="+- 0 797 736"/>
                  <a:gd name="T53" fmla="*/ T52 w 79"/>
                  <a:gd name="T54" fmla="+- 0 2728 2646"/>
                  <a:gd name="T55" fmla="*/ 2728 h 118"/>
                  <a:gd name="T56" fmla="+- 0 797 736"/>
                  <a:gd name="T57" fmla="*/ T56 w 79"/>
                  <a:gd name="T58" fmla="+- 0 2732 2646"/>
                  <a:gd name="T59" fmla="*/ 2732 h 118"/>
                  <a:gd name="T60" fmla="+- 0 778 736"/>
                  <a:gd name="T61" fmla="*/ T60 w 79"/>
                  <a:gd name="T62" fmla="+- 0 2751 2646"/>
                  <a:gd name="T63" fmla="*/ 2751 h 118"/>
                  <a:gd name="T64" fmla="+- 0 803 736"/>
                  <a:gd name="T65" fmla="*/ T64 w 79"/>
                  <a:gd name="T66" fmla="+- 0 2751 2646"/>
                  <a:gd name="T67" fmla="*/ 2751 h 118"/>
                  <a:gd name="T68" fmla="+- 0 809 736"/>
                  <a:gd name="T69" fmla="*/ T68 w 79"/>
                  <a:gd name="T70" fmla="+- 0 2742 2646"/>
                  <a:gd name="T71" fmla="*/ 2742 h 118"/>
                  <a:gd name="T72" fmla="+- 0 811 736"/>
                  <a:gd name="T73" fmla="*/ T72 w 79"/>
                  <a:gd name="T74" fmla="+- 0 2735 2646"/>
                  <a:gd name="T75" fmla="*/ 2735 h 118"/>
                  <a:gd name="T76" fmla="+- 0 814 736"/>
                  <a:gd name="T77" fmla="*/ T76 w 79"/>
                  <a:gd name="T78" fmla="+- 0 2721 2646"/>
                  <a:gd name="T79" fmla="*/ 2721 h 118"/>
                  <a:gd name="T80" fmla="+- 0 815 736"/>
                  <a:gd name="T81" fmla="*/ T80 w 79"/>
                  <a:gd name="T82" fmla="+- 0 2713 2646"/>
                  <a:gd name="T83" fmla="*/ 2713 h 118"/>
                  <a:gd name="T84" fmla="+- 0 815 736"/>
                  <a:gd name="T85" fmla="*/ T84 w 79"/>
                  <a:gd name="T86" fmla="+- 0 2695 2646"/>
                  <a:gd name="T87" fmla="*/ 2695 h 118"/>
                  <a:gd name="T88" fmla="+- 0 814 736"/>
                  <a:gd name="T89" fmla="*/ T88 w 79"/>
                  <a:gd name="T90" fmla="+- 0 2687 2646"/>
                  <a:gd name="T91" fmla="*/ 2687 h 118"/>
                  <a:gd name="T92" fmla="+- 0 813 736"/>
                  <a:gd name="T93" fmla="*/ T92 w 79"/>
                  <a:gd name="T94" fmla="+- 0 2679 2646"/>
                  <a:gd name="T95" fmla="*/ 2679 h 118"/>
                  <a:gd name="T96" fmla="+- 0 811 736"/>
                  <a:gd name="T97" fmla="*/ T96 w 79"/>
                  <a:gd name="T98" fmla="+- 0 2672 2646"/>
                  <a:gd name="T99" fmla="*/ 2672 h 118"/>
                  <a:gd name="T100" fmla="+- 0 809 736"/>
                  <a:gd name="T101" fmla="*/ T100 w 79"/>
                  <a:gd name="T102" fmla="+- 0 2666 2646"/>
                  <a:gd name="T103" fmla="*/ 2666 h 118"/>
                  <a:gd name="T104" fmla="+- 0 805 736"/>
                  <a:gd name="T105" fmla="*/ T104 w 79"/>
                  <a:gd name="T106" fmla="+- 0 2658 2646"/>
                  <a:gd name="T107" fmla="*/ 26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9" h="118">
                    <a:moveTo>
                      <a:pt x="69" y="12"/>
                    </a:moveTo>
                    <a:lnTo>
                      <a:pt x="42" y="12"/>
                    </a:lnTo>
                    <a:lnTo>
                      <a:pt x="45" y="13"/>
                    </a:lnTo>
                    <a:lnTo>
                      <a:pt x="47" y="13"/>
                    </a:lnTo>
                    <a:lnTo>
                      <a:pt x="49" y="14"/>
                    </a:lnTo>
                    <a:lnTo>
                      <a:pt x="51" y="15"/>
                    </a:lnTo>
                    <a:lnTo>
                      <a:pt x="53" y="17"/>
                    </a:lnTo>
                    <a:lnTo>
                      <a:pt x="55" y="19"/>
                    </a:lnTo>
                    <a:lnTo>
                      <a:pt x="63" y="54"/>
                    </a:lnTo>
                    <a:lnTo>
                      <a:pt x="63" y="64"/>
                    </a:lnTo>
                    <a:lnTo>
                      <a:pt x="63" y="68"/>
                    </a:lnTo>
                    <a:lnTo>
                      <a:pt x="62" y="75"/>
                    </a:lnTo>
                    <a:lnTo>
                      <a:pt x="62" y="79"/>
                    </a:lnTo>
                    <a:lnTo>
                      <a:pt x="61" y="82"/>
                    </a:lnTo>
                    <a:lnTo>
                      <a:pt x="61" y="86"/>
                    </a:lnTo>
                    <a:lnTo>
                      <a:pt x="42" y="105"/>
                    </a:lnTo>
                    <a:lnTo>
                      <a:pt x="67" y="105"/>
                    </a:lnTo>
                    <a:lnTo>
                      <a:pt x="73" y="96"/>
                    </a:lnTo>
                    <a:lnTo>
                      <a:pt x="75" y="89"/>
                    </a:lnTo>
                    <a:lnTo>
                      <a:pt x="78" y="75"/>
                    </a:lnTo>
                    <a:lnTo>
                      <a:pt x="79" y="67"/>
                    </a:lnTo>
                    <a:lnTo>
                      <a:pt x="79" y="49"/>
                    </a:lnTo>
                    <a:lnTo>
                      <a:pt x="78" y="41"/>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2" name="Group 11">
              <a:extLst>
                <a:ext uri="{FF2B5EF4-FFF2-40B4-BE49-F238E27FC236}">
                  <a16:creationId xmlns="" xmlns:a16="http://schemas.microsoft.com/office/drawing/2014/main" id="{01B2C5E6-A691-4310-BAD4-956E817F5CBA}"/>
                </a:ext>
              </a:extLst>
            </p:cNvPr>
            <p:cNvGrpSpPr>
              <a:grpSpLocks/>
            </p:cNvGrpSpPr>
            <p:nvPr/>
          </p:nvGrpSpPr>
          <p:grpSpPr bwMode="auto">
            <a:xfrm>
              <a:off x="654" y="2947"/>
              <a:ext cx="67" cy="115"/>
              <a:chOff x="654" y="2947"/>
              <a:chExt cx="67" cy="115"/>
            </a:xfrm>
          </p:grpSpPr>
          <p:sp>
            <p:nvSpPr>
              <p:cNvPr id="62" name="Freeform 14">
                <a:extLst>
                  <a:ext uri="{FF2B5EF4-FFF2-40B4-BE49-F238E27FC236}">
                    <a16:creationId xmlns="" xmlns:a16="http://schemas.microsoft.com/office/drawing/2014/main" id="{A764514D-E049-4C6B-8BE1-0CABB0E1C10B}"/>
                  </a:ext>
                </a:extLst>
              </p:cNvPr>
              <p:cNvSpPr>
                <a:spLocks/>
              </p:cNvSpPr>
              <p:nvPr/>
            </p:nvSpPr>
            <p:spPr bwMode="auto">
              <a:xfrm>
                <a:off x="654" y="2947"/>
                <a:ext cx="67" cy="115"/>
              </a:xfrm>
              <a:custGeom>
                <a:avLst/>
                <a:gdLst>
                  <a:gd name="T0" fmla="+- 0 717 654"/>
                  <a:gd name="T1" fmla="*/ T0 w 67"/>
                  <a:gd name="T2" fmla="+- 0 3049 2947"/>
                  <a:gd name="T3" fmla="*/ 3049 h 115"/>
                  <a:gd name="T4" fmla="+- 0 657 654"/>
                  <a:gd name="T5" fmla="*/ T4 w 67"/>
                  <a:gd name="T6" fmla="+- 0 3049 2947"/>
                  <a:gd name="T7" fmla="*/ 3049 h 115"/>
                  <a:gd name="T8" fmla="+- 0 656 654"/>
                  <a:gd name="T9" fmla="*/ T8 w 67"/>
                  <a:gd name="T10" fmla="+- 0 3049 2947"/>
                  <a:gd name="T11" fmla="*/ 3049 h 115"/>
                  <a:gd name="T12" fmla="+- 0 654 654"/>
                  <a:gd name="T13" fmla="*/ T12 w 67"/>
                  <a:gd name="T14" fmla="+- 0 3053 2947"/>
                  <a:gd name="T15" fmla="*/ 3053 h 115"/>
                  <a:gd name="T16" fmla="+- 0 654 654"/>
                  <a:gd name="T17" fmla="*/ T16 w 67"/>
                  <a:gd name="T18" fmla="+- 0 3053 2947"/>
                  <a:gd name="T19" fmla="*/ 3053 h 115"/>
                  <a:gd name="T20" fmla="+- 0 654 654"/>
                  <a:gd name="T21" fmla="*/ T20 w 67"/>
                  <a:gd name="T22" fmla="+- 0 3054 2947"/>
                  <a:gd name="T23" fmla="*/ 3054 h 115"/>
                  <a:gd name="T24" fmla="+- 0 654 654"/>
                  <a:gd name="T25" fmla="*/ T24 w 67"/>
                  <a:gd name="T26" fmla="+- 0 3057 2947"/>
                  <a:gd name="T27" fmla="*/ 3057 h 115"/>
                  <a:gd name="T28" fmla="+- 0 654 654"/>
                  <a:gd name="T29" fmla="*/ T28 w 67"/>
                  <a:gd name="T30" fmla="+- 0 3058 2947"/>
                  <a:gd name="T31" fmla="*/ 3058 h 115"/>
                  <a:gd name="T32" fmla="+- 0 654 654"/>
                  <a:gd name="T33" fmla="*/ T32 w 67"/>
                  <a:gd name="T34" fmla="+- 0 3058 2947"/>
                  <a:gd name="T35" fmla="*/ 3058 h 115"/>
                  <a:gd name="T36" fmla="+- 0 655 654"/>
                  <a:gd name="T37" fmla="*/ T36 w 67"/>
                  <a:gd name="T38" fmla="+- 0 3059 2947"/>
                  <a:gd name="T39" fmla="*/ 3059 h 115"/>
                  <a:gd name="T40" fmla="+- 0 657 654"/>
                  <a:gd name="T41" fmla="*/ T40 w 67"/>
                  <a:gd name="T42" fmla="+- 0 3061 2947"/>
                  <a:gd name="T43" fmla="*/ 3061 h 115"/>
                  <a:gd name="T44" fmla="+- 0 717 654"/>
                  <a:gd name="T45" fmla="*/ T44 w 67"/>
                  <a:gd name="T46" fmla="+- 0 3061 2947"/>
                  <a:gd name="T47" fmla="*/ 3061 h 115"/>
                  <a:gd name="T48" fmla="+- 0 720 654"/>
                  <a:gd name="T49" fmla="*/ T48 w 67"/>
                  <a:gd name="T50" fmla="+- 0 3058 2947"/>
                  <a:gd name="T51" fmla="*/ 3058 h 115"/>
                  <a:gd name="T52" fmla="+- 0 720 654"/>
                  <a:gd name="T53" fmla="*/ T52 w 67"/>
                  <a:gd name="T54" fmla="+- 0 3058 2947"/>
                  <a:gd name="T55" fmla="*/ 3058 h 115"/>
                  <a:gd name="T56" fmla="+- 0 720 654"/>
                  <a:gd name="T57" fmla="*/ T56 w 67"/>
                  <a:gd name="T58" fmla="+- 0 3057 2947"/>
                  <a:gd name="T59" fmla="*/ 3057 h 115"/>
                  <a:gd name="T60" fmla="+- 0 720 654"/>
                  <a:gd name="T61" fmla="*/ T60 w 67"/>
                  <a:gd name="T62" fmla="+- 0 3054 2947"/>
                  <a:gd name="T63" fmla="*/ 3054 h 115"/>
                  <a:gd name="T64" fmla="+- 0 720 654"/>
                  <a:gd name="T65" fmla="*/ T64 w 67"/>
                  <a:gd name="T66" fmla="+- 0 3053 2947"/>
                  <a:gd name="T67" fmla="*/ 3053 h 115"/>
                  <a:gd name="T68" fmla="+- 0 720 654"/>
                  <a:gd name="T69" fmla="*/ T68 w 67"/>
                  <a:gd name="T70" fmla="+- 0 3053 2947"/>
                  <a:gd name="T71" fmla="*/ 3053 h 115"/>
                  <a:gd name="T72" fmla="+- 0 719 654"/>
                  <a:gd name="T73" fmla="*/ T72 w 67"/>
                  <a:gd name="T74" fmla="+- 0 3052 2947"/>
                  <a:gd name="T75" fmla="*/ 3052 h 115"/>
                  <a:gd name="T76" fmla="+- 0 718 654"/>
                  <a:gd name="T77" fmla="*/ T76 w 67"/>
                  <a:gd name="T78" fmla="+- 0 3049 2947"/>
                  <a:gd name="T79" fmla="*/ 3049 h 115"/>
                  <a:gd name="T80" fmla="+- 0 717 654"/>
                  <a:gd name="T81" fmla="*/ T80 w 67"/>
                  <a:gd name="T82" fmla="+- 0 3049 2947"/>
                  <a:gd name="T83" fmla="*/ 3049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7" h="115">
                    <a:moveTo>
                      <a:pt x="63" y="102"/>
                    </a:moveTo>
                    <a:lnTo>
                      <a:pt x="3" y="102"/>
                    </a:lnTo>
                    <a:lnTo>
                      <a:pt x="2" y="102"/>
                    </a:lnTo>
                    <a:lnTo>
                      <a:pt x="0" y="106"/>
                    </a:lnTo>
                    <a:lnTo>
                      <a:pt x="0" y="107"/>
                    </a:lnTo>
                    <a:lnTo>
                      <a:pt x="0" y="110"/>
                    </a:lnTo>
                    <a:lnTo>
                      <a:pt x="0" y="111"/>
                    </a:lnTo>
                    <a:lnTo>
                      <a:pt x="1" y="112"/>
                    </a:lnTo>
                    <a:lnTo>
                      <a:pt x="3" y="114"/>
                    </a:lnTo>
                    <a:lnTo>
                      <a:pt x="63" y="114"/>
                    </a:lnTo>
                    <a:lnTo>
                      <a:pt x="66" y="111"/>
                    </a:lnTo>
                    <a:lnTo>
                      <a:pt x="66" y="110"/>
                    </a:lnTo>
                    <a:lnTo>
                      <a:pt x="66" y="107"/>
                    </a:lnTo>
                    <a:lnTo>
                      <a:pt x="66" y="106"/>
                    </a:lnTo>
                    <a:lnTo>
                      <a:pt x="65" y="105"/>
                    </a:lnTo>
                    <a:lnTo>
                      <a:pt x="64" y="102"/>
                    </a:lnTo>
                    <a:lnTo>
                      <a:pt x="63" y="10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13">
                <a:extLst>
                  <a:ext uri="{FF2B5EF4-FFF2-40B4-BE49-F238E27FC236}">
                    <a16:creationId xmlns="" xmlns:a16="http://schemas.microsoft.com/office/drawing/2014/main" id="{7C20638A-DC9A-4BF5-9FAD-81A6543674C8}"/>
                  </a:ext>
                </a:extLst>
              </p:cNvPr>
              <p:cNvSpPr>
                <a:spLocks/>
              </p:cNvSpPr>
              <p:nvPr/>
            </p:nvSpPr>
            <p:spPr bwMode="auto">
              <a:xfrm>
                <a:off x="654" y="2947"/>
                <a:ext cx="67" cy="115"/>
              </a:xfrm>
              <a:custGeom>
                <a:avLst/>
                <a:gdLst>
                  <a:gd name="T0" fmla="+- 0 696 654"/>
                  <a:gd name="T1" fmla="*/ T0 w 67"/>
                  <a:gd name="T2" fmla="+- 0 2963 2947"/>
                  <a:gd name="T3" fmla="*/ 2963 h 115"/>
                  <a:gd name="T4" fmla="+- 0 681 654"/>
                  <a:gd name="T5" fmla="*/ T4 w 67"/>
                  <a:gd name="T6" fmla="+- 0 2963 2947"/>
                  <a:gd name="T7" fmla="*/ 2963 h 115"/>
                  <a:gd name="T8" fmla="+- 0 681 654"/>
                  <a:gd name="T9" fmla="*/ T8 w 67"/>
                  <a:gd name="T10" fmla="+- 0 3049 2947"/>
                  <a:gd name="T11" fmla="*/ 3049 h 115"/>
                  <a:gd name="T12" fmla="+- 0 696 654"/>
                  <a:gd name="T13" fmla="*/ T12 w 67"/>
                  <a:gd name="T14" fmla="+- 0 3049 2947"/>
                  <a:gd name="T15" fmla="*/ 3049 h 115"/>
                  <a:gd name="T16" fmla="+- 0 696 654"/>
                  <a:gd name="T17" fmla="*/ T16 w 67"/>
                  <a:gd name="T18" fmla="+- 0 2963 2947"/>
                  <a:gd name="T19" fmla="*/ 2963 h 115"/>
                </a:gdLst>
                <a:ahLst/>
                <a:cxnLst>
                  <a:cxn ang="0">
                    <a:pos x="T1" y="T3"/>
                  </a:cxn>
                  <a:cxn ang="0">
                    <a:pos x="T5" y="T7"/>
                  </a:cxn>
                  <a:cxn ang="0">
                    <a:pos x="T9" y="T11"/>
                  </a:cxn>
                  <a:cxn ang="0">
                    <a:pos x="T13" y="T15"/>
                  </a:cxn>
                  <a:cxn ang="0">
                    <a:pos x="T17" y="T19"/>
                  </a:cxn>
                </a:cxnLst>
                <a:rect l="0" t="0" r="r" b="b"/>
                <a:pathLst>
                  <a:path w="67" h="115">
                    <a:moveTo>
                      <a:pt x="42" y="16"/>
                    </a:moveTo>
                    <a:lnTo>
                      <a:pt x="27" y="16"/>
                    </a:lnTo>
                    <a:lnTo>
                      <a:pt x="27" y="102"/>
                    </a:lnTo>
                    <a:lnTo>
                      <a:pt x="42" y="102"/>
                    </a:lnTo>
                    <a:lnTo>
                      <a:pt x="42"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12">
                <a:extLst>
                  <a:ext uri="{FF2B5EF4-FFF2-40B4-BE49-F238E27FC236}">
                    <a16:creationId xmlns="" xmlns:a16="http://schemas.microsoft.com/office/drawing/2014/main" id="{D16E9B93-ACFB-4E28-A9FA-6188C3BDC019}"/>
                  </a:ext>
                </a:extLst>
              </p:cNvPr>
              <p:cNvSpPr>
                <a:spLocks/>
              </p:cNvSpPr>
              <p:nvPr/>
            </p:nvSpPr>
            <p:spPr bwMode="auto">
              <a:xfrm>
                <a:off x="654" y="2947"/>
                <a:ext cx="67" cy="115"/>
              </a:xfrm>
              <a:custGeom>
                <a:avLst/>
                <a:gdLst>
                  <a:gd name="T0" fmla="+- 0 690 654"/>
                  <a:gd name="T1" fmla="*/ T0 w 67"/>
                  <a:gd name="T2" fmla="+- 0 2947 2947"/>
                  <a:gd name="T3" fmla="*/ 2947 h 115"/>
                  <a:gd name="T4" fmla="+- 0 687 654"/>
                  <a:gd name="T5" fmla="*/ T4 w 67"/>
                  <a:gd name="T6" fmla="+- 0 2947 2947"/>
                  <a:gd name="T7" fmla="*/ 2947 h 115"/>
                  <a:gd name="T8" fmla="+- 0 686 654"/>
                  <a:gd name="T9" fmla="*/ T8 w 67"/>
                  <a:gd name="T10" fmla="+- 0 2947 2947"/>
                  <a:gd name="T11" fmla="*/ 2947 h 115"/>
                  <a:gd name="T12" fmla="+- 0 686 654"/>
                  <a:gd name="T13" fmla="*/ T12 w 67"/>
                  <a:gd name="T14" fmla="+- 0 2947 2947"/>
                  <a:gd name="T15" fmla="*/ 2947 h 115"/>
                  <a:gd name="T16" fmla="+- 0 685 654"/>
                  <a:gd name="T17" fmla="*/ T16 w 67"/>
                  <a:gd name="T18" fmla="+- 0 2947 2947"/>
                  <a:gd name="T19" fmla="*/ 2947 h 115"/>
                  <a:gd name="T20" fmla="+- 0 685 654"/>
                  <a:gd name="T21" fmla="*/ T20 w 67"/>
                  <a:gd name="T22" fmla="+- 0 2947 2947"/>
                  <a:gd name="T23" fmla="*/ 2947 h 115"/>
                  <a:gd name="T24" fmla="+- 0 684 654"/>
                  <a:gd name="T25" fmla="*/ T24 w 67"/>
                  <a:gd name="T26" fmla="+- 0 2947 2947"/>
                  <a:gd name="T27" fmla="*/ 2947 h 115"/>
                  <a:gd name="T28" fmla="+- 0 684 654"/>
                  <a:gd name="T29" fmla="*/ T28 w 67"/>
                  <a:gd name="T30" fmla="+- 0 2947 2947"/>
                  <a:gd name="T31" fmla="*/ 2947 h 115"/>
                  <a:gd name="T32" fmla="+- 0 683 654"/>
                  <a:gd name="T33" fmla="*/ T32 w 67"/>
                  <a:gd name="T34" fmla="+- 0 2948 2947"/>
                  <a:gd name="T35" fmla="*/ 2948 h 115"/>
                  <a:gd name="T36" fmla="+- 0 683 654"/>
                  <a:gd name="T37" fmla="*/ T36 w 67"/>
                  <a:gd name="T38" fmla="+- 0 2948 2947"/>
                  <a:gd name="T39" fmla="*/ 2948 h 115"/>
                  <a:gd name="T40" fmla="+- 0 683 654"/>
                  <a:gd name="T41" fmla="*/ T40 w 67"/>
                  <a:gd name="T42" fmla="+- 0 2948 2947"/>
                  <a:gd name="T43" fmla="*/ 2948 h 115"/>
                  <a:gd name="T44" fmla="+- 0 682 654"/>
                  <a:gd name="T45" fmla="*/ T44 w 67"/>
                  <a:gd name="T46" fmla="+- 0 2948 2947"/>
                  <a:gd name="T47" fmla="*/ 2948 h 115"/>
                  <a:gd name="T48" fmla="+- 0 656 654"/>
                  <a:gd name="T49" fmla="*/ T48 w 67"/>
                  <a:gd name="T50" fmla="+- 0 2965 2947"/>
                  <a:gd name="T51" fmla="*/ 2965 h 115"/>
                  <a:gd name="T52" fmla="+- 0 655 654"/>
                  <a:gd name="T53" fmla="*/ T52 w 67"/>
                  <a:gd name="T54" fmla="+- 0 2965 2947"/>
                  <a:gd name="T55" fmla="*/ 2965 h 115"/>
                  <a:gd name="T56" fmla="+- 0 655 654"/>
                  <a:gd name="T57" fmla="*/ T56 w 67"/>
                  <a:gd name="T58" fmla="+- 0 2966 2947"/>
                  <a:gd name="T59" fmla="*/ 2966 h 115"/>
                  <a:gd name="T60" fmla="+- 0 655 654"/>
                  <a:gd name="T61" fmla="*/ T60 w 67"/>
                  <a:gd name="T62" fmla="+- 0 2966 2947"/>
                  <a:gd name="T63" fmla="*/ 2966 h 115"/>
                  <a:gd name="T64" fmla="+- 0 654 654"/>
                  <a:gd name="T65" fmla="*/ T64 w 67"/>
                  <a:gd name="T66" fmla="+- 0 2969 2947"/>
                  <a:gd name="T67" fmla="*/ 2969 h 115"/>
                  <a:gd name="T68" fmla="+- 0 654 654"/>
                  <a:gd name="T69" fmla="*/ T68 w 67"/>
                  <a:gd name="T70" fmla="+- 0 2969 2947"/>
                  <a:gd name="T71" fmla="*/ 2969 h 115"/>
                  <a:gd name="T72" fmla="+- 0 654 654"/>
                  <a:gd name="T73" fmla="*/ T72 w 67"/>
                  <a:gd name="T74" fmla="+- 0 2970 2947"/>
                  <a:gd name="T75" fmla="*/ 2970 h 115"/>
                  <a:gd name="T76" fmla="+- 0 654 654"/>
                  <a:gd name="T77" fmla="*/ T76 w 67"/>
                  <a:gd name="T78" fmla="+- 0 2973 2947"/>
                  <a:gd name="T79" fmla="*/ 2973 h 115"/>
                  <a:gd name="T80" fmla="+- 0 655 654"/>
                  <a:gd name="T81" fmla="*/ T80 w 67"/>
                  <a:gd name="T82" fmla="+- 0 2977 2947"/>
                  <a:gd name="T83" fmla="*/ 2977 h 115"/>
                  <a:gd name="T84" fmla="+- 0 655 654"/>
                  <a:gd name="T85" fmla="*/ T84 w 67"/>
                  <a:gd name="T86" fmla="+- 0 2977 2947"/>
                  <a:gd name="T87" fmla="*/ 2977 h 115"/>
                  <a:gd name="T88" fmla="+- 0 681 654"/>
                  <a:gd name="T89" fmla="*/ T88 w 67"/>
                  <a:gd name="T90" fmla="+- 0 2963 2947"/>
                  <a:gd name="T91" fmla="*/ 2963 h 115"/>
                  <a:gd name="T92" fmla="+- 0 696 654"/>
                  <a:gd name="T93" fmla="*/ T92 w 67"/>
                  <a:gd name="T94" fmla="+- 0 2963 2947"/>
                  <a:gd name="T95" fmla="*/ 2963 h 115"/>
                  <a:gd name="T96" fmla="+- 0 696 654"/>
                  <a:gd name="T97" fmla="*/ T96 w 67"/>
                  <a:gd name="T98" fmla="+- 0 2949 2947"/>
                  <a:gd name="T99" fmla="*/ 2949 h 115"/>
                  <a:gd name="T100" fmla="+- 0 696 654"/>
                  <a:gd name="T101" fmla="*/ T100 w 67"/>
                  <a:gd name="T102" fmla="+- 0 2949 2947"/>
                  <a:gd name="T103" fmla="*/ 2949 h 115"/>
                  <a:gd name="T104" fmla="+- 0 696 654"/>
                  <a:gd name="T105" fmla="*/ T104 w 67"/>
                  <a:gd name="T106" fmla="+- 0 2948 2947"/>
                  <a:gd name="T107" fmla="*/ 2948 h 115"/>
                  <a:gd name="T108" fmla="+- 0 696 654"/>
                  <a:gd name="T109" fmla="*/ T108 w 67"/>
                  <a:gd name="T110" fmla="+- 0 2948 2947"/>
                  <a:gd name="T111" fmla="*/ 2948 h 115"/>
                  <a:gd name="T112" fmla="+- 0 692 654"/>
                  <a:gd name="T113" fmla="*/ T112 w 67"/>
                  <a:gd name="T114" fmla="+- 0 2947 2947"/>
                  <a:gd name="T115" fmla="*/ 2947 h 115"/>
                  <a:gd name="T116" fmla="+- 0 690 654"/>
                  <a:gd name="T117" fmla="*/ T116 w 67"/>
                  <a:gd name="T118" fmla="+- 0 2947 2947"/>
                  <a:gd name="T119" fmla="*/ 2947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67" h="115">
                    <a:moveTo>
                      <a:pt x="36" y="0"/>
                    </a:moveTo>
                    <a:lnTo>
                      <a:pt x="33" y="0"/>
                    </a:lnTo>
                    <a:lnTo>
                      <a:pt x="32" y="0"/>
                    </a:lnTo>
                    <a:lnTo>
                      <a:pt x="31" y="0"/>
                    </a:lnTo>
                    <a:lnTo>
                      <a:pt x="30" y="0"/>
                    </a:lnTo>
                    <a:lnTo>
                      <a:pt x="29" y="1"/>
                    </a:lnTo>
                    <a:lnTo>
                      <a:pt x="28" y="1"/>
                    </a:lnTo>
                    <a:lnTo>
                      <a:pt x="2" y="18"/>
                    </a:lnTo>
                    <a:lnTo>
                      <a:pt x="1" y="18"/>
                    </a:lnTo>
                    <a:lnTo>
                      <a:pt x="1" y="19"/>
                    </a:lnTo>
                    <a:lnTo>
                      <a:pt x="0" y="22"/>
                    </a:lnTo>
                    <a:lnTo>
                      <a:pt x="0" y="23"/>
                    </a:lnTo>
                    <a:lnTo>
                      <a:pt x="0" y="26"/>
                    </a:lnTo>
                    <a:lnTo>
                      <a:pt x="1" y="30"/>
                    </a:lnTo>
                    <a:lnTo>
                      <a:pt x="27" y="16"/>
                    </a:lnTo>
                    <a:lnTo>
                      <a:pt x="42" y="16"/>
                    </a:lnTo>
                    <a:lnTo>
                      <a:pt x="42" y="2"/>
                    </a:lnTo>
                    <a:lnTo>
                      <a:pt x="42" y="1"/>
                    </a:lnTo>
                    <a:lnTo>
                      <a:pt x="38" y="0"/>
                    </a:lnTo>
                    <a:lnTo>
                      <a:pt x="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3" name="Group 8">
              <a:extLst>
                <a:ext uri="{FF2B5EF4-FFF2-40B4-BE49-F238E27FC236}">
                  <a16:creationId xmlns="" xmlns:a16="http://schemas.microsoft.com/office/drawing/2014/main" id="{5CE42222-8E7E-4ED6-90C8-4FB5AC5F3284}"/>
                </a:ext>
              </a:extLst>
            </p:cNvPr>
            <p:cNvGrpSpPr>
              <a:grpSpLocks/>
            </p:cNvGrpSpPr>
            <p:nvPr/>
          </p:nvGrpSpPr>
          <p:grpSpPr bwMode="auto">
            <a:xfrm>
              <a:off x="736" y="2946"/>
              <a:ext cx="79" cy="118"/>
              <a:chOff x="736" y="2946"/>
              <a:chExt cx="79" cy="118"/>
            </a:xfrm>
          </p:grpSpPr>
          <p:sp>
            <p:nvSpPr>
              <p:cNvPr id="60" name="Freeform 10">
                <a:extLst>
                  <a:ext uri="{FF2B5EF4-FFF2-40B4-BE49-F238E27FC236}">
                    <a16:creationId xmlns="" xmlns:a16="http://schemas.microsoft.com/office/drawing/2014/main" id="{5E71B118-1821-4DF0-BAA0-F5ED3511E4EF}"/>
                  </a:ext>
                </a:extLst>
              </p:cNvPr>
              <p:cNvSpPr>
                <a:spLocks/>
              </p:cNvSpPr>
              <p:nvPr/>
            </p:nvSpPr>
            <p:spPr bwMode="auto">
              <a:xfrm>
                <a:off x="736" y="2946"/>
                <a:ext cx="79" cy="118"/>
              </a:xfrm>
              <a:custGeom>
                <a:avLst/>
                <a:gdLst>
                  <a:gd name="T0" fmla="+- 0 784 736"/>
                  <a:gd name="T1" fmla="*/ T0 w 79"/>
                  <a:gd name="T2" fmla="+- 0 2946 2946"/>
                  <a:gd name="T3" fmla="*/ 2946 h 118"/>
                  <a:gd name="T4" fmla="+- 0 769 736"/>
                  <a:gd name="T5" fmla="*/ T4 w 79"/>
                  <a:gd name="T6" fmla="+- 0 2946 2946"/>
                  <a:gd name="T7" fmla="*/ 2946 h 118"/>
                  <a:gd name="T8" fmla="+- 0 763 736"/>
                  <a:gd name="T9" fmla="*/ T8 w 79"/>
                  <a:gd name="T10" fmla="+- 0 2947 2946"/>
                  <a:gd name="T11" fmla="*/ 2947 h 118"/>
                  <a:gd name="T12" fmla="+- 0 736 736"/>
                  <a:gd name="T13" fmla="*/ T12 w 79"/>
                  <a:gd name="T14" fmla="+- 0 2996 2946"/>
                  <a:gd name="T15" fmla="*/ 2996 h 118"/>
                  <a:gd name="T16" fmla="+- 0 736 736"/>
                  <a:gd name="T17" fmla="*/ T16 w 79"/>
                  <a:gd name="T18" fmla="+- 0 3014 2946"/>
                  <a:gd name="T19" fmla="*/ 3014 h 118"/>
                  <a:gd name="T20" fmla="+- 0 737 736"/>
                  <a:gd name="T21" fmla="*/ T20 w 79"/>
                  <a:gd name="T22" fmla="+- 0 3023 2946"/>
                  <a:gd name="T23" fmla="*/ 3023 h 118"/>
                  <a:gd name="T24" fmla="+- 0 739 736"/>
                  <a:gd name="T25" fmla="*/ T24 w 79"/>
                  <a:gd name="T26" fmla="+- 0 3037 2946"/>
                  <a:gd name="T27" fmla="*/ 3037 h 118"/>
                  <a:gd name="T28" fmla="+- 0 741 736"/>
                  <a:gd name="T29" fmla="*/ T28 w 79"/>
                  <a:gd name="T30" fmla="+- 0 3043 2946"/>
                  <a:gd name="T31" fmla="*/ 3043 h 118"/>
                  <a:gd name="T32" fmla="+- 0 744 736"/>
                  <a:gd name="T33" fmla="*/ T32 w 79"/>
                  <a:gd name="T34" fmla="+- 0 3048 2946"/>
                  <a:gd name="T35" fmla="*/ 3048 h 118"/>
                  <a:gd name="T36" fmla="+- 0 747 736"/>
                  <a:gd name="T37" fmla="*/ T36 w 79"/>
                  <a:gd name="T38" fmla="+- 0 3053 2946"/>
                  <a:gd name="T39" fmla="*/ 3053 h 118"/>
                  <a:gd name="T40" fmla="+- 0 751 736"/>
                  <a:gd name="T41" fmla="*/ T40 w 79"/>
                  <a:gd name="T42" fmla="+- 0 3057 2946"/>
                  <a:gd name="T43" fmla="*/ 3057 h 118"/>
                  <a:gd name="T44" fmla="+- 0 761 736"/>
                  <a:gd name="T45" fmla="*/ T44 w 79"/>
                  <a:gd name="T46" fmla="+- 0 3062 2946"/>
                  <a:gd name="T47" fmla="*/ 3062 h 118"/>
                  <a:gd name="T48" fmla="+- 0 767 736"/>
                  <a:gd name="T49" fmla="*/ T48 w 79"/>
                  <a:gd name="T50" fmla="+- 0 3063 2946"/>
                  <a:gd name="T51" fmla="*/ 3063 h 118"/>
                  <a:gd name="T52" fmla="+- 0 782 736"/>
                  <a:gd name="T53" fmla="*/ T52 w 79"/>
                  <a:gd name="T54" fmla="+- 0 3063 2946"/>
                  <a:gd name="T55" fmla="*/ 3063 h 118"/>
                  <a:gd name="T56" fmla="+- 0 788 736"/>
                  <a:gd name="T57" fmla="*/ T56 w 79"/>
                  <a:gd name="T58" fmla="+- 0 3062 2946"/>
                  <a:gd name="T59" fmla="*/ 3062 h 118"/>
                  <a:gd name="T60" fmla="+- 0 798 736"/>
                  <a:gd name="T61" fmla="*/ T60 w 79"/>
                  <a:gd name="T62" fmla="+- 0 3056 2946"/>
                  <a:gd name="T63" fmla="*/ 3056 h 118"/>
                  <a:gd name="T64" fmla="+- 0 802 736"/>
                  <a:gd name="T65" fmla="*/ T64 w 79"/>
                  <a:gd name="T66" fmla="+- 0 3052 2946"/>
                  <a:gd name="T67" fmla="*/ 3052 h 118"/>
                  <a:gd name="T68" fmla="+- 0 803 736"/>
                  <a:gd name="T69" fmla="*/ T68 w 79"/>
                  <a:gd name="T70" fmla="+- 0 3051 2946"/>
                  <a:gd name="T71" fmla="*/ 3051 h 118"/>
                  <a:gd name="T72" fmla="+- 0 771 736"/>
                  <a:gd name="T73" fmla="*/ T72 w 79"/>
                  <a:gd name="T74" fmla="+- 0 3051 2946"/>
                  <a:gd name="T75" fmla="*/ 3051 h 118"/>
                  <a:gd name="T76" fmla="+- 0 767 736"/>
                  <a:gd name="T77" fmla="*/ T76 w 79"/>
                  <a:gd name="T78" fmla="+- 0 3050 2946"/>
                  <a:gd name="T79" fmla="*/ 3050 h 118"/>
                  <a:gd name="T80" fmla="+- 0 764 736"/>
                  <a:gd name="T81" fmla="*/ T80 w 79"/>
                  <a:gd name="T82" fmla="+- 0 3048 2946"/>
                  <a:gd name="T83" fmla="*/ 3048 h 118"/>
                  <a:gd name="T84" fmla="+- 0 761 736"/>
                  <a:gd name="T85" fmla="*/ T84 w 79"/>
                  <a:gd name="T86" fmla="+- 0 3046 2946"/>
                  <a:gd name="T87" fmla="*/ 3046 h 118"/>
                  <a:gd name="T88" fmla="+- 0 759 736"/>
                  <a:gd name="T89" fmla="*/ T88 w 79"/>
                  <a:gd name="T90" fmla="+- 0 3044 2946"/>
                  <a:gd name="T91" fmla="*/ 3044 h 118"/>
                  <a:gd name="T92" fmla="+- 0 757 736"/>
                  <a:gd name="T93" fmla="*/ T92 w 79"/>
                  <a:gd name="T94" fmla="+- 0 3040 2946"/>
                  <a:gd name="T95" fmla="*/ 3040 h 118"/>
                  <a:gd name="T96" fmla="+- 0 755 736"/>
                  <a:gd name="T97" fmla="*/ T96 w 79"/>
                  <a:gd name="T98" fmla="+- 0 3036 2946"/>
                  <a:gd name="T99" fmla="*/ 3036 h 118"/>
                  <a:gd name="T100" fmla="+- 0 754 736"/>
                  <a:gd name="T101" fmla="*/ T100 w 79"/>
                  <a:gd name="T102" fmla="+- 0 3031 2946"/>
                  <a:gd name="T103" fmla="*/ 3031 h 118"/>
                  <a:gd name="T104" fmla="+- 0 752 736"/>
                  <a:gd name="T105" fmla="*/ T104 w 79"/>
                  <a:gd name="T106" fmla="+- 0 3019 2946"/>
                  <a:gd name="T107" fmla="*/ 3019 h 118"/>
                  <a:gd name="T108" fmla="+- 0 751 736"/>
                  <a:gd name="T109" fmla="*/ T108 w 79"/>
                  <a:gd name="T110" fmla="+- 0 3013 2946"/>
                  <a:gd name="T111" fmla="*/ 3013 h 118"/>
                  <a:gd name="T112" fmla="+- 0 751 736"/>
                  <a:gd name="T113" fmla="*/ T112 w 79"/>
                  <a:gd name="T114" fmla="+- 0 2997 2946"/>
                  <a:gd name="T115" fmla="*/ 2997 h 118"/>
                  <a:gd name="T116" fmla="+- 0 752 736"/>
                  <a:gd name="T117" fmla="*/ T116 w 79"/>
                  <a:gd name="T118" fmla="+- 0 2992 2946"/>
                  <a:gd name="T119" fmla="*/ 2992 h 118"/>
                  <a:gd name="T120" fmla="+- 0 752 736"/>
                  <a:gd name="T121" fmla="*/ T120 w 79"/>
                  <a:gd name="T122" fmla="+- 0 2986 2946"/>
                  <a:gd name="T123" fmla="*/ 2986 h 118"/>
                  <a:gd name="T124" fmla="+- 0 753 736"/>
                  <a:gd name="T125" fmla="*/ T124 w 79"/>
                  <a:gd name="T126" fmla="+- 0 2981 2946"/>
                  <a:gd name="T127" fmla="*/ 2981 h 118"/>
                  <a:gd name="T128" fmla="+- 0 770 736"/>
                  <a:gd name="T129" fmla="*/ T128 w 79"/>
                  <a:gd name="T130" fmla="+- 0 2958 2946"/>
                  <a:gd name="T131" fmla="*/ 2958 h 118"/>
                  <a:gd name="T132" fmla="+- 0 805 736"/>
                  <a:gd name="T133" fmla="*/ T132 w 79"/>
                  <a:gd name="T134" fmla="+- 0 2958 2946"/>
                  <a:gd name="T135" fmla="*/ 2958 h 118"/>
                  <a:gd name="T136" fmla="+- 0 803 736"/>
                  <a:gd name="T137" fmla="*/ T136 w 79"/>
                  <a:gd name="T138" fmla="+- 0 2956 2946"/>
                  <a:gd name="T139" fmla="*/ 2956 h 118"/>
                  <a:gd name="T140" fmla="+- 0 799 736"/>
                  <a:gd name="T141" fmla="*/ T140 w 79"/>
                  <a:gd name="T142" fmla="+- 0 2952 2946"/>
                  <a:gd name="T143" fmla="*/ 2952 h 118"/>
                  <a:gd name="T144" fmla="+- 0 794 736"/>
                  <a:gd name="T145" fmla="*/ T144 w 79"/>
                  <a:gd name="T146" fmla="+- 0 2950 2946"/>
                  <a:gd name="T147" fmla="*/ 2950 h 118"/>
                  <a:gd name="T148" fmla="+- 0 790 736"/>
                  <a:gd name="T149" fmla="*/ T148 w 79"/>
                  <a:gd name="T150" fmla="+- 0 2947 2946"/>
                  <a:gd name="T151" fmla="*/ 2947 h 118"/>
                  <a:gd name="T152" fmla="+- 0 784 736"/>
                  <a:gd name="T153" fmla="*/ T152 w 79"/>
                  <a:gd name="T154" fmla="+- 0 2946 2946"/>
                  <a:gd name="T155" fmla="*/ 29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79" h="118">
                    <a:moveTo>
                      <a:pt x="48" y="0"/>
                    </a:moveTo>
                    <a:lnTo>
                      <a:pt x="33" y="0"/>
                    </a:lnTo>
                    <a:lnTo>
                      <a:pt x="27" y="1"/>
                    </a:lnTo>
                    <a:lnTo>
                      <a:pt x="0" y="50"/>
                    </a:lnTo>
                    <a:lnTo>
                      <a:pt x="0" y="68"/>
                    </a:lnTo>
                    <a:lnTo>
                      <a:pt x="1" y="77"/>
                    </a:lnTo>
                    <a:lnTo>
                      <a:pt x="3" y="91"/>
                    </a:lnTo>
                    <a:lnTo>
                      <a:pt x="5" y="97"/>
                    </a:lnTo>
                    <a:lnTo>
                      <a:pt x="8" y="102"/>
                    </a:lnTo>
                    <a:lnTo>
                      <a:pt x="11" y="107"/>
                    </a:lnTo>
                    <a:lnTo>
                      <a:pt x="15" y="111"/>
                    </a:lnTo>
                    <a:lnTo>
                      <a:pt x="25" y="116"/>
                    </a:lnTo>
                    <a:lnTo>
                      <a:pt x="31" y="117"/>
                    </a:lnTo>
                    <a:lnTo>
                      <a:pt x="46" y="117"/>
                    </a:lnTo>
                    <a:lnTo>
                      <a:pt x="52" y="116"/>
                    </a:lnTo>
                    <a:lnTo>
                      <a:pt x="62" y="110"/>
                    </a:lnTo>
                    <a:lnTo>
                      <a:pt x="66" y="106"/>
                    </a:lnTo>
                    <a:lnTo>
                      <a:pt x="67" y="105"/>
                    </a:lnTo>
                    <a:lnTo>
                      <a:pt x="35" y="105"/>
                    </a:lnTo>
                    <a:lnTo>
                      <a:pt x="31" y="104"/>
                    </a:lnTo>
                    <a:lnTo>
                      <a:pt x="28" y="102"/>
                    </a:lnTo>
                    <a:lnTo>
                      <a:pt x="25" y="100"/>
                    </a:lnTo>
                    <a:lnTo>
                      <a:pt x="23" y="98"/>
                    </a:lnTo>
                    <a:lnTo>
                      <a:pt x="21" y="94"/>
                    </a:lnTo>
                    <a:lnTo>
                      <a:pt x="19" y="90"/>
                    </a:lnTo>
                    <a:lnTo>
                      <a:pt x="18" y="85"/>
                    </a:lnTo>
                    <a:lnTo>
                      <a:pt x="16" y="73"/>
                    </a:lnTo>
                    <a:lnTo>
                      <a:pt x="15" y="67"/>
                    </a:lnTo>
                    <a:lnTo>
                      <a:pt x="15" y="51"/>
                    </a:lnTo>
                    <a:lnTo>
                      <a:pt x="16" y="46"/>
                    </a:lnTo>
                    <a:lnTo>
                      <a:pt x="16" y="40"/>
                    </a:lnTo>
                    <a:lnTo>
                      <a:pt x="17" y="35"/>
                    </a:lnTo>
                    <a:lnTo>
                      <a:pt x="34" y="12"/>
                    </a:lnTo>
                    <a:lnTo>
                      <a:pt x="69" y="12"/>
                    </a:lnTo>
                    <a:lnTo>
                      <a:pt x="67" y="10"/>
                    </a:lnTo>
                    <a:lnTo>
                      <a:pt x="63" y="6"/>
                    </a:lnTo>
                    <a:lnTo>
                      <a:pt x="58" y="4"/>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9">
                <a:extLst>
                  <a:ext uri="{FF2B5EF4-FFF2-40B4-BE49-F238E27FC236}">
                    <a16:creationId xmlns="" xmlns:a16="http://schemas.microsoft.com/office/drawing/2014/main" id="{875A6FF8-F147-4B30-B2BE-3088DA89CC82}"/>
                  </a:ext>
                </a:extLst>
              </p:cNvPr>
              <p:cNvSpPr>
                <a:spLocks/>
              </p:cNvSpPr>
              <p:nvPr/>
            </p:nvSpPr>
            <p:spPr bwMode="auto">
              <a:xfrm>
                <a:off x="736" y="2946"/>
                <a:ext cx="79" cy="118"/>
              </a:xfrm>
              <a:custGeom>
                <a:avLst/>
                <a:gdLst>
                  <a:gd name="T0" fmla="+- 0 805 736"/>
                  <a:gd name="T1" fmla="*/ T0 w 79"/>
                  <a:gd name="T2" fmla="+- 0 2958 2946"/>
                  <a:gd name="T3" fmla="*/ 2958 h 118"/>
                  <a:gd name="T4" fmla="+- 0 778 736"/>
                  <a:gd name="T5" fmla="*/ T4 w 79"/>
                  <a:gd name="T6" fmla="+- 0 2958 2946"/>
                  <a:gd name="T7" fmla="*/ 2958 h 118"/>
                  <a:gd name="T8" fmla="+- 0 781 736"/>
                  <a:gd name="T9" fmla="*/ T8 w 79"/>
                  <a:gd name="T10" fmla="+- 0 2959 2946"/>
                  <a:gd name="T11" fmla="*/ 2959 h 118"/>
                  <a:gd name="T12" fmla="+- 0 783 736"/>
                  <a:gd name="T13" fmla="*/ T12 w 79"/>
                  <a:gd name="T14" fmla="+- 0 2960 2946"/>
                  <a:gd name="T15" fmla="*/ 2960 h 118"/>
                  <a:gd name="T16" fmla="+- 0 785 736"/>
                  <a:gd name="T17" fmla="*/ T16 w 79"/>
                  <a:gd name="T18" fmla="+- 0 2960 2946"/>
                  <a:gd name="T19" fmla="*/ 2960 h 118"/>
                  <a:gd name="T20" fmla="+- 0 787 736"/>
                  <a:gd name="T21" fmla="*/ T20 w 79"/>
                  <a:gd name="T22" fmla="+- 0 2961 2946"/>
                  <a:gd name="T23" fmla="*/ 2961 h 118"/>
                  <a:gd name="T24" fmla="+- 0 789 736"/>
                  <a:gd name="T25" fmla="*/ T24 w 79"/>
                  <a:gd name="T26" fmla="+- 0 2963 2946"/>
                  <a:gd name="T27" fmla="*/ 2963 h 118"/>
                  <a:gd name="T28" fmla="+- 0 791 736"/>
                  <a:gd name="T29" fmla="*/ T28 w 79"/>
                  <a:gd name="T30" fmla="+- 0 2965 2946"/>
                  <a:gd name="T31" fmla="*/ 2965 h 118"/>
                  <a:gd name="T32" fmla="+- 0 799 736"/>
                  <a:gd name="T33" fmla="*/ T32 w 79"/>
                  <a:gd name="T34" fmla="+- 0 3000 2946"/>
                  <a:gd name="T35" fmla="*/ 3000 h 118"/>
                  <a:gd name="T36" fmla="+- 0 799 736"/>
                  <a:gd name="T37" fmla="*/ T36 w 79"/>
                  <a:gd name="T38" fmla="+- 0 3010 2946"/>
                  <a:gd name="T39" fmla="*/ 3010 h 118"/>
                  <a:gd name="T40" fmla="+- 0 799 736"/>
                  <a:gd name="T41" fmla="*/ T40 w 79"/>
                  <a:gd name="T42" fmla="+- 0 3014 2946"/>
                  <a:gd name="T43" fmla="*/ 3014 h 118"/>
                  <a:gd name="T44" fmla="+- 0 798 736"/>
                  <a:gd name="T45" fmla="*/ T44 w 79"/>
                  <a:gd name="T46" fmla="+- 0 3021 2946"/>
                  <a:gd name="T47" fmla="*/ 3021 h 118"/>
                  <a:gd name="T48" fmla="+- 0 798 736"/>
                  <a:gd name="T49" fmla="*/ T48 w 79"/>
                  <a:gd name="T50" fmla="+- 0 3025 2946"/>
                  <a:gd name="T51" fmla="*/ 3025 h 118"/>
                  <a:gd name="T52" fmla="+- 0 797 736"/>
                  <a:gd name="T53" fmla="*/ T52 w 79"/>
                  <a:gd name="T54" fmla="+- 0 3028 2946"/>
                  <a:gd name="T55" fmla="*/ 3028 h 118"/>
                  <a:gd name="T56" fmla="+- 0 797 736"/>
                  <a:gd name="T57" fmla="*/ T56 w 79"/>
                  <a:gd name="T58" fmla="+- 0 3032 2946"/>
                  <a:gd name="T59" fmla="*/ 3032 h 118"/>
                  <a:gd name="T60" fmla="+- 0 778 736"/>
                  <a:gd name="T61" fmla="*/ T60 w 79"/>
                  <a:gd name="T62" fmla="+- 0 3051 2946"/>
                  <a:gd name="T63" fmla="*/ 3051 h 118"/>
                  <a:gd name="T64" fmla="+- 0 803 736"/>
                  <a:gd name="T65" fmla="*/ T64 w 79"/>
                  <a:gd name="T66" fmla="+- 0 3051 2946"/>
                  <a:gd name="T67" fmla="*/ 3051 h 118"/>
                  <a:gd name="T68" fmla="+- 0 809 736"/>
                  <a:gd name="T69" fmla="*/ T68 w 79"/>
                  <a:gd name="T70" fmla="+- 0 3042 2946"/>
                  <a:gd name="T71" fmla="*/ 3042 h 118"/>
                  <a:gd name="T72" fmla="+- 0 811 736"/>
                  <a:gd name="T73" fmla="*/ T72 w 79"/>
                  <a:gd name="T74" fmla="+- 0 3035 2946"/>
                  <a:gd name="T75" fmla="*/ 3035 h 118"/>
                  <a:gd name="T76" fmla="+- 0 814 736"/>
                  <a:gd name="T77" fmla="*/ T76 w 79"/>
                  <a:gd name="T78" fmla="+- 0 3021 2946"/>
                  <a:gd name="T79" fmla="*/ 3021 h 118"/>
                  <a:gd name="T80" fmla="+- 0 815 736"/>
                  <a:gd name="T81" fmla="*/ T80 w 79"/>
                  <a:gd name="T82" fmla="+- 0 3013 2946"/>
                  <a:gd name="T83" fmla="*/ 3013 h 118"/>
                  <a:gd name="T84" fmla="+- 0 815 736"/>
                  <a:gd name="T85" fmla="*/ T84 w 79"/>
                  <a:gd name="T86" fmla="+- 0 2995 2946"/>
                  <a:gd name="T87" fmla="*/ 2995 h 118"/>
                  <a:gd name="T88" fmla="+- 0 814 736"/>
                  <a:gd name="T89" fmla="*/ T88 w 79"/>
                  <a:gd name="T90" fmla="+- 0 2987 2946"/>
                  <a:gd name="T91" fmla="*/ 2987 h 118"/>
                  <a:gd name="T92" fmla="+- 0 813 736"/>
                  <a:gd name="T93" fmla="*/ T92 w 79"/>
                  <a:gd name="T94" fmla="+- 0 2979 2946"/>
                  <a:gd name="T95" fmla="*/ 2979 h 118"/>
                  <a:gd name="T96" fmla="+- 0 811 736"/>
                  <a:gd name="T97" fmla="*/ T96 w 79"/>
                  <a:gd name="T98" fmla="+- 0 2972 2946"/>
                  <a:gd name="T99" fmla="*/ 2972 h 118"/>
                  <a:gd name="T100" fmla="+- 0 809 736"/>
                  <a:gd name="T101" fmla="*/ T100 w 79"/>
                  <a:gd name="T102" fmla="+- 0 2966 2946"/>
                  <a:gd name="T103" fmla="*/ 2966 h 118"/>
                  <a:gd name="T104" fmla="+- 0 805 736"/>
                  <a:gd name="T105" fmla="*/ T104 w 79"/>
                  <a:gd name="T106" fmla="+- 0 2958 2946"/>
                  <a:gd name="T107" fmla="*/ 29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9" h="118">
                    <a:moveTo>
                      <a:pt x="69" y="12"/>
                    </a:moveTo>
                    <a:lnTo>
                      <a:pt x="42" y="12"/>
                    </a:lnTo>
                    <a:lnTo>
                      <a:pt x="45" y="13"/>
                    </a:lnTo>
                    <a:lnTo>
                      <a:pt x="47" y="14"/>
                    </a:lnTo>
                    <a:lnTo>
                      <a:pt x="49" y="14"/>
                    </a:lnTo>
                    <a:lnTo>
                      <a:pt x="51" y="15"/>
                    </a:lnTo>
                    <a:lnTo>
                      <a:pt x="53" y="17"/>
                    </a:lnTo>
                    <a:lnTo>
                      <a:pt x="55" y="19"/>
                    </a:lnTo>
                    <a:lnTo>
                      <a:pt x="63" y="54"/>
                    </a:lnTo>
                    <a:lnTo>
                      <a:pt x="63" y="64"/>
                    </a:lnTo>
                    <a:lnTo>
                      <a:pt x="63" y="68"/>
                    </a:lnTo>
                    <a:lnTo>
                      <a:pt x="62" y="75"/>
                    </a:lnTo>
                    <a:lnTo>
                      <a:pt x="62" y="79"/>
                    </a:lnTo>
                    <a:lnTo>
                      <a:pt x="61" y="82"/>
                    </a:lnTo>
                    <a:lnTo>
                      <a:pt x="61" y="86"/>
                    </a:lnTo>
                    <a:lnTo>
                      <a:pt x="42" y="105"/>
                    </a:lnTo>
                    <a:lnTo>
                      <a:pt x="67" y="105"/>
                    </a:lnTo>
                    <a:lnTo>
                      <a:pt x="73" y="96"/>
                    </a:lnTo>
                    <a:lnTo>
                      <a:pt x="75" y="89"/>
                    </a:lnTo>
                    <a:lnTo>
                      <a:pt x="78" y="75"/>
                    </a:lnTo>
                    <a:lnTo>
                      <a:pt x="79" y="67"/>
                    </a:lnTo>
                    <a:lnTo>
                      <a:pt x="79" y="49"/>
                    </a:lnTo>
                    <a:lnTo>
                      <a:pt x="78" y="41"/>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4" name="Group 4">
              <a:extLst>
                <a:ext uri="{FF2B5EF4-FFF2-40B4-BE49-F238E27FC236}">
                  <a16:creationId xmlns="" xmlns:a16="http://schemas.microsoft.com/office/drawing/2014/main" id="{9A229A89-0508-45CE-A133-8675519E17DA}"/>
                </a:ext>
              </a:extLst>
            </p:cNvPr>
            <p:cNvGrpSpPr>
              <a:grpSpLocks/>
            </p:cNvGrpSpPr>
            <p:nvPr/>
          </p:nvGrpSpPr>
          <p:grpSpPr bwMode="auto">
            <a:xfrm>
              <a:off x="736" y="3246"/>
              <a:ext cx="79" cy="118"/>
              <a:chOff x="736" y="3246"/>
              <a:chExt cx="79" cy="118"/>
            </a:xfrm>
          </p:grpSpPr>
          <p:sp>
            <p:nvSpPr>
              <p:cNvPr id="57" name="Freeform 7">
                <a:extLst>
                  <a:ext uri="{FF2B5EF4-FFF2-40B4-BE49-F238E27FC236}">
                    <a16:creationId xmlns="" xmlns:a16="http://schemas.microsoft.com/office/drawing/2014/main" id="{D881D2D4-4565-4075-9483-AEE421AA71EF}"/>
                  </a:ext>
                </a:extLst>
              </p:cNvPr>
              <p:cNvSpPr>
                <a:spLocks/>
              </p:cNvSpPr>
              <p:nvPr/>
            </p:nvSpPr>
            <p:spPr bwMode="auto">
              <a:xfrm>
                <a:off x="736" y="3246"/>
                <a:ext cx="79" cy="118"/>
              </a:xfrm>
              <a:custGeom>
                <a:avLst/>
                <a:gdLst>
                  <a:gd name="T0" fmla="+- 0 784 736"/>
                  <a:gd name="T1" fmla="*/ T0 w 79"/>
                  <a:gd name="T2" fmla="+- 0 3246 3246"/>
                  <a:gd name="T3" fmla="*/ 3246 h 118"/>
                  <a:gd name="T4" fmla="+- 0 769 736"/>
                  <a:gd name="T5" fmla="*/ T4 w 79"/>
                  <a:gd name="T6" fmla="+- 0 3246 3246"/>
                  <a:gd name="T7" fmla="*/ 3246 h 118"/>
                  <a:gd name="T8" fmla="+- 0 763 736"/>
                  <a:gd name="T9" fmla="*/ T8 w 79"/>
                  <a:gd name="T10" fmla="+- 0 3247 3246"/>
                  <a:gd name="T11" fmla="*/ 3247 h 118"/>
                  <a:gd name="T12" fmla="+- 0 736 736"/>
                  <a:gd name="T13" fmla="*/ T12 w 79"/>
                  <a:gd name="T14" fmla="+- 0 3296 3246"/>
                  <a:gd name="T15" fmla="*/ 3296 h 118"/>
                  <a:gd name="T16" fmla="+- 0 736 736"/>
                  <a:gd name="T17" fmla="*/ T16 w 79"/>
                  <a:gd name="T18" fmla="+- 0 3314 3246"/>
                  <a:gd name="T19" fmla="*/ 3314 h 118"/>
                  <a:gd name="T20" fmla="+- 0 767 736"/>
                  <a:gd name="T21" fmla="*/ T20 w 79"/>
                  <a:gd name="T22" fmla="+- 0 3363 3246"/>
                  <a:gd name="T23" fmla="*/ 3363 h 118"/>
                  <a:gd name="T24" fmla="+- 0 782 736"/>
                  <a:gd name="T25" fmla="*/ T24 w 79"/>
                  <a:gd name="T26" fmla="+- 0 3363 3246"/>
                  <a:gd name="T27" fmla="*/ 3363 h 118"/>
                  <a:gd name="T28" fmla="+- 0 788 736"/>
                  <a:gd name="T29" fmla="*/ T28 w 79"/>
                  <a:gd name="T30" fmla="+- 0 3362 3246"/>
                  <a:gd name="T31" fmla="*/ 3362 h 118"/>
                  <a:gd name="T32" fmla="+- 0 798 736"/>
                  <a:gd name="T33" fmla="*/ T32 w 79"/>
                  <a:gd name="T34" fmla="+- 0 3356 3246"/>
                  <a:gd name="T35" fmla="*/ 3356 h 118"/>
                  <a:gd name="T36" fmla="+- 0 802 736"/>
                  <a:gd name="T37" fmla="*/ T36 w 79"/>
                  <a:gd name="T38" fmla="+- 0 3352 3246"/>
                  <a:gd name="T39" fmla="*/ 3352 h 118"/>
                  <a:gd name="T40" fmla="+- 0 803 736"/>
                  <a:gd name="T41" fmla="*/ T40 w 79"/>
                  <a:gd name="T42" fmla="+- 0 3351 3246"/>
                  <a:gd name="T43" fmla="*/ 3351 h 118"/>
                  <a:gd name="T44" fmla="+- 0 771 736"/>
                  <a:gd name="T45" fmla="*/ T44 w 79"/>
                  <a:gd name="T46" fmla="+- 0 3351 3246"/>
                  <a:gd name="T47" fmla="*/ 3351 h 118"/>
                  <a:gd name="T48" fmla="+- 0 767 736"/>
                  <a:gd name="T49" fmla="*/ T48 w 79"/>
                  <a:gd name="T50" fmla="+- 0 3350 3246"/>
                  <a:gd name="T51" fmla="*/ 3350 h 118"/>
                  <a:gd name="T52" fmla="+- 0 764 736"/>
                  <a:gd name="T53" fmla="*/ T52 w 79"/>
                  <a:gd name="T54" fmla="+- 0 3348 3246"/>
                  <a:gd name="T55" fmla="*/ 3348 h 118"/>
                  <a:gd name="T56" fmla="+- 0 761 736"/>
                  <a:gd name="T57" fmla="*/ T56 w 79"/>
                  <a:gd name="T58" fmla="+- 0 3347 3246"/>
                  <a:gd name="T59" fmla="*/ 3347 h 118"/>
                  <a:gd name="T60" fmla="+- 0 759 736"/>
                  <a:gd name="T61" fmla="*/ T60 w 79"/>
                  <a:gd name="T62" fmla="+- 0 3344 3246"/>
                  <a:gd name="T63" fmla="*/ 3344 h 118"/>
                  <a:gd name="T64" fmla="+- 0 757 736"/>
                  <a:gd name="T65" fmla="*/ T64 w 79"/>
                  <a:gd name="T66" fmla="+- 0 3340 3246"/>
                  <a:gd name="T67" fmla="*/ 3340 h 118"/>
                  <a:gd name="T68" fmla="+- 0 755 736"/>
                  <a:gd name="T69" fmla="*/ T68 w 79"/>
                  <a:gd name="T70" fmla="+- 0 3336 3246"/>
                  <a:gd name="T71" fmla="*/ 3336 h 118"/>
                  <a:gd name="T72" fmla="+- 0 754 736"/>
                  <a:gd name="T73" fmla="*/ T72 w 79"/>
                  <a:gd name="T74" fmla="+- 0 3331 3246"/>
                  <a:gd name="T75" fmla="*/ 3331 h 118"/>
                  <a:gd name="T76" fmla="+- 0 752 736"/>
                  <a:gd name="T77" fmla="*/ T76 w 79"/>
                  <a:gd name="T78" fmla="+- 0 3320 3246"/>
                  <a:gd name="T79" fmla="*/ 3320 h 118"/>
                  <a:gd name="T80" fmla="+- 0 751 736"/>
                  <a:gd name="T81" fmla="*/ T80 w 79"/>
                  <a:gd name="T82" fmla="+- 0 3313 3246"/>
                  <a:gd name="T83" fmla="*/ 3313 h 118"/>
                  <a:gd name="T84" fmla="+- 0 751 736"/>
                  <a:gd name="T85" fmla="*/ T84 w 79"/>
                  <a:gd name="T86" fmla="+- 0 3298 3246"/>
                  <a:gd name="T87" fmla="*/ 3298 h 118"/>
                  <a:gd name="T88" fmla="+- 0 752 736"/>
                  <a:gd name="T89" fmla="*/ T88 w 79"/>
                  <a:gd name="T90" fmla="+- 0 3292 3246"/>
                  <a:gd name="T91" fmla="*/ 3292 h 118"/>
                  <a:gd name="T92" fmla="+- 0 752 736"/>
                  <a:gd name="T93" fmla="*/ T92 w 79"/>
                  <a:gd name="T94" fmla="+- 0 3286 3246"/>
                  <a:gd name="T95" fmla="*/ 3286 h 118"/>
                  <a:gd name="T96" fmla="+- 0 753 736"/>
                  <a:gd name="T97" fmla="*/ T96 w 79"/>
                  <a:gd name="T98" fmla="+- 0 3281 3246"/>
                  <a:gd name="T99" fmla="*/ 3281 h 118"/>
                  <a:gd name="T100" fmla="+- 0 770 736"/>
                  <a:gd name="T101" fmla="*/ T100 w 79"/>
                  <a:gd name="T102" fmla="+- 0 3258 3246"/>
                  <a:gd name="T103" fmla="*/ 3258 h 118"/>
                  <a:gd name="T104" fmla="+- 0 805 736"/>
                  <a:gd name="T105" fmla="*/ T104 w 79"/>
                  <a:gd name="T106" fmla="+- 0 3258 3246"/>
                  <a:gd name="T107" fmla="*/ 3258 h 118"/>
                  <a:gd name="T108" fmla="+- 0 803 736"/>
                  <a:gd name="T109" fmla="*/ T108 w 79"/>
                  <a:gd name="T110" fmla="+- 0 3256 3246"/>
                  <a:gd name="T111" fmla="*/ 3256 h 118"/>
                  <a:gd name="T112" fmla="+- 0 799 736"/>
                  <a:gd name="T113" fmla="*/ T112 w 79"/>
                  <a:gd name="T114" fmla="+- 0 3252 3246"/>
                  <a:gd name="T115" fmla="*/ 3252 h 118"/>
                  <a:gd name="T116" fmla="+- 0 794 736"/>
                  <a:gd name="T117" fmla="*/ T116 w 79"/>
                  <a:gd name="T118" fmla="+- 0 3250 3246"/>
                  <a:gd name="T119" fmla="*/ 3250 h 118"/>
                  <a:gd name="T120" fmla="+- 0 790 736"/>
                  <a:gd name="T121" fmla="*/ T120 w 79"/>
                  <a:gd name="T122" fmla="+- 0 3247 3246"/>
                  <a:gd name="T123" fmla="*/ 3247 h 118"/>
                  <a:gd name="T124" fmla="+- 0 784 736"/>
                  <a:gd name="T125" fmla="*/ T124 w 79"/>
                  <a:gd name="T126" fmla="+- 0 3246 3246"/>
                  <a:gd name="T127" fmla="*/ 3246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9" h="118">
                    <a:moveTo>
                      <a:pt x="48" y="0"/>
                    </a:moveTo>
                    <a:lnTo>
                      <a:pt x="33" y="0"/>
                    </a:lnTo>
                    <a:lnTo>
                      <a:pt x="27" y="1"/>
                    </a:lnTo>
                    <a:lnTo>
                      <a:pt x="0" y="50"/>
                    </a:lnTo>
                    <a:lnTo>
                      <a:pt x="0" y="68"/>
                    </a:lnTo>
                    <a:lnTo>
                      <a:pt x="31" y="117"/>
                    </a:lnTo>
                    <a:lnTo>
                      <a:pt x="46" y="117"/>
                    </a:lnTo>
                    <a:lnTo>
                      <a:pt x="52" y="116"/>
                    </a:lnTo>
                    <a:lnTo>
                      <a:pt x="62" y="110"/>
                    </a:lnTo>
                    <a:lnTo>
                      <a:pt x="66" y="106"/>
                    </a:lnTo>
                    <a:lnTo>
                      <a:pt x="67" y="105"/>
                    </a:lnTo>
                    <a:lnTo>
                      <a:pt x="35" y="105"/>
                    </a:lnTo>
                    <a:lnTo>
                      <a:pt x="31" y="104"/>
                    </a:lnTo>
                    <a:lnTo>
                      <a:pt x="28" y="102"/>
                    </a:lnTo>
                    <a:lnTo>
                      <a:pt x="25" y="101"/>
                    </a:lnTo>
                    <a:lnTo>
                      <a:pt x="23" y="98"/>
                    </a:lnTo>
                    <a:lnTo>
                      <a:pt x="21" y="94"/>
                    </a:lnTo>
                    <a:lnTo>
                      <a:pt x="19" y="90"/>
                    </a:lnTo>
                    <a:lnTo>
                      <a:pt x="18" y="85"/>
                    </a:lnTo>
                    <a:lnTo>
                      <a:pt x="16" y="74"/>
                    </a:lnTo>
                    <a:lnTo>
                      <a:pt x="15" y="67"/>
                    </a:lnTo>
                    <a:lnTo>
                      <a:pt x="15" y="52"/>
                    </a:lnTo>
                    <a:lnTo>
                      <a:pt x="16" y="46"/>
                    </a:lnTo>
                    <a:lnTo>
                      <a:pt x="16" y="40"/>
                    </a:lnTo>
                    <a:lnTo>
                      <a:pt x="17" y="35"/>
                    </a:lnTo>
                    <a:lnTo>
                      <a:pt x="34" y="12"/>
                    </a:lnTo>
                    <a:lnTo>
                      <a:pt x="69" y="12"/>
                    </a:lnTo>
                    <a:lnTo>
                      <a:pt x="67" y="10"/>
                    </a:lnTo>
                    <a:lnTo>
                      <a:pt x="63" y="6"/>
                    </a:lnTo>
                    <a:lnTo>
                      <a:pt x="58" y="4"/>
                    </a:lnTo>
                    <a:lnTo>
                      <a:pt x="54" y="1"/>
                    </a:lnTo>
                    <a:lnTo>
                      <a:pt x="4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6">
                <a:extLst>
                  <a:ext uri="{FF2B5EF4-FFF2-40B4-BE49-F238E27FC236}">
                    <a16:creationId xmlns="" xmlns:a16="http://schemas.microsoft.com/office/drawing/2014/main" id="{05C8E74D-D2A5-4421-BE1B-0784D81458AD}"/>
                  </a:ext>
                </a:extLst>
              </p:cNvPr>
              <p:cNvSpPr>
                <a:spLocks/>
              </p:cNvSpPr>
              <p:nvPr/>
            </p:nvSpPr>
            <p:spPr bwMode="auto">
              <a:xfrm>
                <a:off x="736" y="3246"/>
                <a:ext cx="79" cy="118"/>
              </a:xfrm>
              <a:custGeom>
                <a:avLst/>
                <a:gdLst>
                  <a:gd name="T0" fmla="+- 0 805 736"/>
                  <a:gd name="T1" fmla="*/ T0 w 79"/>
                  <a:gd name="T2" fmla="+- 0 3258 3246"/>
                  <a:gd name="T3" fmla="*/ 3258 h 118"/>
                  <a:gd name="T4" fmla="+- 0 778 736"/>
                  <a:gd name="T5" fmla="*/ T4 w 79"/>
                  <a:gd name="T6" fmla="+- 0 3258 3246"/>
                  <a:gd name="T7" fmla="*/ 3258 h 118"/>
                  <a:gd name="T8" fmla="+- 0 781 736"/>
                  <a:gd name="T9" fmla="*/ T8 w 79"/>
                  <a:gd name="T10" fmla="+- 0 3259 3246"/>
                  <a:gd name="T11" fmla="*/ 3259 h 118"/>
                  <a:gd name="T12" fmla="+- 0 785 736"/>
                  <a:gd name="T13" fmla="*/ T12 w 79"/>
                  <a:gd name="T14" fmla="+- 0 3260 3246"/>
                  <a:gd name="T15" fmla="*/ 3260 h 118"/>
                  <a:gd name="T16" fmla="+- 0 799 736"/>
                  <a:gd name="T17" fmla="*/ T16 w 79"/>
                  <a:gd name="T18" fmla="+- 0 3300 3246"/>
                  <a:gd name="T19" fmla="*/ 3300 h 118"/>
                  <a:gd name="T20" fmla="+- 0 799 736"/>
                  <a:gd name="T21" fmla="*/ T20 w 79"/>
                  <a:gd name="T22" fmla="+- 0 3310 3246"/>
                  <a:gd name="T23" fmla="*/ 3310 h 118"/>
                  <a:gd name="T24" fmla="+- 0 799 736"/>
                  <a:gd name="T25" fmla="*/ T24 w 79"/>
                  <a:gd name="T26" fmla="+- 0 3314 3246"/>
                  <a:gd name="T27" fmla="*/ 3314 h 118"/>
                  <a:gd name="T28" fmla="+- 0 798 736"/>
                  <a:gd name="T29" fmla="*/ T28 w 79"/>
                  <a:gd name="T30" fmla="+- 0 3321 3246"/>
                  <a:gd name="T31" fmla="*/ 3321 h 118"/>
                  <a:gd name="T32" fmla="+- 0 798 736"/>
                  <a:gd name="T33" fmla="*/ T32 w 79"/>
                  <a:gd name="T34" fmla="+- 0 3325 3246"/>
                  <a:gd name="T35" fmla="*/ 3325 h 118"/>
                  <a:gd name="T36" fmla="+- 0 797 736"/>
                  <a:gd name="T37" fmla="*/ T36 w 79"/>
                  <a:gd name="T38" fmla="+- 0 3328 3246"/>
                  <a:gd name="T39" fmla="*/ 3328 h 118"/>
                  <a:gd name="T40" fmla="+- 0 797 736"/>
                  <a:gd name="T41" fmla="*/ T40 w 79"/>
                  <a:gd name="T42" fmla="+- 0 3332 3246"/>
                  <a:gd name="T43" fmla="*/ 3332 h 118"/>
                  <a:gd name="T44" fmla="+- 0 778 736"/>
                  <a:gd name="T45" fmla="*/ T44 w 79"/>
                  <a:gd name="T46" fmla="+- 0 3351 3246"/>
                  <a:gd name="T47" fmla="*/ 3351 h 118"/>
                  <a:gd name="T48" fmla="+- 0 803 736"/>
                  <a:gd name="T49" fmla="*/ T48 w 79"/>
                  <a:gd name="T50" fmla="+- 0 3351 3246"/>
                  <a:gd name="T51" fmla="*/ 3351 h 118"/>
                  <a:gd name="T52" fmla="+- 0 809 736"/>
                  <a:gd name="T53" fmla="*/ T52 w 79"/>
                  <a:gd name="T54" fmla="+- 0 3342 3246"/>
                  <a:gd name="T55" fmla="*/ 3342 h 118"/>
                  <a:gd name="T56" fmla="+- 0 811 736"/>
                  <a:gd name="T57" fmla="*/ T56 w 79"/>
                  <a:gd name="T58" fmla="+- 0 3335 3246"/>
                  <a:gd name="T59" fmla="*/ 3335 h 118"/>
                  <a:gd name="T60" fmla="+- 0 814 736"/>
                  <a:gd name="T61" fmla="*/ T60 w 79"/>
                  <a:gd name="T62" fmla="+- 0 3321 3246"/>
                  <a:gd name="T63" fmla="*/ 3321 h 118"/>
                  <a:gd name="T64" fmla="+- 0 815 736"/>
                  <a:gd name="T65" fmla="*/ T64 w 79"/>
                  <a:gd name="T66" fmla="+- 0 3313 3246"/>
                  <a:gd name="T67" fmla="*/ 3313 h 118"/>
                  <a:gd name="T68" fmla="+- 0 815 736"/>
                  <a:gd name="T69" fmla="*/ T68 w 79"/>
                  <a:gd name="T70" fmla="+- 0 3295 3246"/>
                  <a:gd name="T71" fmla="*/ 3295 h 118"/>
                  <a:gd name="T72" fmla="+- 0 814 736"/>
                  <a:gd name="T73" fmla="*/ T72 w 79"/>
                  <a:gd name="T74" fmla="+- 0 3287 3246"/>
                  <a:gd name="T75" fmla="*/ 3287 h 118"/>
                  <a:gd name="T76" fmla="+- 0 813 736"/>
                  <a:gd name="T77" fmla="*/ T76 w 79"/>
                  <a:gd name="T78" fmla="+- 0 3279 3246"/>
                  <a:gd name="T79" fmla="*/ 3279 h 118"/>
                  <a:gd name="T80" fmla="+- 0 811 736"/>
                  <a:gd name="T81" fmla="*/ T80 w 79"/>
                  <a:gd name="T82" fmla="+- 0 3272 3246"/>
                  <a:gd name="T83" fmla="*/ 3272 h 118"/>
                  <a:gd name="T84" fmla="+- 0 809 736"/>
                  <a:gd name="T85" fmla="*/ T84 w 79"/>
                  <a:gd name="T86" fmla="+- 0 3266 3246"/>
                  <a:gd name="T87" fmla="*/ 3266 h 118"/>
                  <a:gd name="T88" fmla="+- 0 805 736"/>
                  <a:gd name="T89" fmla="*/ T88 w 79"/>
                  <a:gd name="T90" fmla="+- 0 3258 3246"/>
                  <a:gd name="T91" fmla="*/ 325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9" h="118">
                    <a:moveTo>
                      <a:pt x="69" y="12"/>
                    </a:moveTo>
                    <a:lnTo>
                      <a:pt x="42" y="12"/>
                    </a:lnTo>
                    <a:lnTo>
                      <a:pt x="45" y="13"/>
                    </a:lnTo>
                    <a:lnTo>
                      <a:pt x="49" y="14"/>
                    </a:lnTo>
                    <a:lnTo>
                      <a:pt x="63" y="54"/>
                    </a:lnTo>
                    <a:lnTo>
                      <a:pt x="63" y="64"/>
                    </a:lnTo>
                    <a:lnTo>
                      <a:pt x="63" y="68"/>
                    </a:lnTo>
                    <a:lnTo>
                      <a:pt x="62" y="75"/>
                    </a:lnTo>
                    <a:lnTo>
                      <a:pt x="62" y="79"/>
                    </a:lnTo>
                    <a:lnTo>
                      <a:pt x="61" y="82"/>
                    </a:lnTo>
                    <a:lnTo>
                      <a:pt x="61" y="86"/>
                    </a:lnTo>
                    <a:lnTo>
                      <a:pt x="42" y="105"/>
                    </a:lnTo>
                    <a:lnTo>
                      <a:pt x="67" y="105"/>
                    </a:lnTo>
                    <a:lnTo>
                      <a:pt x="73" y="96"/>
                    </a:lnTo>
                    <a:lnTo>
                      <a:pt x="75" y="89"/>
                    </a:lnTo>
                    <a:lnTo>
                      <a:pt x="78" y="75"/>
                    </a:lnTo>
                    <a:lnTo>
                      <a:pt x="79" y="67"/>
                    </a:lnTo>
                    <a:lnTo>
                      <a:pt x="79" y="49"/>
                    </a:lnTo>
                    <a:lnTo>
                      <a:pt x="78" y="41"/>
                    </a:lnTo>
                    <a:lnTo>
                      <a:pt x="77" y="33"/>
                    </a:lnTo>
                    <a:lnTo>
                      <a:pt x="75" y="26"/>
                    </a:lnTo>
                    <a:lnTo>
                      <a:pt x="73" y="20"/>
                    </a:lnTo>
                    <a:lnTo>
                      <a:pt x="6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59" name="Picture 5">
                <a:extLst>
                  <a:ext uri="{FF2B5EF4-FFF2-40B4-BE49-F238E27FC236}">
                    <a16:creationId xmlns="" xmlns:a16="http://schemas.microsoft.com/office/drawing/2014/main" id="{9F2DA67B-84D3-4735-B271-F21987BCD7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9" y="3737"/>
                <a:ext cx="584" cy="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2">
              <a:extLst>
                <a:ext uri="{FF2B5EF4-FFF2-40B4-BE49-F238E27FC236}">
                  <a16:creationId xmlns="" xmlns:a16="http://schemas.microsoft.com/office/drawing/2014/main" id="{84568EE4-7744-4BD5-AB81-BFCCFA8128CD}"/>
                </a:ext>
              </a:extLst>
            </p:cNvPr>
            <p:cNvGrpSpPr>
              <a:grpSpLocks/>
            </p:cNvGrpSpPr>
            <p:nvPr/>
          </p:nvGrpSpPr>
          <p:grpSpPr bwMode="auto">
            <a:xfrm>
              <a:off x="5" y="5"/>
              <a:ext cx="9006" cy="4088"/>
              <a:chOff x="5" y="5"/>
              <a:chExt cx="9006" cy="4088"/>
            </a:xfrm>
          </p:grpSpPr>
          <p:sp>
            <p:nvSpPr>
              <p:cNvPr id="56" name="Freeform 3">
                <a:extLst>
                  <a:ext uri="{FF2B5EF4-FFF2-40B4-BE49-F238E27FC236}">
                    <a16:creationId xmlns="" xmlns:a16="http://schemas.microsoft.com/office/drawing/2014/main" id="{CFDD6AF7-41AC-4138-B3C1-716CC8DE448C}"/>
                  </a:ext>
                </a:extLst>
              </p:cNvPr>
              <p:cNvSpPr>
                <a:spLocks/>
              </p:cNvSpPr>
              <p:nvPr/>
            </p:nvSpPr>
            <p:spPr bwMode="auto">
              <a:xfrm>
                <a:off x="5" y="5"/>
                <a:ext cx="9006" cy="4088"/>
              </a:xfrm>
              <a:custGeom>
                <a:avLst/>
                <a:gdLst>
                  <a:gd name="T0" fmla="+- 0 275 5"/>
                  <a:gd name="T1" fmla="*/ T0 w 9006"/>
                  <a:gd name="T2" fmla="+- 0 5 5"/>
                  <a:gd name="T3" fmla="*/ 5 h 4088"/>
                  <a:gd name="T4" fmla="+- 0 199 5"/>
                  <a:gd name="T5" fmla="*/ T4 w 9006"/>
                  <a:gd name="T6" fmla="+- 0 5 5"/>
                  <a:gd name="T7" fmla="*/ 5 h 4088"/>
                  <a:gd name="T8" fmla="+- 0 138 5"/>
                  <a:gd name="T9" fmla="*/ T8 w 9006"/>
                  <a:gd name="T10" fmla="+- 0 7 5"/>
                  <a:gd name="T11" fmla="*/ 7 h 4088"/>
                  <a:gd name="T12" fmla="+- 0 74 5"/>
                  <a:gd name="T13" fmla="*/ T12 w 9006"/>
                  <a:gd name="T14" fmla="+- 0 18 5"/>
                  <a:gd name="T15" fmla="*/ 18 h 4088"/>
                  <a:gd name="T16" fmla="+- 0 26 5"/>
                  <a:gd name="T17" fmla="*/ T16 w 9006"/>
                  <a:gd name="T18" fmla="+- 0 57 5"/>
                  <a:gd name="T19" fmla="*/ 57 h 4088"/>
                  <a:gd name="T20" fmla="+- 0 8 5"/>
                  <a:gd name="T21" fmla="*/ T20 w 9006"/>
                  <a:gd name="T22" fmla="+- 0 136 5"/>
                  <a:gd name="T23" fmla="*/ 136 h 4088"/>
                  <a:gd name="T24" fmla="+- 0 5 5"/>
                  <a:gd name="T25" fmla="*/ T24 w 9006"/>
                  <a:gd name="T26" fmla="+- 0 231 5"/>
                  <a:gd name="T27" fmla="*/ 231 h 4088"/>
                  <a:gd name="T28" fmla="+- 0 5 5"/>
                  <a:gd name="T29" fmla="*/ T28 w 9006"/>
                  <a:gd name="T30" fmla="+- 0 3823 5"/>
                  <a:gd name="T31" fmla="*/ 3823 h 4088"/>
                  <a:gd name="T32" fmla="+- 0 5 5"/>
                  <a:gd name="T33" fmla="*/ T32 w 9006"/>
                  <a:gd name="T34" fmla="+- 0 3863 5"/>
                  <a:gd name="T35" fmla="*/ 3863 h 4088"/>
                  <a:gd name="T36" fmla="+- 0 6 5"/>
                  <a:gd name="T37" fmla="*/ T36 w 9006"/>
                  <a:gd name="T38" fmla="+- 0 3931 5"/>
                  <a:gd name="T39" fmla="*/ 3931 h 4088"/>
                  <a:gd name="T40" fmla="+- 0 13 5"/>
                  <a:gd name="T41" fmla="*/ T40 w 9006"/>
                  <a:gd name="T42" fmla="+- 0 4005 5"/>
                  <a:gd name="T43" fmla="*/ 4005 h 4088"/>
                  <a:gd name="T44" fmla="+- 0 44 5"/>
                  <a:gd name="T45" fmla="*/ T44 w 9006"/>
                  <a:gd name="T46" fmla="+- 0 4063 5"/>
                  <a:gd name="T47" fmla="*/ 4063 h 4088"/>
                  <a:gd name="T48" fmla="+- 0 111 5"/>
                  <a:gd name="T49" fmla="*/ T48 w 9006"/>
                  <a:gd name="T50" fmla="+- 0 4087 5"/>
                  <a:gd name="T51" fmla="*/ 4087 h 4088"/>
                  <a:gd name="T52" fmla="+- 0 196 5"/>
                  <a:gd name="T53" fmla="*/ T52 w 9006"/>
                  <a:gd name="T54" fmla="+- 0 4092 5"/>
                  <a:gd name="T55" fmla="*/ 4092 h 4088"/>
                  <a:gd name="T56" fmla="+- 0 271 5"/>
                  <a:gd name="T57" fmla="*/ T56 w 9006"/>
                  <a:gd name="T58" fmla="+- 0 4093 5"/>
                  <a:gd name="T59" fmla="*/ 4093 h 4088"/>
                  <a:gd name="T60" fmla="+- 0 8741 5"/>
                  <a:gd name="T61" fmla="*/ T60 w 9006"/>
                  <a:gd name="T62" fmla="+- 0 4093 5"/>
                  <a:gd name="T63" fmla="*/ 4093 h 4088"/>
                  <a:gd name="T64" fmla="+- 0 8781 5"/>
                  <a:gd name="T65" fmla="*/ T64 w 9006"/>
                  <a:gd name="T66" fmla="+- 0 4092 5"/>
                  <a:gd name="T67" fmla="*/ 4092 h 4088"/>
                  <a:gd name="T68" fmla="+- 0 8849 5"/>
                  <a:gd name="T69" fmla="*/ T68 w 9006"/>
                  <a:gd name="T70" fmla="+- 0 4091 5"/>
                  <a:gd name="T71" fmla="*/ 4091 h 4088"/>
                  <a:gd name="T72" fmla="+- 0 8923 5"/>
                  <a:gd name="T73" fmla="*/ T72 w 9006"/>
                  <a:gd name="T74" fmla="+- 0 4084 5"/>
                  <a:gd name="T75" fmla="*/ 4084 h 4088"/>
                  <a:gd name="T76" fmla="+- 0 8981 5"/>
                  <a:gd name="T77" fmla="*/ T76 w 9006"/>
                  <a:gd name="T78" fmla="+- 0 4054 5"/>
                  <a:gd name="T79" fmla="*/ 4054 h 4088"/>
                  <a:gd name="T80" fmla="+- 0 9005 5"/>
                  <a:gd name="T81" fmla="*/ T80 w 9006"/>
                  <a:gd name="T82" fmla="+- 0 3986 5"/>
                  <a:gd name="T83" fmla="*/ 3986 h 4088"/>
                  <a:gd name="T84" fmla="+- 0 9010 5"/>
                  <a:gd name="T85" fmla="*/ T84 w 9006"/>
                  <a:gd name="T86" fmla="+- 0 3902 5"/>
                  <a:gd name="T87" fmla="*/ 3902 h 4088"/>
                  <a:gd name="T88" fmla="+- 0 9011 5"/>
                  <a:gd name="T89" fmla="*/ T88 w 9006"/>
                  <a:gd name="T90" fmla="+- 0 3826 5"/>
                  <a:gd name="T91" fmla="*/ 3826 h 4088"/>
                  <a:gd name="T92" fmla="+- 0 9011 5"/>
                  <a:gd name="T93" fmla="*/ T92 w 9006"/>
                  <a:gd name="T94" fmla="+- 0 275 5"/>
                  <a:gd name="T95" fmla="*/ 275 h 4088"/>
                  <a:gd name="T96" fmla="+- 0 9011 5"/>
                  <a:gd name="T97" fmla="*/ T96 w 9006"/>
                  <a:gd name="T98" fmla="+- 0 235 5"/>
                  <a:gd name="T99" fmla="*/ 235 h 4088"/>
                  <a:gd name="T100" fmla="+- 0 9010 5"/>
                  <a:gd name="T101" fmla="*/ T100 w 9006"/>
                  <a:gd name="T102" fmla="+- 0 167 5"/>
                  <a:gd name="T103" fmla="*/ 167 h 4088"/>
                  <a:gd name="T104" fmla="+- 0 9002 5"/>
                  <a:gd name="T105" fmla="*/ T104 w 9006"/>
                  <a:gd name="T106" fmla="+- 0 92 5"/>
                  <a:gd name="T107" fmla="*/ 92 h 4088"/>
                  <a:gd name="T108" fmla="+- 0 8972 5"/>
                  <a:gd name="T109" fmla="*/ T108 w 9006"/>
                  <a:gd name="T110" fmla="+- 0 34 5"/>
                  <a:gd name="T111" fmla="*/ 34 h 4088"/>
                  <a:gd name="T112" fmla="+- 0 8904 5"/>
                  <a:gd name="T113" fmla="*/ T112 w 9006"/>
                  <a:gd name="T114" fmla="+- 0 10 5"/>
                  <a:gd name="T115" fmla="*/ 10 h 4088"/>
                  <a:gd name="T116" fmla="+- 0 8820 5"/>
                  <a:gd name="T117" fmla="*/ T116 w 9006"/>
                  <a:gd name="T118" fmla="+- 0 5 5"/>
                  <a:gd name="T119" fmla="*/ 5 h 4088"/>
                  <a:gd name="T120" fmla="+- 0 8744 5"/>
                  <a:gd name="T121" fmla="*/ T120 w 9006"/>
                  <a:gd name="T122" fmla="+- 0 5 5"/>
                  <a:gd name="T123" fmla="*/ 5 h 4088"/>
                  <a:gd name="T124" fmla="+- 0 275 5"/>
                  <a:gd name="T125" fmla="*/ T124 w 9006"/>
                  <a:gd name="T126" fmla="+- 0 5 5"/>
                  <a:gd name="T127" fmla="*/ 5 h 40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9006" h="4088">
                    <a:moveTo>
                      <a:pt x="270" y="0"/>
                    </a:moveTo>
                    <a:lnTo>
                      <a:pt x="194" y="0"/>
                    </a:lnTo>
                    <a:lnTo>
                      <a:pt x="133" y="2"/>
                    </a:lnTo>
                    <a:lnTo>
                      <a:pt x="69" y="13"/>
                    </a:lnTo>
                    <a:lnTo>
                      <a:pt x="21" y="52"/>
                    </a:lnTo>
                    <a:lnTo>
                      <a:pt x="3" y="131"/>
                    </a:lnTo>
                    <a:lnTo>
                      <a:pt x="0" y="226"/>
                    </a:lnTo>
                    <a:lnTo>
                      <a:pt x="0" y="3818"/>
                    </a:lnTo>
                    <a:lnTo>
                      <a:pt x="0" y="3858"/>
                    </a:lnTo>
                    <a:lnTo>
                      <a:pt x="1" y="3926"/>
                    </a:lnTo>
                    <a:lnTo>
                      <a:pt x="8" y="4000"/>
                    </a:lnTo>
                    <a:lnTo>
                      <a:pt x="39" y="4058"/>
                    </a:lnTo>
                    <a:lnTo>
                      <a:pt x="106" y="4082"/>
                    </a:lnTo>
                    <a:lnTo>
                      <a:pt x="191" y="4087"/>
                    </a:lnTo>
                    <a:lnTo>
                      <a:pt x="266" y="4088"/>
                    </a:lnTo>
                    <a:lnTo>
                      <a:pt x="8736" y="4088"/>
                    </a:lnTo>
                    <a:lnTo>
                      <a:pt x="8776" y="4087"/>
                    </a:lnTo>
                    <a:lnTo>
                      <a:pt x="8844" y="4086"/>
                    </a:lnTo>
                    <a:lnTo>
                      <a:pt x="8918" y="4079"/>
                    </a:lnTo>
                    <a:lnTo>
                      <a:pt x="8976" y="4049"/>
                    </a:lnTo>
                    <a:lnTo>
                      <a:pt x="9000" y="3981"/>
                    </a:lnTo>
                    <a:lnTo>
                      <a:pt x="9005" y="3897"/>
                    </a:lnTo>
                    <a:lnTo>
                      <a:pt x="9006" y="3821"/>
                    </a:lnTo>
                    <a:lnTo>
                      <a:pt x="9006" y="270"/>
                    </a:lnTo>
                    <a:lnTo>
                      <a:pt x="9006" y="230"/>
                    </a:lnTo>
                    <a:lnTo>
                      <a:pt x="9005" y="162"/>
                    </a:lnTo>
                    <a:lnTo>
                      <a:pt x="8997" y="87"/>
                    </a:lnTo>
                    <a:lnTo>
                      <a:pt x="8967" y="29"/>
                    </a:lnTo>
                    <a:lnTo>
                      <a:pt x="8899" y="5"/>
                    </a:lnTo>
                    <a:lnTo>
                      <a:pt x="8815" y="0"/>
                    </a:lnTo>
                    <a:lnTo>
                      <a:pt x="8739" y="0"/>
                    </a:lnTo>
                    <a:lnTo>
                      <a:pt x="270" y="0"/>
                    </a:lnTo>
                    <a:close/>
                  </a:path>
                </a:pathLst>
              </a:custGeom>
              <a:noFill/>
              <a:ln w="6350">
                <a:solidFill>
                  <a:srgbClr val="DC41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29336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6"/>
            <a:ext cx="6673408" cy="375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92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508987"/>
            <a:ext cx="6188075"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3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536" y="1412776"/>
            <a:ext cx="61722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5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700213"/>
            <a:ext cx="5745162"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0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44824"/>
            <a:ext cx="56769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20880" cy="5544616"/>
          </a:xfrm>
        </p:spPr>
        <p:txBody>
          <a:bodyPr>
            <a:noAutofit/>
          </a:bodyPr>
          <a:lstStyle/>
          <a:p>
            <a:pPr algn="just">
              <a:buClrTx/>
              <a:buFont typeface="Wingdings" pitchFamily="2" charset="2"/>
              <a:buChar char="v"/>
            </a:pPr>
            <a:r>
              <a:rPr lang="en-US" sz="2500" dirty="0">
                <a:latin typeface="Calibri" pitchFamily="34" charset="0"/>
                <a:cs typeface="Calibri" pitchFamily="34" charset="0"/>
              </a:rPr>
              <a:t>An annual budget equal to 2.5% GDP per capita basis must be allocated and spent on tribal healthcare it comes to approximately </a:t>
            </a:r>
            <a:r>
              <a:rPr lang="en-US" sz="2500" dirty="0">
                <a:solidFill>
                  <a:schemeClr val="accent1"/>
                </a:solidFill>
                <a:latin typeface="Calibri" pitchFamily="34" charset="0"/>
                <a:cs typeface="Calibri" pitchFamily="34" charset="0"/>
              </a:rPr>
              <a:t>INR 2500 </a:t>
            </a:r>
            <a:r>
              <a:rPr lang="en-US" sz="2500" dirty="0">
                <a:latin typeface="Calibri" pitchFamily="34" charset="0"/>
                <a:cs typeface="Calibri" pitchFamily="34" charset="0"/>
              </a:rPr>
              <a:t>for tribal in 2015-16New entities a tribal health council and directorate for tribal health must be established at both state and   Union levels to focus solely on tribal health including generating data reviewing finance and monitoring programs Service delivery needs to be restructured so that the government focus </a:t>
            </a:r>
            <a:r>
              <a:rPr lang="en-US" sz="2500" dirty="0">
                <a:solidFill>
                  <a:schemeClr val="accent1"/>
                </a:solidFill>
                <a:latin typeface="Calibri" pitchFamily="34" charset="0"/>
                <a:cs typeface="Calibri" pitchFamily="34" charset="0"/>
              </a:rPr>
              <a:t>70% of its </a:t>
            </a:r>
            <a:r>
              <a:rPr lang="en-US" sz="2500" dirty="0">
                <a:latin typeface="Calibri" pitchFamily="34" charset="0"/>
                <a:cs typeface="Calibri" pitchFamily="34" charset="0"/>
              </a:rPr>
              <a:t>resources for tribal health on primary care and makes the basket healthcare services larger all of the above must be matched with adequate </a:t>
            </a:r>
            <a:r>
              <a:rPr lang="en-US" sz="2500" dirty="0">
                <a:solidFill>
                  <a:schemeClr val="accent1"/>
                </a:solidFill>
                <a:latin typeface="Calibri" pitchFamily="34" charset="0"/>
                <a:cs typeface="Calibri" pitchFamily="34" charset="0"/>
              </a:rPr>
              <a:t>human resources </a:t>
            </a:r>
            <a:r>
              <a:rPr lang="en-US" sz="2500" dirty="0">
                <a:latin typeface="Calibri" pitchFamily="34" charset="0"/>
                <a:cs typeface="Calibri" pitchFamily="34" charset="0"/>
              </a:rPr>
              <a:t>and </a:t>
            </a:r>
            <a:r>
              <a:rPr lang="en-US" sz="2500" dirty="0">
                <a:solidFill>
                  <a:schemeClr val="accent1"/>
                </a:solidFill>
                <a:latin typeface="Calibri" pitchFamily="34" charset="0"/>
                <a:cs typeface="Calibri" pitchFamily="34" charset="0"/>
              </a:rPr>
              <a:t>infrastructure</a:t>
            </a:r>
            <a:r>
              <a:rPr lang="en-US" sz="2500" dirty="0">
                <a:latin typeface="Calibri" pitchFamily="34" charset="0"/>
                <a:cs typeface="Calibri" pitchFamily="34" charset="0"/>
              </a:rPr>
              <a:t>.</a:t>
            </a:r>
          </a:p>
        </p:txBody>
      </p:sp>
    </p:spTree>
    <p:extLst>
      <p:ext uri="{BB962C8B-B14F-4D97-AF65-F5344CB8AC3E}">
        <p14:creationId xmlns:p14="http://schemas.microsoft.com/office/powerpoint/2010/main" val="7633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descr="C:\Users\Supdt\Desktop\PPT20.12.2019\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24" y="404664"/>
            <a:ext cx="8121432" cy="597666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updt\Desktop\PPT20.12.2019\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600" y="1285298"/>
            <a:ext cx="2520280" cy="194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1000" fill="hold"/>
                                        <p:tgtEl>
                                          <p:spTgt spid="14339"/>
                                        </p:tgtEl>
                                        <p:attrNameLst>
                                          <p:attrName>ppt_w</p:attrName>
                                        </p:attrNameLst>
                                      </p:cBhvr>
                                      <p:tavLst>
                                        <p:tav tm="0">
                                          <p:val>
                                            <p:fltVal val="0"/>
                                          </p:val>
                                        </p:tav>
                                        <p:tav tm="100000">
                                          <p:val>
                                            <p:strVal val="#ppt_w"/>
                                          </p:val>
                                        </p:tav>
                                      </p:tavLst>
                                    </p:anim>
                                    <p:anim calcmode="lin" valueType="num">
                                      <p:cBhvr>
                                        <p:cTn id="13" dur="1000" fill="hold"/>
                                        <p:tgtEl>
                                          <p:spTgt spid="14339"/>
                                        </p:tgtEl>
                                        <p:attrNameLst>
                                          <p:attrName>ppt_h</p:attrName>
                                        </p:attrNameLst>
                                      </p:cBhvr>
                                      <p:tavLst>
                                        <p:tav tm="0">
                                          <p:val>
                                            <p:fltVal val="0"/>
                                          </p:val>
                                        </p:tav>
                                        <p:tav tm="100000">
                                          <p:val>
                                            <p:strVal val="#ppt_h"/>
                                          </p:val>
                                        </p:tav>
                                      </p:tavLst>
                                    </p:anim>
                                    <p:anim calcmode="lin" valueType="num">
                                      <p:cBhvr>
                                        <p:cTn id="14" dur="1000" fill="hold"/>
                                        <p:tgtEl>
                                          <p:spTgt spid="14339"/>
                                        </p:tgtEl>
                                        <p:attrNameLst>
                                          <p:attrName>style.rotation</p:attrName>
                                        </p:attrNameLst>
                                      </p:cBhvr>
                                      <p:tavLst>
                                        <p:tav tm="0">
                                          <p:val>
                                            <p:fltVal val="90"/>
                                          </p:val>
                                        </p:tav>
                                        <p:tav tm="100000">
                                          <p:val>
                                            <p:fltVal val="0"/>
                                          </p:val>
                                        </p:tav>
                                      </p:tavLst>
                                    </p:anim>
                                    <p:animEffect transition="in" filter="fade">
                                      <p:cBhvr>
                                        <p:cTn id="15"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836712"/>
            <a:ext cx="8640960" cy="4536504"/>
          </a:xfrm>
        </p:spPr>
        <p:txBody>
          <a:bodyPr>
            <a:noAutofit/>
          </a:bodyPr>
          <a:lstStyle/>
          <a:p>
            <a:pPr lvl="2">
              <a:buClrTx/>
              <a:buFont typeface="Wingdings" pitchFamily="2" charset="2"/>
              <a:buChar char="v"/>
            </a:pPr>
            <a:r>
              <a:rPr lang="en-US" sz="2800" dirty="0">
                <a:latin typeface="Calibri" pitchFamily="34" charset="0"/>
                <a:cs typeface="Calibri" pitchFamily="34" charset="0"/>
              </a:rPr>
              <a:t>The  nutritional  status  of  Scheduled  Tribe  children  as  well  as  of  adults reveals a sad picture.</a:t>
            </a:r>
            <a:endParaRPr lang="en-IN" sz="2400" dirty="0">
              <a:latin typeface="Calibri" pitchFamily="34" charset="0"/>
              <a:cs typeface="Calibri" pitchFamily="34" charset="0"/>
            </a:endParaRPr>
          </a:p>
          <a:p>
            <a:pPr lvl="3">
              <a:buClrTx/>
              <a:buFont typeface="Wingdings" pitchFamily="2" charset="2"/>
              <a:buChar char="ü"/>
            </a:pPr>
            <a:r>
              <a:rPr lang="en-US" sz="2400" dirty="0">
                <a:latin typeface="Calibri" pitchFamily="34" charset="0"/>
                <a:cs typeface="Calibri" pitchFamily="34" charset="0"/>
              </a:rPr>
              <a:t>53 percent boys and 50 percent girls in preschool age were underweight, and 57 percent boys and 52 percent girls were stunted in height.</a:t>
            </a:r>
            <a:endParaRPr lang="en-IN" sz="2400" dirty="0">
              <a:latin typeface="Calibri" pitchFamily="34" charset="0"/>
              <a:cs typeface="Calibri" pitchFamily="34" charset="0"/>
            </a:endParaRPr>
          </a:p>
          <a:p>
            <a:pPr lvl="3">
              <a:buClrTx/>
              <a:buFont typeface="Wingdings" pitchFamily="2" charset="2"/>
              <a:buChar char="ü"/>
            </a:pPr>
            <a:r>
              <a:rPr lang="en-US" sz="2400" dirty="0">
                <a:latin typeface="Calibri" pitchFamily="34" charset="0"/>
                <a:cs typeface="Calibri" pitchFamily="34" charset="0"/>
              </a:rPr>
              <a:t>49 percent of Scheduled Tribe women had a body mass index less than 18.5 indicating chronic energy deficiency.</a:t>
            </a:r>
            <a:endParaRPr lang="en-IN" sz="2400" dirty="0">
              <a:latin typeface="Calibri" pitchFamily="34" charset="0"/>
              <a:cs typeface="Calibri" pitchFamily="34" charset="0"/>
            </a:endParaRPr>
          </a:p>
          <a:p>
            <a:pPr lvl="3">
              <a:buClrTx/>
              <a:buFont typeface="Wingdings" pitchFamily="2" charset="2"/>
              <a:buChar char="ü"/>
            </a:pPr>
            <a:r>
              <a:rPr lang="en-US" sz="2400" dirty="0">
                <a:latin typeface="Calibri" pitchFamily="34" charset="0"/>
                <a:cs typeface="Calibri" pitchFamily="34" charset="0"/>
              </a:rPr>
              <a:t>40.2 percent of Scheduled Tribe men had a body mass index of less than 18.5 including chronic energy deficiency.</a:t>
            </a:r>
            <a:endParaRPr lang="en-IN" sz="2400" dirty="0">
              <a:latin typeface="Calibri" pitchFamily="34" charset="0"/>
              <a:cs typeface="Calibri" pitchFamily="34" charset="0"/>
            </a:endParaRPr>
          </a:p>
          <a:p>
            <a:pPr lvl="3">
              <a:buClrTx/>
              <a:buFont typeface="Wingdings" pitchFamily="2" charset="2"/>
              <a:buChar char="ü"/>
            </a:pPr>
            <a:r>
              <a:rPr lang="en-US" sz="2400" dirty="0">
                <a:latin typeface="Calibri" pitchFamily="34" charset="0"/>
                <a:cs typeface="Calibri" pitchFamily="34" charset="0"/>
              </a:rPr>
              <a:t>Dietary intake of tribal households showed large deficiencies in protein, energy, fats, iron, calcium, vitamin A and riboflavin.</a:t>
            </a:r>
            <a:endParaRPr lang="en-IN" sz="2400" dirty="0">
              <a:latin typeface="Calibri" pitchFamily="34" charset="0"/>
              <a:cs typeface="Calibri" pitchFamily="34" charset="0"/>
            </a:endParaRPr>
          </a:p>
          <a:p>
            <a:pPr>
              <a:buFont typeface="Wingdings" pitchFamily="2" charset="2"/>
              <a:buChar char="ü"/>
            </a:pP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38487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7024744" cy="1143000"/>
          </a:xfrm>
        </p:spPr>
        <p:txBody>
          <a:bodyPr>
            <a:normAutofit/>
          </a:bodyPr>
          <a:lstStyle/>
          <a:p>
            <a:pPr lvl="1" algn="ctr" rtl="0">
              <a:spcBef>
                <a:spcPct val="0"/>
              </a:spcBef>
            </a:pPr>
            <a:r>
              <a:rPr lang="en-US" sz="2800" b="1" u="sng" dirty="0" smtClean="0">
                <a:solidFill>
                  <a:srgbClr val="C00000"/>
                </a:solidFill>
              </a:rPr>
              <a:t>TREATMENT SEEKING BEHAVIOR</a:t>
            </a:r>
            <a:r>
              <a:rPr lang="en-IN" sz="2000" b="1" u="sng" dirty="0">
                <a:solidFill>
                  <a:srgbClr val="C00000"/>
                </a:solidFill>
              </a:rPr>
              <a:t/>
            </a:r>
            <a:br>
              <a:rPr lang="en-IN" sz="2000" b="1" u="sng" dirty="0">
                <a:solidFill>
                  <a:srgbClr val="C00000"/>
                </a:solidFill>
              </a:rPr>
            </a:br>
            <a:endParaRPr lang="en-IN" sz="2000" u="sng" dirty="0">
              <a:solidFill>
                <a:srgbClr val="C00000"/>
              </a:solidFill>
            </a:endParaRPr>
          </a:p>
        </p:txBody>
      </p:sp>
      <p:sp>
        <p:nvSpPr>
          <p:cNvPr id="3" name="Content Placeholder 2"/>
          <p:cNvSpPr>
            <a:spLocks noGrp="1"/>
          </p:cNvSpPr>
          <p:nvPr>
            <p:ph idx="1"/>
          </p:nvPr>
        </p:nvSpPr>
        <p:spPr>
          <a:xfrm>
            <a:off x="683568" y="1772816"/>
            <a:ext cx="7704856" cy="3508977"/>
          </a:xfrm>
        </p:spPr>
        <p:txBody>
          <a:bodyPr>
            <a:normAutofit/>
          </a:bodyPr>
          <a:lstStyle/>
          <a:p>
            <a:pPr algn="just">
              <a:buClrTx/>
              <a:buFont typeface="Wingdings" pitchFamily="2" charset="2"/>
              <a:buChar char="v"/>
            </a:pPr>
            <a:r>
              <a:rPr lang="en-US" sz="2800" dirty="0">
                <a:latin typeface="Calibri" pitchFamily="34" charset="0"/>
                <a:cs typeface="Calibri" pitchFamily="34" charset="0"/>
              </a:rPr>
              <a:t>More than three-fourths of Scheduled Tribe population seeks treatment from Government funded health facilities</a:t>
            </a: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242687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Supdt\Desktop\PPT20.12.2019\Tribal Committee Report, May-June 2014-pages-deleted-pages-deleted_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2925"/>
            <a:ext cx="8136904" cy="605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D08BB4C3-E990-4032-8AED-391DBB5D5C4F}"/>
              </a:ext>
            </a:extLst>
          </p:cNvPr>
          <p:cNvSpPr>
            <a:spLocks noGrp="1"/>
          </p:cNvSpPr>
          <p:nvPr>
            <p:ph type="title"/>
          </p:nvPr>
        </p:nvSpPr>
        <p:spPr>
          <a:xfrm>
            <a:off x="1259632" y="188640"/>
            <a:ext cx="7024744" cy="1143000"/>
          </a:xfrm>
        </p:spPr>
        <p:txBody>
          <a:bodyPr>
            <a:normAutofit/>
          </a:bodyPr>
          <a:lstStyle/>
          <a:p>
            <a:r>
              <a:rPr lang="en-IN" sz="3600" b="1" u="sng" dirty="0" smtClean="0">
                <a:solidFill>
                  <a:srgbClr val="C00000"/>
                </a:solidFill>
                <a:latin typeface="Calibri" pitchFamily="34" charset="0"/>
                <a:cs typeface="Calibri" pitchFamily="34" charset="0"/>
              </a:rPr>
              <a:t>CHALLENGES OF TRIBAL HEALTH</a:t>
            </a:r>
            <a:endParaRPr lang="en-IN" sz="3600" b="1" u="sng" dirty="0">
              <a:solidFill>
                <a:srgbClr val="C00000"/>
              </a:solidFill>
              <a:latin typeface="Calibri" pitchFamily="34" charset="0"/>
              <a:cs typeface="Calibri" pitchFamily="34" charset="0"/>
            </a:endParaRPr>
          </a:p>
        </p:txBody>
      </p:sp>
      <p:sp>
        <p:nvSpPr>
          <p:cNvPr id="5" name="Content Placeholder 3">
            <a:extLst>
              <a:ext uri="{FF2B5EF4-FFF2-40B4-BE49-F238E27FC236}">
                <a16:creationId xmlns="" xmlns:a16="http://schemas.microsoft.com/office/drawing/2014/main" id="{7AF943EC-BC40-43F8-AF06-A2784701943F}"/>
              </a:ext>
            </a:extLst>
          </p:cNvPr>
          <p:cNvSpPr>
            <a:spLocks noGrp="1"/>
          </p:cNvSpPr>
          <p:nvPr>
            <p:ph idx="1"/>
          </p:nvPr>
        </p:nvSpPr>
        <p:spPr>
          <a:xfrm>
            <a:off x="755576" y="908720"/>
            <a:ext cx="7776864" cy="4824536"/>
          </a:xfrm>
        </p:spPr>
        <p:txBody>
          <a:bodyPr>
            <a:noAutofit/>
          </a:bodyPr>
          <a:lstStyle/>
          <a:p>
            <a:pPr marL="68580" indent="0">
              <a:buNone/>
            </a:pPr>
            <a:endParaRPr lang="en-IN" sz="2200" dirty="0">
              <a:latin typeface="Calibri" pitchFamily="34" charset="0"/>
              <a:cs typeface="Calibri" pitchFamily="34" charset="0"/>
            </a:endParaRPr>
          </a:p>
          <a:p>
            <a:pPr>
              <a:buClrTx/>
              <a:buFont typeface="Wingdings" pitchFamily="2" charset="2"/>
              <a:buChar char="v"/>
            </a:pPr>
            <a:r>
              <a:rPr lang="en-IN" sz="2200" dirty="0">
                <a:latin typeface="Calibri" pitchFamily="34" charset="0"/>
                <a:cs typeface="Calibri" pitchFamily="34" charset="0"/>
              </a:rPr>
              <a:t>Communicable diseases, maternal and child heath problems and malnutrition continue to prevail;</a:t>
            </a:r>
          </a:p>
          <a:p>
            <a:pPr>
              <a:buClrTx/>
              <a:buFont typeface="Wingdings" pitchFamily="2" charset="2"/>
              <a:buChar char="v"/>
            </a:pPr>
            <a:r>
              <a:rPr lang="en-IN" sz="2200" dirty="0">
                <a:latin typeface="Calibri" pitchFamily="34" charset="0"/>
                <a:cs typeface="Calibri" pitchFamily="34" charset="0"/>
              </a:rPr>
              <a:t>Non-communicable diseases including mental stress and addiction are rapidly increasing.</a:t>
            </a:r>
          </a:p>
          <a:p>
            <a:pPr>
              <a:buClrTx/>
              <a:buFont typeface="Wingdings" pitchFamily="2" charset="2"/>
              <a:buChar char="v"/>
            </a:pPr>
            <a:r>
              <a:rPr lang="en-IN" sz="2200" dirty="0">
                <a:latin typeface="Calibri" pitchFamily="34" charset="0"/>
                <a:cs typeface="Calibri" pitchFamily="34" charset="0"/>
              </a:rPr>
              <a:t>  Injuries due to accidents, snake and animal bites and violence in conflicts situation;</a:t>
            </a:r>
          </a:p>
          <a:p>
            <a:pPr>
              <a:buClrTx/>
              <a:buFont typeface="Wingdings" pitchFamily="2" charset="2"/>
              <a:buChar char="v"/>
            </a:pPr>
            <a:r>
              <a:rPr lang="en-IN" sz="2200" dirty="0">
                <a:latin typeface="Calibri" pitchFamily="34" charset="0"/>
                <a:cs typeface="Calibri" pitchFamily="34" charset="0"/>
              </a:rPr>
              <a:t>Difficult natural conditions arising due to geographic terrain, distance and harsh environments;</a:t>
            </a:r>
          </a:p>
          <a:p>
            <a:pPr>
              <a:buClrTx/>
              <a:buFont typeface="Wingdings" pitchFamily="2" charset="2"/>
              <a:buChar char="v"/>
            </a:pPr>
            <a:r>
              <a:rPr lang="en-IN" sz="2200" dirty="0">
                <a:latin typeface="Calibri" pitchFamily="34" charset="0"/>
                <a:cs typeface="Calibri" pitchFamily="34" charset="0"/>
              </a:rPr>
              <a:t>Worse social – economic determinates, especially in education, income, housing, connectivity, water and sanitation.</a:t>
            </a:r>
          </a:p>
          <a:p>
            <a:pPr>
              <a:buClrTx/>
              <a:buFont typeface="Wingdings" pitchFamily="2" charset="2"/>
              <a:buChar char="v"/>
            </a:pPr>
            <a:r>
              <a:rPr lang="en-IN" sz="2200" dirty="0">
                <a:latin typeface="Calibri" pitchFamily="34" charset="0"/>
                <a:cs typeface="Calibri" pitchFamily="34" charset="0"/>
              </a:rPr>
              <a:t>Poor quality and inappropriate health care service with low access and coverage, low outputs and outcomes;</a:t>
            </a:r>
          </a:p>
          <a:p>
            <a:pPr marL="68580" indent="0">
              <a:buNone/>
            </a:pPr>
            <a:r>
              <a:rPr lang="en-IN" sz="2200" dirty="0" smtClean="0">
                <a:latin typeface="Calibri" pitchFamily="34" charset="0"/>
                <a:cs typeface="Calibri" pitchFamily="34" charset="0"/>
              </a:rPr>
              <a:t>  </a:t>
            </a:r>
          </a:p>
          <a:p>
            <a:pPr marL="68580" indent="0">
              <a:buNone/>
            </a:pPr>
            <a:r>
              <a:rPr lang="en-IN" sz="2200" dirty="0">
                <a:latin typeface="Calibri" pitchFamily="34" charset="0"/>
                <a:cs typeface="Calibri" pitchFamily="34" charset="0"/>
              </a:rPr>
              <a:t>						[ continues……</a:t>
            </a:r>
          </a:p>
        </p:txBody>
      </p:sp>
    </p:spTree>
    <p:extLst>
      <p:ext uri="{BB962C8B-B14F-4D97-AF65-F5344CB8AC3E}">
        <p14:creationId xmlns:p14="http://schemas.microsoft.com/office/powerpoint/2010/main" val="22211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wipe(down)">
                                      <p:cBhvr>
                                        <p:cTn id="6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447EF61-3F29-4C6F-A945-816D4B63BF88}"/>
              </a:ext>
            </a:extLst>
          </p:cNvPr>
          <p:cNvSpPr>
            <a:spLocks noGrp="1"/>
          </p:cNvSpPr>
          <p:nvPr>
            <p:ph idx="1"/>
          </p:nvPr>
        </p:nvSpPr>
        <p:spPr>
          <a:xfrm>
            <a:off x="755576" y="1412776"/>
            <a:ext cx="7632848" cy="5445224"/>
          </a:xfrm>
        </p:spPr>
        <p:txBody>
          <a:bodyPr>
            <a:normAutofit/>
          </a:bodyPr>
          <a:lstStyle/>
          <a:p>
            <a:pPr algn="just">
              <a:buClrTx/>
              <a:buFont typeface="Wingdings" pitchFamily="2" charset="2"/>
              <a:buChar char="v"/>
            </a:pPr>
            <a:r>
              <a:rPr lang="en-IN" sz="2100" dirty="0">
                <a:latin typeface="Calibri" pitchFamily="34" charset="0"/>
                <a:cs typeface="Calibri" pitchFamily="34" charset="0"/>
              </a:rPr>
              <a:t>Severe constrains in </a:t>
            </a:r>
            <a:r>
              <a:rPr lang="en-IN" sz="2100" b="1" dirty="0">
                <a:latin typeface="Calibri" pitchFamily="34" charset="0"/>
                <a:cs typeface="Calibri" pitchFamily="34" charset="0"/>
              </a:rPr>
              <a:t>health human resource </a:t>
            </a:r>
            <a:r>
              <a:rPr lang="en-IN" sz="2100" dirty="0">
                <a:latin typeface="Calibri" pitchFamily="34" charset="0"/>
                <a:cs typeface="Calibri" pitchFamily="34" charset="0"/>
              </a:rPr>
              <a:t>at all levels; the professionals human resource at all level; the professionals from outside are unwilling to serve in tribal areas, and the local potential human resource is not trained and utilized by the health system.</a:t>
            </a:r>
          </a:p>
          <a:p>
            <a:pPr algn="just">
              <a:buClrTx/>
              <a:buFont typeface="Wingdings" pitchFamily="2" charset="2"/>
              <a:buChar char="v"/>
            </a:pPr>
            <a:r>
              <a:rPr lang="en-IN" sz="2100" dirty="0">
                <a:latin typeface="Calibri" pitchFamily="34" charset="0"/>
                <a:cs typeface="Calibri" pitchFamily="34" charset="0"/>
              </a:rPr>
              <a:t>The legitimate and needed </a:t>
            </a:r>
            <a:r>
              <a:rPr lang="en-IN" sz="2100" b="1" dirty="0">
                <a:latin typeface="Calibri" pitchFamily="34" charset="0"/>
                <a:cs typeface="Calibri" pitchFamily="34" charset="0"/>
              </a:rPr>
              <a:t>financial share </a:t>
            </a:r>
            <a:r>
              <a:rPr lang="en-IN" sz="2100" dirty="0">
                <a:latin typeface="Calibri" pitchFamily="34" charset="0"/>
                <a:cs typeface="Calibri" pitchFamily="34" charset="0"/>
              </a:rPr>
              <a:t>for tribal health is not allocated or used in most of the states. There is lack of transparent accounting of the actual expenditure on tribal health.</a:t>
            </a:r>
          </a:p>
          <a:p>
            <a:pPr algn="just">
              <a:buClrTx/>
              <a:buFont typeface="Wingdings" pitchFamily="2" charset="2"/>
              <a:buChar char="v"/>
            </a:pPr>
            <a:r>
              <a:rPr lang="en-IN" sz="2100" b="1" dirty="0">
                <a:latin typeface="Calibri" pitchFamily="34" charset="0"/>
                <a:cs typeface="Calibri" pitchFamily="34" charset="0"/>
              </a:rPr>
              <a:t>Lack of data</a:t>
            </a:r>
            <a:r>
              <a:rPr lang="en-IN" sz="2100" dirty="0">
                <a:latin typeface="Calibri" pitchFamily="34" charset="0"/>
                <a:cs typeface="Calibri" pitchFamily="34" charset="0"/>
              </a:rPr>
              <a:t>, monitoring and evaluation that masks all the above – mentioned problems;</a:t>
            </a:r>
          </a:p>
          <a:p>
            <a:pPr algn="just">
              <a:buClrTx/>
              <a:buFont typeface="Wingdings" pitchFamily="2" charset="2"/>
              <a:buChar char="v"/>
            </a:pPr>
            <a:r>
              <a:rPr lang="en-IN" sz="2100" b="1" dirty="0">
                <a:latin typeface="Calibri" pitchFamily="34" charset="0"/>
                <a:cs typeface="Calibri" pitchFamily="34" charset="0"/>
              </a:rPr>
              <a:t>Political disempowerment </a:t>
            </a:r>
            <a:r>
              <a:rPr lang="en-IN" sz="2100" dirty="0">
                <a:latin typeface="Calibri" pitchFamily="34" charset="0"/>
                <a:cs typeface="Calibri" pitchFamily="34" charset="0"/>
              </a:rPr>
              <a:t>of tribal people – from the individual to the national level  - that exacerbates these problems. There is little inclusion of tribal people in the planning, priority setting and in </a:t>
            </a:r>
            <a:r>
              <a:rPr lang="en-IN" sz="2100" dirty="0" smtClean="0">
                <a:latin typeface="Calibri" pitchFamily="34" charset="0"/>
                <a:cs typeface="Calibri" pitchFamily="34" charset="0"/>
              </a:rPr>
              <a:t>execution.</a:t>
            </a:r>
            <a:endParaRPr lang="en-IN" sz="2100" dirty="0">
              <a:latin typeface="Calibri" pitchFamily="34" charset="0"/>
              <a:cs typeface="Calibri" pitchFamily="34" charset="0"/>
            </a:endParaRPr>
          </a:p>
          <a:p>
            <a:endParaRPr lang="en-IN" sz="1800" dirty="0"/>
          </a:p>
        </p:txBody>
      </p:sp>
      <p:sp>
        <p:nvSpPr>
          <p:cNvPr id="5" name="Title 2">
            <a:extLst>
              <a:ext uri="{FF2B5EF4-FFF2-40B4-BE49-F238E27FC236}">
                <a16:creationId xmlns="" xmlns:a16="http://schemas.microsoft.com/office/drawing/2014/main" id="{DFDCB0A6-2C63-424C-BE6D-33F73AB607FA}"/>
              </a:ext>
            </a:extLst>
          </p:cNvPr>
          <p:cNvSpPr>
            <a:spLocks noGrp="1"/>
          </p:cNvSpPr>
          <p:nvPr>
            <p:ph type="title"/>
          </p:nvPr>
        </p:nvSpPr>
        <p:spPr>
          <a:xfrm>
            <a:off x="1259632" y="116632"/>
            <a:ext cx="7024744" cy="1143000"/>
          </a:xfrm>
        </p:spPr>
        <p:txBody>
          <a:bodyPr>
            <a:normAutofit/>
          </a:bodyPr>
          <a:lstStyle/>
          <a:p>
            <a:pPr algn="ctr"/>
            <a:r>
              <a:rPr lang="en-IN" sz="2800" b="1" u="sng" dirty="0" smtClean="0">
                <a:solidFill>
                  <a:srgbClr val="C00000"/>
                </a:solidFill>
              </a:rPr>
              <a:t>CHALLENGES OF TRIBAL HEALTH</a:t>
            </a:r>
            <a:endParaRPr lang="en-IN" sz="2800" b="1" u="sng" dirty="0">
              <a:solidFill>
                <a:srgbClr val="C00000"/>
              </a:solidFill>
            </a:endParaRPr>
          </a:p>
        </p:txBody>
      </p:sp>
    </p:spTree>
    <p:extLst>
      <p:ext uri="{BB962C8B-B14F-4D97-AF65-F5344CB8AC3E}">
        <p14:creationId xmlns:p14="http://schemas.microsoft.com/office/powerpoint/2010/main" val="4031472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136904" cy="1143000"/>
          </a:xfrm>
        </p:spPr>
        <p:txBody>
          <a:bodyPr>
            <a:noAutofit/>
          </a:bodyPr>
          <a:lstStyle/>
          <a:p>
            <a:pPr algn="ctr"/>
            <a:r>
              <a:rPr lang="en-US" sz="2000" b="1" u="sng" dirty="0" smtClean="0">
                <a:solidFill>
                  <a:srgbClr val="C00000"/>
                </a:solidFill>
              </a:rPr>
              <a:t>PUBLIC HEALTH CARE TO SCHEDULED TRIBE POPULATION </a:t>
            </a:r>
            <a:br>
              <a:rPr lang="en-US" sz="2000" b="1" u="sng" dirty="0" smtClean="0">
                <a:solidFill>
                  <a:srgbClr val="C00000"/>
                </a:solidFill>
              </a:rPr>
            </a:br>
            <a:r>
              <a:rPr lang="en-US" sz="2000" b="1" u="sng" dirty="0" smtClean="0">
                <a:solidFill>
                  <a:srgbClr val="C00000"/>
                </a:solidFill>
              </a:rPr>
              <a:t>IS ONE OF THE WEAKEST LINKS</a:t>
            </a:r>
            <a:endParaRPr lang="en-IN" sz="2000" b="1" u="sng" dirty="0">
              <a:solidFill>
                <a:srgbClr val="C00000"/>
              </a:solidFill>
            </a:endParaRPr>
          </a:p>
        </p:txBody>
      </p:sp>
      <p:sp>
        <p:nvSpPr>
          <p:cNvPr id="3" name="Content Placeholder 2"/>
          <p:cNvSpPr>
            <a:spLocks noGrp="1"/>
          </p:cNvSpPr>
          <p:nvPr>
            <p:ph idx="1"/>
          </p:nvPr>
        </p:nvSpPr>
        <p:spPr>
          <a:xfrm>
            <a:off x="467544" y="2132856"/>
            <a:ext cx="8136904" cy="3508977"/>
          </a:xfrm>
        </p:spPr>
        <p:txBody>
          <a:bodyPr>
            <a:normAutofit/>
          </a:bodyPr>
          <a:lstStyle/>
          <a:p>
            <a:pPr algn="just">
              <a:buClrTx/>
              <a:buFont typeface="Wingdings" pitchFamily="2" charset="2"/>
              <a:buChar char="v"/>
            </a:pPr>
            <a:r>
              <a:rPr lang="en-US" dirty="0">
                <a:latin typeface="Calibri" pitchFamily="34" charset="0"/>
                <a:cs typeface="Calibri" pitchFamily="34" charset="0"/>
              </a:rPr>
              <a:t>It is often </a:t>
            </a:r>
            <a:r>
              <a:rPr lang="en-US" b="1" dirty="0">
                <a:latin typeface="Calibri" pitchFamily="34" charset="0"/>
                <a:cs typeface="Calibri" pitchFamily="34" charset="0"/>
              </a:rPr>
              <a:t>inappropriate </a:t>
            </a:r>
            <a:r>
              <a:rPr lang="en-US" dirty="0">
                <a:latin typeface="Calibri" pitchFamily="34" charset="0"/>
                <a:cs typeface="Calibri" pitchFamily="34" charset="0"/>
              </a:rPr>
              <a:t>for the needs in the Scheduled Areas, being a </a:t>
            </a:r>
            <a:r>
              <a:rPr lang="en-US" b="1" dirty="0">
                <a:latin typeface="Calibri" pitchFamily="34" charset="0"/>
                <a:cs typeface="Calibri" pitchFamily="34" charset="0"/>
              </a:rPr>
              <a:t>rubber stamp version of the national model </a:t>
            </a:r>
            <a:r>
              <a:rPr lang="en-US" dirty="0">
                <a:latin typeface="Calibri" pitchFamily="34" charset="0"/>
                <a:cs typeface="Calibri" pitchFamily="34" charset="0"/>
              </a:rPr>
              <a:t>primarily designed for the non-tribal areas. It does not take into account the different belief system, different disease burden and health care needs as well as the difficulties in delivering health care in a geographically scattered, culturally different population surrounded by forests and other natural forces. </a:t>
            </a:r>
            <a:r>
              <a:rPr lang="en-US" i="1" dirty="0">
                <a:latin typeface="Calibri" pitchFamily="34" charset="0"/>
                <a:cs typeface="Calibri" pitchFamily="34" charset="0"/>
              </a:rPr>
              <a:t>It is surprising that no serious thought was earlier given to design a public health care plan for Scheduled Areas</a:t>
            </a:r>
            <a:endParaRPr lang="en-IN" dirty="0">
              <a:latin typeface="Calibri" pitchFamily="34" charset="0"/>
              <a:cs typeface="Calibri" pitchFamily="34" charset="0"/>
            </a:endParaRPr>
          </a:p>
        </p:txBody>
      </p:sp>
    </p:spTree>
    <p:extLst>
      <p:ext uri="{BB962C8B-B14F-4D97-AF65-F5344CB8AC3E}">
        <p14:creationId xmlns:p14="http://schemas.microsoft.com/office/powerpoint/2010/main" val="241577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23652"/>
            <a:ext cx="8064896" cy="3508977"/>
          </a:xfrm>
        </p:spPr>
        <p:txBody>
          <a:bodyPr>
            <a:normAutofit/>
          </a:bodyPr>
          <a:lstStyle/>
          <a:p>
            <a:pPr algn="just">
              <a:buClrTx/>
              <a:buFont typeface="Wingdings" pitchFamily="2" charset="2"/>
              <a:buChar char="v"/>
            </a:pPr>
            <a:r>
              <a:rPr lang="en-US" dirty="0">
                <a:latin typeface="Calibri" pitchFamily="34" charset="0"/>
                <a:cs typeface="Calibri" pitchFamily="34" charset="0"/>
              </a:rPr>
              <a:t>Though </a:t>
            </a:r>
            <a:r>
              <a:rPr lang="en-US" b="1" dirty="0">
                <a:latin typeface="Calibri" pitchFamily="34" charset="0"/>
                <a:cs typeface="Calibri" pitchFamily="34" charset="0"/>
              </a:rPr>
              <a:t>buildings are built </a:t>
            </a:r>
            <a:r>
              <a:rPr lang="en-US" dirty="0">
                <a:latin typeface="Calibri" pitchFamily="34" charset="0"/>
                <a:cs typeface="Calibri" pitchFamily="34" charset="0"/>
              </a:rPr>
              <a:t>and health care institutions created in the form of health sub-centers, PHCs and CHCs, they often remain </a:t>
            </a:r>
            <a:r>
              <a:rPr lang="en-US" b="1" dirty="0">
                <a:latin typeface="Calibri" pitchFamily="34" charset="0"/>
                <a:cs typeface="Calibri" pitchFamily="34" charset="0"/>
              </a:rPr>
              <a:t>dysfunctional </a:t>
            </a:r>
            <a:r>
              <a:rPr lang="en-US" dirty="0">
                <a:latin typeface="Calibri" pitchFamily="34" charset="0"/>
                <a:cs typeface="Calibri" pitchFamily="34" charset="0"/>
              </a:rPr>
              <a:t>resulting in poor delivery of health care. This is further compounded by inadequate monitoring, poor quality of reporting, and accountability.</a:t>
            </a:r>
            <a:endParaRPr lang="en-IN" dirty="0">
              <a:latin typeface="Calibri" pitchFamily="34" charset="0"/>
              <a:cs typeface="Calibri" pitchFamily="34" charset="0"/>
            </a:endParaRPr>
          </a:p>
        </p:txBody>
      </p:sp>
      <p:sp>
        <p:nvSpPr>
          <p:cNvPr id="4" name="Title 1"/>
          <p:cNvSpPr txBox="1">
            <a:spLocks/>
          </p:cNvSpPr>
          <p:nvPr/>
        </p:nvSpPr>
        <p:spPr>
          <a:xfrm>
            <a:off x="467544" y="692696"/>
            <a:ext cx="813690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smtClean="0">
                <a:solidFill>
                  <a:srgbClr val="C00000"/>
                </a:solidFill>
              </a:rPr>
              <a:t>PUBLIC HEALTH CARE TO SCHEDULED TRIBE POPULATION </a:t>
            </a:r>
            <a:br>
              <a:rPr lang="en-US" sz="2000" b="1" u="sng" dirty="0" smtClean="0">
                <a:solidFill>
                  <a:srgbClr val="C00000"/>
                </a:solidFill>
              </a:rPr>
            </a:br>
            <a:r>
              <a:rPr lang="en-US" sz="2000" b="1" u="sng" dirty="0" smtClean="0">
                <a:solidFill>
                  <a:srgbClr val="C00000"/>
                </a:solidFill>
              </a:rPr>
              <a:t>IS ONE OF THE WEAKEST LINKS</a:t>
            </a:r>
            <a:endParaRPr lang="en-IN" sz="2000" b="1" u="sng" dirty="0">
              <a:solidFill>
                <a:srgbClr val="C00000"/>
              </a:solidFill>
            </a:endParaRPr>
          </a:p>
        </p:txBody>
      </p:sp>
    </p:spTree>
    <p:extLst>
      <p:ext uri="{BB962C8B-B14F-4D97-AF65-F5344CB8AC3E}">
        <p14:creationId xmlns:p14="http://schemas.microsoft.com/office/powerpoint/2010/main" val="18995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23652"/>
            <a:ext cx="8136904" cy="3508977"/>
          </a:xfrm>
        </p:spPr>
        <p:txBody>
          <a:bodyPr>
            <a:normAutofit/>
          </a:bodyPr>
          <a:lstStyle/>
          <a:p>
            <a:pPr algn="just">
              <a:buClrTx/>
              <a:buFont typeface="Wingdings" pitchFamily="2" charset="2"/>
              <a:buChar char="v"/>
            </a:pPr>
            <a:r>
              <a:rPr lang="en-US" dirty="0">
                <a:latin typeface="Calibri" pitchFamily="34" charset="0"/>
                <a:cs typeface="Calibri" pitchFamily="34" charset="0"/>
              </a:rPr>
              <a:t>The other major difficulty in delivering public health care to tribal population is the </a:t>
            </a:r>
            <a:r>
              <a:rPr lang="en-US" b="1" dirty="0">
                <a:latin typeface="Calibri" pitchFamily="34" charset="0"/>
                <a:cs typeface="Calibri" pitchFamily="34" charset="0"/>
              </a:rPr>
              <a:t>lack of health care human resource that is </a:t>
            </a:r>
            <a:r>
              <a:rPr lang="en-US" dirty="0">
                <a:latin typeface="Calibri" pitchFamily="34" charset="0"/>
                <a:cs typeface="Calibri" pitchFamily="34" charset="0"/>
              </a:rPr>
              <a:t>willing, trained and equipped to work in Scheduled Areas. There is a shortage, – vacancy, absenteeism or half-heartedness of doctors, nurses, technicians and managers in public health care system in Scheduled Areas</a:t>
            </a:r>
            <a:endParaRPr lang="en-IN" dirty="0">
              <a:latin typeface="Calibri" pitchFamily="34" charset="0"/>
              <a:cs typeface="Calibri" pitchFamily="34" charset="0"/>
            </a:endParaRPr>
          </a:p>
        </p:txBody>
      </p:sp>
      <p:sp>
        <p:nvSpPr>
          <p:cNvPr id="4" name="Title 1"/>
          <p:cNvSpPr txBox="1">
            <a:spLocks/>
          </p:cNvSpPr>
          <p:nvPr/>
        </p:nvSpPr>
        <p:spPr>
          <a:xfrm>
            <a:off x="467544" y="692696"/>
            <a:ext cx="813690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smtClean="0">
                <a:solidFill>
                  <a:srgbClr val="C00000"/>
                </a:solidFill>
              </a:rPr>
              <a:t>PUBLIC HEALTH CARE TO SCHEDULED TRIBE POPULATION </a:t>
            </a:r>
            <a:br>
              <a:rPr lang="en-US" sz="2000" b="1" u="sng" dirty="0" smtClean="0">
                <a:solidFill>
                  <a:srgbClr val="C00000"/>
                </a:solidFill>
              </a:rPr>
            </a:br>
            <a:r>
              <a:rPr lang="en-US" sz="2000" b="1" u="sng" dirty="0" smtClean="0">
                <a:solidFill>
                  <a:srgbClr val="C00000"/>
                </a:solidFill>
              </a:rPr>
              <a:t>IS ONE OF THE WEAKEST LINKS</a:t>
            </a:r>
            <a:endParaRPr lang="en-IN" sz="2000" b="1" u="sng" dirty="0">
              <a:solidFill>
                <a:srgbClr val="C00000"/>
              </a:solidFill>
            </a:endParaRPr>
          </a:p>
        </p:txBody>
      </p:sp>
    </p:spTree>
    <p:extLst>
      <p:ext uri="{BB962C8B-B14F-4D97-AF65-F5344CB8AC3E}">
        <p14:creationId xmlns:p14="http://schemas.microsoft.com/office/powerpoint/2010/main" val="38327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323652"/>
            <a:ext cx="7776864" cy="3508977"/>
          </a:xfrm>
        </p:spPr>
        <p:txBody>
          <a:bodyPr>
            <a:normAutofit/>
          </a:bodyPr>
          <a:lstStyle/>
          <a:p>
            <a:pPr algn="just">
              <a:buClrTx/>
              <a:buFont typeface="Wingdings" pitchFamily="2" charset="2"/>
              <a:buChar char="v"/>
            </a:pPr>
            <a:r>
              <a:rPr lang="en-US" dirty="0">
                <a:latin typeface="Calibri" pitchFamily="34" charset="0"/>
                <a:cs typeface="Calibri" pitchFamily="34" charset="0"/>
              </a:rPr>
              <a:t>Factors such as </a:t>
            </a:r>
            <a:r>
              <a:rPr lang="en-US" b="1" dirty="0">
                <a:latin typeface="Calibri" pitchFamily="34" charset="0"/>
                <a:cs typeface="Calibri" pitchFamily="34" charset="0"/>
              </a:rPr>
              <a:t>unfriendly behavior </a:t>
            </a:r>
            <a:r>
              <a:rPr lang="en-US" dirty="0">
                <a:latin typeface="Calibri" pitchFamily="34" charset="0"/>
                <a:cs typeface="Calibri" pitchFamily="34" charset="0"/>
              </a:rPr>
              <a:t>of the staff, </a:t>
            </a:r>
            <a:r>
              <a:rPr lang="en-US" b="1" dirty="0">
                <a:latin typeface="Calibri" pitchFamily="34" charset="0"/>
                <a:cs typeface="Calibri" pitchFamily="34" charset="0"/>
              </a:rPr>
              <a:t>language</a:t>
            </a:r>
            <a:r>
              <a:rPr lang="en-US" dirty="0">
                <a:latin typeface="Calibri" pitchFamily="34" charset="0"/>
                <a:cs typeface="Calibri" pitchFamily="34" charset="0"/>
              </a:rPr>
              <a:t> barrier, large </a:t>
            </a:r>
            <a:r>
              <a:rPr lang="en-US" b="1" dirty="0">
                <a:latin typeface="Calibri" pitchFamily="34" charset="0"/>
                <a:cs typeface="Calibri" pitchFamily="34" charset="0"/>
              </a:rPr>
              <a:t>distances</a:t>
            </a:r>
            <a:r>
              <a:rPr lang="en-US" dirty="0">
                <a:latin typeface="Calibri" pitchFamily="34" charset="0"/>
                <a:cs typeface="Calibri" pitchFamily="34" charset="0"/>
              </a:rPr>
              <a:t>, poor </a:t>
            </a:r>
            <a:r>
              <a:rPr lang="en-US" b="1" dirty="0">
                <a:latin typeface="Calibri" pitchFamily="34" charset="0"/>
                <a:cs typeface="Calibri" pitchFamily="34" charset="0"/>
              </a:rPr>
              <a:t>transport</a:t>
            </a:r>
            <a:r>
              <a:rPr lang="en-US" dirty="0">
                <a:latin typeface="Calibri" pitchFamily="34" charset="0"/>
                <a:cs typeface="Calibri" pitchFamily="34" charset="0"/>
              </a:rPr>
              <a:t>, </a:t>
            </a:r>
            <a:r>
              <a:rPr lang="en-US" b="1" dirty="0">
                <a:latin typeface="Calibri" pitchFamily="34" charset="0"/>
                <a:cs typeface="Calibri" pitchFamily="34" charset="0"/>
              </a:rPr>
              <a:t>low literacy </a:t>
            </a:r>
            <a:r>
              <a:rPr lang="en-US" dirty="0">
                <a:latin typeface="Calibri" pitchFamily="34" charset="0"/>
                <a:cs typeface="Calibri" pitchFamily="34" charset="0"/>
              </a:rPr>
              <a:t>and low health care seeking, lead to </a:t>
            </a:r>
            <a:r>
              <a:rPr lang="en-US" b="1" dirty="0">
                <a:latin typeface="Calibri" pitchFamily="34" charset="0"/>
                <a:cs typeface="Calibri" pitchFamily="34" charset="0"/>
              </a:rPr>
              <a:t>lower utilization </a:t>
            </a:r>
            <a:r>
              <a:rPr lang="en-US" dirty="0">
                <a:latin typeface="Calibri" pitchFamily="34" charset="0"/>
                <a:cs typeface="Calibri" pitchFamily="34" charset="0"/>
              </a:rPr>
              <a:t>of the existing health care institutions in Scheduled </a:t>
            </a:r>
            <a:r>
              <a:rPr lang="en-US" dirty="0" smtClean="0">
                <a:latin typeface="Calibri" pitchFamily="34" charset="0"/>
                <a:cs typeface="Calibri" pitchFamily="34" charset="0"/>
              </a:rPr>
              <a:t>Areas.</a:t>
            </a:r>
            <a:endParaRPr lang="en-IN" dirty="0">
              <a:latin typeface="Calibri" pitchFamily="34" charset="0"/>
              <a:cs typeface="Calibri" pitchFamily="34" charset="0"/>
            </a:endParaRPr>
          </a:p>
        </p:txBody>
      </p:sp>
      <p:sp>
        <p:nvSpPr>
          <p:cNvPr id="4" name="Title 1"/>
          <p:cNvSpPr txBox="1">
            <a:spLocks/>
          </p:cNvSpPr>
          <p:nvPr/>
        </p:nvSpPr>
        <p:spPr>
          <a:xfrm>
            <a:off x="467544" y="692696"/>
            <a:ext cx="813690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smtClean="0">
                <a:solidFill>
                  <a:srgbClr val="C00000"/>
                </a:solidFill>
              </a:rPr>
              <a:t>PUBLIC HEALTH CARE TO SCHEDULED TRIBE POPULATION </a:t>
            </a:r>
            <a:br>
              <a:rPr lang="en-US" sz="2000" b="1" u="sng" dirty="0" smtClean="0">
                <a:solidFill>
                  <a:srgbClr val="C00000"/>
                </a:solidFill>
              </a:rPr>
            </a:br>
            <a:r>
              <a:rPr lang="en-US" sz="2000" b="1" u="sng" dirty="0" smtClean="0">
                <a:solidFill>
                  <a:srgbClr val="C00000"/>
                </a:solidFill>
              </a:rPr>
              <a:t>IS ONE OF THE WEAKEST LINKS</a:t>
            </a:r>
            <a:endParaRPr lang="en-IN" sz="2000" b="1" u="sng" dirty="0">
              <a:solidFill>
                <a:srgbClr val="C00000"/>
              </a:solidFill>
            </a:endParaRPr>
          </a:p>
        </p:txBody>
      </p:sp>
    </p:spTree>
    <p:extLst>
      <p:ext uri="{BB962C8B-B14F-4D97-AF65-F5344CB8AC3E}">
        <p14:creationId xmlns:p14="http://schemas.microsoft.com/office/powerpoint/2010/main" val="3993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04864"/>
            <a:ext cx="7920880" cy="3508977"/>
          </a:xfrm>
        </p:spPr>
        <p:txBody>
          <a:bodyPr>
            <a:normAutofit/>
          </a:bodyPr>
          <a:lstStyle/>
          <a:p>
            <a:pPr>
              <a:buClrTx/>
              <a:buFont typeface="Wingdings" pitchFamily="2" charset="2"/>
              <a:buChar char="v"/>
            </a:pPr>
            <a:r>
              <a:rPr lang="en-US" sz="2800" b="1" dirty="0">
                <a:latin typeface="Calibri" pitchFamily="34" charset="0"/>
                <a:cs typeface="Calibri" pitchFamily="34" charset="0"/>
              </a:rPr>
              <a:t>Access</a:t>
            </a:r>
            <a:r>
              <a:rPr lang="en-US" sz="2800" dirty="0">
                <a:latin typeface="Calibri" pitchFamily="34" charset="0"/>
                <a:cs typeface="Calibri" pitchFamily="34" charset="0"/>
              </a:rPr>
              <a:t> to </a:t>
            </a:r>
            <a:r>
              <a:rPr lang="en-US" sz="2800" b="1" dirty="0">
                <a:latin typeface="Calibri" pitchFamily="34" charset="0"/>
                <a:cs typeface="Calibri" pitchFamily="34" charset="0"/>
              </a:rPr>
              <a:t>hospital care </a:t>
            </a:r>
            <a:r>
              <a:rPr lang="en-US" sz="2800" dirty="0">
                <a:latin typeface="Calibri" pitchFamily="34" charset="0"/>
                <a:cs typeface="Calibri" pitchFamily="34" charset="0"/>
              </a:rPr>
              <a:t>for all ailments remains very low in tribal areas.</a:t>
            </a:r>
            <a:endParaRPr lang="en-IN" sz="2800" dirty="0">
              <a:latin typeface="Calibri" pitchFamily="34" charset="0"/>
              <a:cs typeface="Calibri" pitchFamily="34" charset="0"/>
            </a:endParaRPr>
          </a:p>
        </p:txBody>
      </p:sp>
      <p:sp>
        <p:nvSpPr>
          <p:cNvPr id="4" name="Title 1"/>
          <p:cNvSpPr txBox="1">
            <a:spLocks/>
          </p:cNvSpPr>
          <p:nvPr/>
        </p:nvSpPr>
        <p:spPr>
          <a:xfrm>
            <a:off x="467544" y="692696"/>
            <a:ext cx="813690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smtClean="0">
                <a:solidFill>
                  <a:srgbClr val="C00000"/>
                </a:solidFill>
              </a:rPr>
              <a:t>PUBLIC HEALTH CARE TO SCHEDULED TRIBE POPULATION </a:t>
            </a:r>
            <a:br>
              <a:rPr lang="en-US" sz="2000" b="1" u="sng" dirty="0" smtClean="0">
                <a:solidFill>
                  <a:srgbClr val="C00000"/>
                </a:solidFill>
              </a:rPr>
            </a:br>
            <a:r>
              <a:rPr lang="en-US" sz="2000" b="1" u="sng" dirty="0" smtClean="0">
                <a:solidFill>
                  <a:srgbClr val="C00000"/>
                </a:solidFill>
              </a:rPr>
              <a:t>IS ONE OF THE WEAKEST LINKS</a:t>
            </a:r>
            <a:endParaRPr lang="en-IN" sz="2000" b="1" u="sng" dirty="0">
              <a:solidFill>
                <a:srgbClr val="C00000"/>
              </a:solidFill>
            </a:endParaRPr>
          </a:p>
        </p:txBody>
      </p:sp>
    </p:spTree>
    <p:extLst>
      <p:ext uri="{BB962C8B-B14F-4D97-AF65-F5344CB8AC3E}">
        <p14:creationId xmlns:p14="http://schemas.microsoft.com/office/powerpoint/2010/main" val="33513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7024744" cy="1143000"/>
          </a:xfrm>
        </p:spPr>
        <p:txBody>
          <a:bodyPr/>
          <a:lstStyle/>
          <a:p>
            <a:pPr algn="ctr"/>
            <a:r>
              <a:rPr lang="en-IN" b="1" u="sng" dirty="0" smtClean="0">
                <a:solidFill>
                  <a:schemeClr val="accent3">
                    <a:lumMod val="75000"/>
                  </a:schemeClr>
                </a:solidFill>
                <a:latin typeface="Bell MT" pitchFamily="18" charset="0"/>
              </a:rPr>
              <a:t>INTRODUCTION</a:t>
            </a:r>
            <a:endParaRPr lang="en-IN" b="1" u="sng" dirty="0">
              <a:solidFill>
                <a:schemeClr val="accent3">
                  <a:lumMod val="75000"/>
                </a:schemeClr>
              </a:solidFill>
              <a:latin typeface="Bell MT" pitchFamily="18" charset="0"/>
            </a:endParaRPr>
          </a:p>
        </p:txBody>
      </p:sp>
      <p:sp>
        <p:nvSpPr>
          <p:cNvPr id="3" name="Content Placeholder 2"/>
          <p:cNvSpPr>
            <a:spLocks noGrp="1"/>
          </p:cNvSpPr>
          <p:nvPr>
            <p:ph idx="1"/>
          </p:nvPr>
        </p:nvSpPr>
        <p:spPr>
          <a:xfrm>
            <a:off x="683568" y="1988840"/>
            <a:ext cx="7848872" cy="3508977"/>
          </a:xfrm>
        </p:spPr>
        <p:txBody>
          <a:bodyPr>
            <a:normAutofit fontScale="92500" lnSpcReduction="10000"/>
          </a:bodyPr>
          <a:lstStyle/>
          <a:p>
            <a:pPr algn="just">
              <a:buClrTx/>
              <a:buFont typeface="Wingdings" pitchFamily="2" charset="2"/>
              <a:buChar char="v"/>
            </a:pPr>
            <a:r>
              <a:rPr lang="en-US" dirty="0">
                <a:solidFill>
                  <a:schemeClr val="tx1"/>
                </a:solidFill>
                <a:latin typeface="Calibri" pitchFamily="34" charset="0"/>
                <a:cs typeface="Calibri" pitchFamily="34" charset="0"/>
              </a:rPr>
              <a:t>Over 104 million tribal people live in India. Spread across 705 tribes, they account for 8.6% of the country's population. Cognizant of the distinct socio-culture structures and way of life in these communities , the Government of India has laid down the  landmark policy expressions </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p>
            <a:pPr marL="68580" indent="0" algn="just">
              <a:buClrTx/>
              <a:buNone/>
            </a:pPr>
            <a:endParaRPr lang="en-US" dirty="0">
              <a:solidFill>
                <a:schemeClr val="tx1"/>
              </a:solidFill>
              <a:latin typeface="Calibri" pitchFamily="34" charset="0"/>
              <a:cs typeface="Calibri" pitchFamily="34" charset="0"/>
            </a:endParaRPr>
          </a:p>
          <a:p>
            <a:pPr marL="525780" indent="-457200" algn="just">
              <a:buClrTx/>
              <a:buFont typeface="+mj-lt"/>
              <a:buAutoNum type="arabicPeriod"/>
            </a:pPr>
            <a:r>
              <a:rPr lang="en-US" dirty="0">
                <a:solidFill>
                  <a:schemeClr val="tx1"/>
                </a:solidFill>
                <a:latin typeface="Calibri" pitchFamily="34" charset="0"/>
                <a:cs typeface="Calibri" pitchFamily="34" charset="0"/>
              </a:rPr>
              <a:t>ST status-The Constitution of India </a:t>
            </a:r>
            <a:r>
              <a:rPr lang="en-US" dirty="0" smtClean="0">
                <a:solidFill>
                  <a:schemeClr val="tx1"/>
                </a:solidFill>
                <a:latin typeface="Calibri" pitchFamily="34" charset="0"/>
                <a:cs typeface="Calibri" pitchFamily="34" charset="0"/>
              </a:rPr>
              <a:t>– 1951.</a:t>
            </a:r>
            <a:endParaRPr lang="en-US" dirty="0">
              <a:solidFill>
                <a:schemeClr val="tx1"/>
              </a:solidFill>
              <a:latin typeface="Calibri" pitchFamily="34" charset="0"/>
              <a:cs typeface="Calibri" pitchFamily="34" charset="0"/>
            </a:endParaRPr>
          </a:p>
          <a:p>
            <a:pPr marL="525780" indent="-457200" algn="just">
              <a:buClrTx/>
              <a:buFont typeface="+mj-lt"/>
              <a:buAutoNum type="arabicPeriod"/>
            </a:pPr>
            <a:r>
              <a:rPr lang="en-US" dirty="0">
                <a:solidFill>
                  <a:schemeClr val="tx1"/>
                </a:solidFill>
                <a:latin typeface="Calibri" pitchFamily="34" charset="0"/>
                <a:cs typeface="Calibri" pitchFamily="34" charset="0"/>
              </a:rPr>
              <a:t>The </a:t>
            </a:r>
            <a:r>
              <a:rPr lang="en-US" dirty="0" err="1">
                <a:solidFill>
                  <a:schemeClr val="tx1"/>
                </a:solidFill>
                <a:latin typeface="Calibri" pitchFamily="34" charset="0"/>
                <a:cs typeface="Calibri" pitchFamily="34" charset="0"/>
              </a:rPr>
              <a:t>Panchasheel</a:t>
            </a:r>
            <a:r>
              <a:rPr lang="en-US" dirty="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Principles.</a:t>
            </a:r>
            <a:endParaRPr lang="en-US" dirty="0">
              <a:solidFill>
                <a:schemeClr val="tx1"/>
              </a:solidFill>
              <a:latin typeface="Calibri" pitchFamily="34" charset="0"/>
              <a:cs typeface="Calibri" pitchFamily="34" charset="0"/>
            </a:endParaRPr>
          </a:p>
          <a:p>
            <a:pPr marL="525780" indent="-457200" algn="just">
              <a:buClrTx/>
              <a:buFont typeface="+mj-lt"/>
              <a:buAutoNum type="arabicPeriod"/>
            </a:pPr>
            <a:r>
              <a:rPr lang="en-US" dirty="0">
                <a:solidFill>
                  <a:schemeClr val="tx1"/>
                </a:solidFill>
                <a:latin typeface="Calibri" pitchFamily="34" charset="0"/>
                <a:cs typeface="Calibri" pitchFamily="34" charset="0"/>
              </a:rPr>
              <a:t>The PESA Act- for the protection and development of tribal communities.</a:t>
            </a:r>
          </a:p>
          <a:p>
            <a:pPr marL="525780" indent="-457200" algn="just">
              <a:buClr>
                <a:schemeClr val="accent3"/>
              </a:buClr>
              <a:buFont typeface="+mj-lt"/>
              <a:buAutoNum type="arabicPeriod"/>
            </a:pPr>
            <a:endParaRPr lang="en-IN" dirty="0">
              <a:solidFill>
                <a:schemeClr val="tx1"/>
              </a:solidFill>
              <a:latin typeface="Bodoni MT" pitchFamily="18" charset="0"/>
            </a:endParaRPr>
          </a:p>
        </p:txBody>
      </p:sp>
    </p:spTree>
    <p:extLst>
      <p:ext uri="{BB962C8B-B14F-4D97-AF65-F5344CB8AC3E}">
        <p14:creationId xmlns:p14="http://schemas.microsoft.com/office/powerpoint/2010/main" val="20383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920880" cy="4032448"/>
          </a:xfrm>
        </p:spPr>
        <p:txBody>
          <a:bodyPr>
            <a:normAutofit/>
          </a:bodyPr>
          <a:lstStyle/>
          <a:p>
            <a:pPr algn="just">
              <a:buClrTx/>
              <a:buFont typeface="Wingdings" pitchFamily="2" charset="2"/>
              <a:buChar char="v"/>
            </a:pPr>
            <a:r>
              <a:rPr lang="en-US" sz="2800" dirty="0">
                <a:latin typeface="Calibri" pitchFamily="34" charset="0"/>
                <a:cs typeface="Calibri" pitchFamily="34" charset="0"/>
              </a:rPr>
              <a:t>A reason for the inappropriately designed and poorly managed health care in Scheduled Areas is the near complete </a:t>
            </a:r>
            <a:r>
              <a:rPr lang="en-US" sz="2800" b="1" dirty="0">
                <a:latin typeface="Calibri" pitchFamily="34" charset="0"/>
                <a:cs typeface="Calibri" pitchFamily="34" charset="0"/>
              </a:rPr>
              <a:t>absence of participation </a:t>
            </a:r>
            <a:r>
              <a:rPr lang="en-US" sz="2800" dirty="0">
                <a:latin typeface="Calibri" pitchFamily="34" charset="0"/>
                <a:cs typeface="Calibri" pitchFamily="34" charset="0"/>
              </a:rPr>
              <a:t>of Scheduled Tribes people or their representatives in shaping policies, making plans or implementing services in the health sector.</a:t>
            </a: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341601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08912" cy="3508977"/>
          </a:xfrm>
        </p:spPr>
        <p:txBody>
          <a:bodyPr>
            <a:normAutofit/>
          </a:bodyPr>
          <a:lstStyle/>
          <a:p>
            <a:pPr algn="just">
              <a:buClrTx/>
              <a:buFont typeface="Wingdings" pitchFamily="2" charset="2"/>
              <a:buChar char="v"/>
            </a:pPr>
            <a:r>
              <a:rPr lang="en-US" sz="2800" b="1" dirty="0">
                <a:latin typeface="Calibri" pitchFamily="34" charset="0"/>
                <a:cs typeface="Calibri" pitchFamily="34" charset="0"/>
              </a:rPr>
              <a:t>No mechanisms </a:t>
            </a:r>
            <a:r>
              <a:rPr lang="en-US" sz="2800" dirty="0">
                <a:latin typeface="Calibri" pitchFamily="34" charset="0"/>
                <a:cs typeface="Calibri" pitchFamily="34" charset="0"/>
              </a:rPr>
              <a:t>in place for PESA gives Gram </a:t>
            </a:r>
            <a:r>
              <a:rPr lang="en-US" sz="2800" dirty="0" err="1">
                <a:latin typeface="Calibri" pitchFamily="34" charset="0"/>
                <a:cs typeface="Calibri" pitchFamily="34" charset="0"/>
              </a:rPr>
              <a:t>Sabhas</a:t>
            </a:r>
            <a:r>
              <a:rPr lang="en-US" sz="2800" dirty="0">
                <a:latin typeface="Calibri" pitchFamily="34" charset="0"/>
                <a:cs typeface="Calibri" pitchFamily="34" charset="0"/>
              </a:rPr>
              <a:t>, such participation or oversight at the village level. Similar situation is observed at the ITDP, district and the state levels. At the Central level, the Ministry of Health and Family Welfare has no separate body to shape policies or monitor programs in Scheduled Areas.</a:t>
            </a: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16784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132856"/>
            <a:ext cx="7632848" cy="3960440"/>
          </a:xfrm>
        </p:spPr>
        <p:txBody>
          <a:bodyPr>
            <a:normAutofit/>
          </a:bodyPr>
          <a:lstStyle/>
          <a:p>
            <a:pPr algn="just">
              <a:buClrTx/>
              <a:buFont typeface="Wingdings" pitchFamily="2" charset="2"/>
              <a:buChar char="v"/>
            </a:pPr>
            <a:r>
              <a:rPr lang="en-US" sz="3200" dirty="0">
                <a:latin typeface="Calibri" pitchFamily="34" charset="0"/>
                <a:cs typeface="Calibri" pitchFamily="34" charset="0"/>
              </a:rPr>
              <a:t>This is in </a:t>
            </a:r>
            <a:r>
              <a:rPr lang="en-US" sz="3200" b="1" dirty="0">
                <a:latin typeface="Calibri" pitchFamily="34" charset="0"/>
                <a:cs typeface="Calibri" pitchFamily="34" charset="0"/>
              </a:rPr>
              <a:t>complete disregard </a:t>
            </a:r>
            <a:r>
              <a:rPr lang="en-US" sz="3200" dirty="0">
                <a:latin typeface="Calibri" pitchFamily="34" charset="0"/>
                <a:cs typeface="Calibri" pitchFamily="34" charset="0"/>
              </a:rPr>
              <a:t>to the promise of the Constitution and the </a:t>
            </a:r>
            <a:r>
              <a:rPr lang="en-US" sz="3200" dirty="0" err="1">
                <a:latin typeface="Calibri" pitchFamily="34" charset="0"/>
                <a:cs typeface="Calibri" pitchFamily="34" charset="0"/>
              </a:rPr>
              <a:t>Panchsheel</a:t>
            </a:r>
            <a:r>
              <a:rPr lang="en-US" sz="3200" dirty="0">
                <a:latin typeface="Calibri" pitchFamily="34" charset="0"/>
                <a:cs typeface="Calibri" pitchFamily="34" charset="0"/>
              </a:rPr>
              <a:t> </a:t>
            </a:r>
            <a:r>
              <a:rPr lang="en-US" sz="3200" dirty="0" smtClean="0">
                <a:latin typeface="Calibri" pitchFamily="34" charset="0"/>
                <a:cs typeface="Calibri" pitchFamily="34" charset="0"/>
              </a:rPr>
              <a:t>guidelines.</a:t>
            </a:r>
            <a:endParaRPr lang="en-IN" sz="3200" dirty="0">
              <a:latin typeface="Calibri" pitchFamily="34" charset="0"/>
              <a:cs typeface="Calibri" pitchFamily="34" charset="0"/>
            </a:endParaRPr>
          </a:p>
        </p:txBody>
      </p:sp>
    </p:spTree>
    <p:extLst>
      <p:ext uri="{BB962C8B-B14F-4D97-AF65-F5344CB8AC3E}">
        <p14:creationId xmlns:p14="http://schemas.microsoft.com/office/powerpoint/2010/main" val="41972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704856" cy="4752528"/>
          </a:xfrm>
        </p:spPr>
        <p:txBody>
          <a:bodyPr>
            <a:noAutofit/>
          </a:bodyPr>
          <a:lstStyle/>
          <a:p>
            <a:pPr algn="just">
              <a:buClrTx/>
              <a:buFont typeface="Wingdings" pitchFamily="2" charset="2"/>
              <a:buChar char="v"/>
            </a:pPr>
            <a:r>
              <a:rPr lang="en-US" sz="2500" dirty="0">
                <a:latin typeface="Calibri" pitchFamily="34" charset="0"/>
                <a:cs typeface="Calibri" pitchFamily="34" charset="0"/>
              </a:rPr>
              <a:t>There is a </a:t>
            </a:r>
            <a:r>
              <a:rPr lang="en-US" sz="2500" b="1" dirty="0">
                <a:latin typeface="Calibri" pitchFamily="34" charset="0"/>
                <a:cs typeface="Calibri" pitchFamily="34" charset="0"/>
              </a:rPr>
              <a:t>near complete absence of basic data </a:t>
            </a:r>
            <a:r>
              <a:rPr lang="en-US" sz="2500" dirty="0">
                <a:latin typeface="Calibri" pitchFamily="34" charset="0"/>
                <a:cs typeface="Calibri" pitchFamily="34" charset="0"/>
              </a:rPr>
              <a:t>required to make situational diagnosis of health and health care in Scheduled Areas. The Sample Registration System, the NFHS, DLHS, AHS, NSSO – none are designed to give reliable, robust, timely and segregated estimates of health outcomes in Scheduled Tribes populations. Such data are completely subsumed in the data for the whole population making any assessment of the health of Scheduled Tribes populations very difficult if not impossible. In the absence of such quantitative estimates, the evidence-based insights and professionally sound efforts for correction have been </a:t>
            </a:r>
            <a:r>
              <a:rPr lang="en-US" sz="2500" dirty="0" smtClean="0">
                <a:latin typeface="Calibri" pitchFamily="34" charset="0"/>
                <a:cs typeface="Calibri" pitchFamily="34" charset="0"/>
              </a:rPr>
              <a:t>missing.</a:t>
            </a:r>
            <a:endParaRPr lang="en-IN" sz="2500" dirty="0">
              <a:latin typeface="Calibri" pitchFamily="34" charset="0"/>
              <a:cs typeface="Calibri" pitchFamily="34" charset="0"/>
            </a:endParaRPr>
          </a:p>
        </p:txBody>
      </p:sp>
    </p:spTree>
    <p:extLst>
      <p:ext uri="{BB962C8B-B14F-4D97-AF65-F5344CB8AC3E}">
        <p14:creationId xmlns:p14="http://schemas.microsoft.com/office/powerpoint/2010/main" val="3439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7992888" cy="3508977"/>
          </a:xfrm>
        </p:spPr>
        <p:txBody>
          <a:bodyPr>
            <a:normAutofit/>
          </a:bodyPr>
          <a:lstStyle/>
          <a:p>
            <a:pPr algn="just">
              <a:buClrTx/>
              <a:buFont typeface="Wingdings" pitchFamily="2" charset="2"/>
              <a:buChar char="v"/>
            </a:pPr>
            <a:r>
              <a:rPr lang="en-US" sz="2800" dirty="0">
                <a:latin typeface="Calibri" pitchFamily="34" charset="0"/>
                <a:cs typeface="Calibri" pitchFamily="34" charset="0"/>
              </a:rPr>
              <a:t>Tribal people as a population segment are</a:t>
            </a:r>
            <a:r>
              <a:rPr lang="en-US" sz="2800" b="1" dirty="0">
                <a:latin typeface="Calibri" pitchFamily="34" charset="0"/>
                <a:cs typeface="Calibri" pitchFamily="34" charset="0"/>
              </a:rPr>
              <a:t> not politically very vocal</a:t>
            </a:r>
            <a:r>
              <a:rPr lang="en-US" sz="2800" dirty="0">
                <a:latin typeface="Calibri" pitchFamily="34" charset="0"/>
                <a:cs typeface="Calibri" pitchFamily="34" charset="0"/>
              </a:rPr>
              <a:t>. However, they have different geographical, social, economic and cultural environments, different kind of health cultures and health care needs.</a:t>
            </a: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176990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024744" cy="1143000"/>
          </a:xfrm>
        </p:spPr>
        <p:txBody>
          <a:bodyPr>
            <a:normAutofit/>
          </a:bodyPr>
          <a:lstStyle/>
          <a:p>
            <a:pPr algn="ctr"/>
            <a:r>
              <a:rPr lang="en-IN" sz="3600" b="1" u="sng" dirty="0" smtClean="0">
                <a:solidFill>
                  <a:srgbClr val="C00000"/>
                </a:solidFill>
                <a:latin typeface="Calibri" pitchFamily="34" charset="0"/>
                <a:cs typeface="Calibri" pitchFamily="34" charset="0"/>
              </a:rPr>
              <a:t>WHY TRIBES SHOULD SUFFER ?</a:t>
            </a:r>
            <a:endParaRPr lang="en-IN" sz="3600" b="1" u="sng" dirty="0">
              <a:solidFill>
                <a:srgbClr val="C00000"/>
              </a:solidFill>
              <a:latin typeface="Calibri" pitchFamily="34" charset="0"/>
              <a:cs typeface="Calibri" pitchFamily="34" charset="0"/>
            </a:endParaRPr>
          </a:p>
        </p:txBody>
      </p:sp>
      <p:sp>
        <p:nvSpPr>
          <p:cNvPr id="3" name="Content Placeholder 2"/>
          <p:cNvSpPr>
            <a:spLocks noGrp="1"/>
          </p:cNvSpPr>
          <p:nvPr>
            <p:ph idx="1"/>
          </p:nvPr>
        </p:nvSpPr>
        <p:spPr>
          <a:xfrm>
            <a:off x="683568" y="1484784"/>
            <a:ext cx="7920880" cy="4824536"/>
          </a:xfrm>
        </p:spPr>
        <p:txBody>
          <a:bodyPr>
            <a:noAutofit/>
          </a:bodyPr>
          <a:lstStyle/>
          <a:p>
            <a:pPr>
              <a:buClrTx/>
              <a:buFont typeface="Wingdings" pitchFamily="2" charset="2"/>
              <a:buChar char="v"/>
            </a:pPr>
            <a:r>
              <a:rPr lang="en-US" sz="2000" dirty="0" smtClean="0">
                <a:latin typeface="Calibri" pitchFamily="34" charset="0"/>
                <a:cs typeface="Calibri" pitchFamily="34" charset="0"/>
              </a:rPr>
              <a:t>While the tribal communities continue to suffer from the huge burden of malnutrition, communicable diseases, maternal and child health problems, there is evidence of early</a:t>
            </a:r>
            <a:r>
              <a:rPr lang="en-US" sz="2000" b="1" dirty="0" smtClean="0">
                <a:latin typeface="Calibri" pitchFamily="34" charset="0"/>
                <a:cs typeface="Calibri" pitchFamily="34" charset="0"/>
              </a:rPr>
              <a:t> epidemiology transition</a:t>
            </a:r>
            <a:r>
              <a:rPr lang="en-US" sz="2000" dirty="0" smtClean="0">
                <a:latin typeface="Calibri" pitchFamily="34" charset="0"/>
                <a:cs typeface="Calibri" pitchFamily="34" charset="0"/>
              </a:rPr>
              <a:t> among the tribal population. This is associated with a high prevalence of hypertension(24%)</a:t>
            </a:r>
          </a:p>
          <a:p>
            <a:pPr>
              <a:buClrTx/>
              <a:buFont typeface="Wingdings" pitchFamily="2" charset="2"/>
              <a:buChar char="v"/>
            </a:pPr>
            <a:r>
              <a:rPr lang="en-US" sz="2000" dirty="0" smtClean="0">
                <a:latin typeface="Calibri" pitchFamily="34" charset="0"/>
                <a:cs typeface="Calibri" pitchFamily="34" charset="0"/>
              </a:rPr>
              <a:t>Rapid exposure to </a:t>
            </a:r>
            <a:r>
              <a:rPr lang="en-US" sz="2000" b="1" dirty="0" smtClean="0">
                <a:latin typeface="Calibri" pitchFamily="34" charset="0"/>
                <a:cs typeface="Calibri" pitchFamily="34" charset="0"/>
              </a:rPr>
              <a:t>media and modern lifestyle </a:t>
            </a:r>
            <a:r>
              <a:rPr lang="en-US" sz="2000" dirty="0" smtClean="0">
                <a:latin typeface="Calibri" pitchFamily="34" charset="0"/>
                <a:cs typeface="Calibri" pitchFamily="34" charset="0"/>
              </a:rPr>
              <a:t>without proper health education has accentuated these problems</a:t>
            </a:r>
          </a:p>
          <a:p>
            <a:pPr>
              <a:buClrTx/>
              <a:buFont typeface="Wingdings" pitchFamily="2" charset="2"/>
              <a:buChar char="v"/>
            </a:pPr>
            <a:r>
              <a:rPr lang="en-US" sz="2000" dirty="0" smtClean="0">
                <a:latin typeface="Calibri" pitchFamily="34" charset="0"/>
                <a:cs typeface="Calibri" pitchFamily="34" charset="0"/>
              </a:rPr>
              <a:t>The tribal health report reveals that </a:t>
            </a:r>
            <a:r>
              <a:rPr lang="en-US" sz="2000" b="1" dirty="0" smtClean="0">
                <a:latin typeface="Calibri" pitchFamily="34" charset="0"/>
                <a:cs typeface="Calibri" pitchFamily="34" charset="0"/>
              </a:rPr>
              <a:t>almost seven decades </a:t>
            </a:r>
            <a:r>
              <a:rPr lang="en-US" sz="2000" dirty="0" smtClean="0">
                <a:latin typeface="Calibri" pitchFamily="34" charset="0"/>
                <a:cs typeface="Calibri" pitchFamily="34" charset="0"/>
              </a:rPr>
              <a:t>after independence and despite many constitutional provision safeguard their interest the tribal population continue to suffer disproportionately from health problems compounded by problem of healthcare </a:t>
            </a:r>
            <a:r>
              <a:rPr lang="en-US" sz="2000" b="1" dirty="0" smtClean="0">
                <a:latin typeface="Calibri" pitchFamily="34" charset="0"/>
                <a:cs typeface="Calibri" pitchFamily="34" charset="0"/>
              </a:rPr>
              <a:t>access and quality.</a:t>
            </a:r>
          </a:p>
          <a:p>
            <a:pPr>
              <a:buClrTx/>
              <a:buFont typeface="Wingdings" pitchFamily="2" charset="2"/>
              <a:buChar char="v"/>
            </a:pPr>
            <a:r>
              <a:rPr lang="en-US" sz="2000" dirty="0" smtClean="0">
                <a:latin typeface="Calibri" pitchFamily="34" charset="0"/>
                <a:cs typeface="Calibri" pitchFamily="34" charset="0"/>
              </a:rPr>
              <a:t>Yet Public health system including infrastructure human resources and governance in the tribal areas remain </a:t>
            </a:r>
            <a:r>
              <a:rPr lang="en-US" sz="2000" b="1" dirty="0" smtClean="0">
                <a:latin typeface="Calibri" pitchFamily="34" charset="0"/>
                <a:cs typeface="Calibri" pitchFamily="34" charset="0"/>
              </a:rPr>
              <a:t>inadequate</a:t>
            </a: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endParaRPr lang="en-IN" sz="2000" dirty="0">
              <a:latin typeface="Calibri" pitchFamily="34" charset="0"/>
              <a:cs typeface="Calibri" pitchFamily="34" charset="0"/>
            </a:endParaRPr>
          </a:p>
        </p:txBody>
      </p:sp>
    </p:spTree>
    <p:extLst>
      <p:ext uri="{BB962C8B-B14F-4D97-AF65-F5344CB8AC3E}">
        <p14:creationId xmlns:p14="http://schemas.microsoft.com/office/powerpoint/2010/main" val="2063205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51990"/>
            <a:ext cx="7920880" cy="4813314"/>
          </a:xfrm>
        </p:spPr>
        <p:txBody>
          <a:bodyPr>
            <a:normAutofit/>
          </a:bodyPr>
          <a:lstStyle/>
          <a:p>
            <a:endParaRPr lang="en-US" dirty="0">
              <a:latin typeface="Calibri" pitchFamily="34" charset="0"/>
              <a:cs typeface="Calibri" pitchFamily="34" charset="0"/>
            </a:endParaRPr>
          </a:p>
          <a:p>
            <a:pPr>
              <a:buClrTx/>
              <a:buFont typeface="Wingdings" pitchFamily="2" charset="2"/>
              <a:buChar char="v"/>
            </a:pPr>
            <a:r>
              <a:rPr lang="en-US" dirty="0">
                <a:latin typeface="Calibri" pitchFamily="34" charset="0"/>
                <a:cs typeface="Calibri" pitchFamily="34" charset="0"/>
              </a:rPr>
              <a:t>In more than half of the states with sizeable tribal population the healthcare </a:t>
            </a:r>
            <a:r>
              <a:rPr lang="en-US" b="1" dirty="0">
                <a:latin typeface="Calibri" pitchFamily="34" charset="0"/>
                <a:cs typeface="Calibri" pitchFamily="34" charset="0"/>
              </a:rPr>
              <a:t>infrastructure</a:t>
            </a:r>
            <a:r>
              <a:rPr lang="en-US" dirty="0">
                <a:latin typeface="Calibri" pitchFamily="34" charset="0"/>
                <a:cs typeface="Calibri" pitchFamily="34" charset="0"/>
              </a:rPr>
              <a:t> was </a:t>
            </a:r>
            <a:r>
              <a:rPr lang="en-US" b="1" dirty="0">
                <a:latin typeface="Calibri" pitchFamily="34" charset="0"/>
                <a:cs typeface="Calibri" pitchFamily="34" charset="0"/>
              </a:rPr>
              <a:t>27 to 40 percent deficient </a:t>
            </a:r>
            <a:r>
              <a:rPr lang="en-US" dirty="0">
                <a:latin typeface="Calibri" pitchFamily="34" charset="0"/>
                <a:cs typeface="Calibri" pitchFamily="34" charset="0"/>
              </a:rPr>
              <a:t>in number compared to the NRHM population norms.</a:t>
            </a:r>
          </a:p>
          <a:p>
            <a:pPr>
              <a:buClrTx/>
              <a:buFont typeface="Wingdings" pitchFamily="2" charset="2"/>
              <a:buChar char="v"/>
            </a:pPr>
            <a:r>
              <a:rPr lang="en-US" dirty="0">
                <a:latin typeface="Calibri" pitchFamily="34" charset="0"/>
                <a:cs typeface="Calibri" pitchFamily="34" charset="0"/>
              </a:rPr>
              <a:t>The </a:t>
            </a:r>
            <a:r>
              <a:rPr lang="en-US" b="1" dirty="0">
                <a:latin typeface="Calibri" pitchFamily="34" charset="0"/>
                <a:cs typeface="Calibri" pitchFamily="34" charset="0"/>
              </a:rPr>
              <a:t>shortfal</a:t>
            </a:r>
            <a:r>
              <a:rPr lang="en-US" dirty="0">
                <a:latin typeface="Calibri" pitchFamily="34" charset="0"/>
                <a:cs typeface="Calibri" pitchFamily="34" charset="0"/>
              </a:rPr>
              <a:t>l of male MPWs (49%), PHC doctors(33%), and </a:t>
            </a:r>
            <a:r>
              <a:rPr lang="en-US" dirty="0" err="1">
                <a:latin typeface="Calibri" pitchFamily="34" charset="0"/>
                <a:cs typeface="Calibri" pitchFamily="34" charset="0"/>
              </a:rPr>
              <a:t>speialist</a:t>
            </a:r>
            <a:r>
              <a:rPr lang="en-US" dirty="0">
                <a:latin typeface="Calibri" pitchFamily="34" charset="0"/>
                <a:cs typeface="Calibri" pitchFamily="34" charset="0"/>
              </a:rPr>
              <a:t> at CHCs (84%) in tribal arrears is deplorable.</a:t>
            </a:r>
          </a:p>
          <a:p>
            <a:pPr>
              <a:buClrTx/>
              <a:buFont typeface="Wingdings" pitchFamily="2" charset="2"/>
              <a:buChar char="v"/>
            </a:pPr>
            <a:r>
              <a:rPr lang="en-US" dirty="0">
                <a:latin typeface="Calibri" pitchFamily="34" charset="0"/>
                <a:cs typeface="Calibri" pitchFamily="34" charset="0"/>
              </a:rPr>
              <a:t>Our current health care delivery system is </a:t>
            </a:r>
            <a:r>
              <a:rPr lang="en-US" dirty="0" err="1">
                <a:latin typeface="Calibri" pitchFamily="34" charset="0"/>
                <a:cs typeface="Calibri" pitchFamily="34" charset="0"/>
              </a:rPr>
              <a:t>is</a:t>
            </a:r>
            <a:r>
              <a:rPr lang="en-US" b="1" dirty="0">
                <a:latin typeface="Calibri" pitchFamily="34" charset="0"/>
                <a:cs typeface="Calibri" pitchFamily="34" charset="0"/>
              </a:rPr>
              <a:t> incompatible </a:t>
            </a:r>
            <a:r>
              <a:rPr lang="en-US" dirty="0">
                <a:latin typeface="Calibri" pitchFamily="34" charset="0"/>
                <a:cs typeface="Calibri" pitchFamily="34" charset="0"/>
              </a:rPr>
              <a:t>with tribal culture and belief system, leading to low rate acceptance. </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pPr marL="68580" indent="0">
              <a:buNone/>
            </a:pPr>
            <a:endParaRPr lang="en-IN" dirty="0">
              <a:latin typeface="Calibri" pitchFamily="34" charset="0"/>
              <a:cs typeface="Calibri" pitchFamily="34" charset="0"/>
            </a:endParaRPr>
          </a:p>
        </p:txBody>
      </p:sp>
      <p:sp>
        <p:nvSpPr>
          <p:cNvPr id="4" name="Title 1"/>
          <p:cNvSpPr txBox="1">
            <a:spLocks/>
          </p:cNvSpPr>
          <p:nvPr/>
        </p:nvSpPr>
        <p:spPr>
          <a:xfrm>
            <a:off x="899592" y="18864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200" b="1" u="sng" dirty="0" smtClean="0">
                <a:solidFill>
                  <a:srgbClr val="C00000"/>
                </a:solidFill>
                <a:latin typeface="Arial" pitchFamily="34" charset="0"/>
                <a:cs typeface="Arial" pitchFamily="34" charset="0"/>
              </a:rPr>
              <a:t>WHY TRIBES SHOULD SUFFER ?</a:t>
            </a:r>
            <a:endParaRPr lang="en-IN" sz="3200" b="1" u="sng"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10823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7079" y="2060848"/>
            <a:ext cx="6777317" cy="3508977"/>
          </a:xfrm>
        </p:spPr>
        <p:txBody>
          <a:bodyPr>
            <a:normAutofit/>
          </a:bodyPr>
          <a:lstStyle/>
          <a:p>
            <a:pPr marL="68580" indent="0">
              <a:buNone/>
            </a:pPr>
            <a:r>
              <a:rPr lang="en-IN" sz="6600" dirty="0">
                <a:latin typeface="Calibri" pitchFamily="34" charset="0"/>
                <a:cs typeface="Calibri" pitchFamily="34" charset="0"/>
              </a:rPr>
              <a:t> Thank you </a:t>
            </a:r>
          </a:p>
        </p:txBody>
      </p:sp>
    </p:spTree>
    <p:extLst>
      <p:ext uri="{BB962C8B-B14F-4D97-AF65-F5344CB8AC3E}">
        <p14:creationId xmlns:p14="http://schemas.microsoft.com/office/powerpoint/2010/main" val="3770486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176180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4F6AEA15-A9C9-47A5-A781-A4EB881B8895}"/>
              </a:ext>
            </a:extLst>
          </p:cNvPr>
          <p:cNvSpPr>
            <a:spLocks noGrp="1"/>
          </p:cNvSpPr>
          <p:nvPr>
            <p:ph idx="1"/>
          </p:nvPr>
        </p:nvSpPr>
        <p:spPr>
          <a:xfrm>
            <a:off x="611560" y="692696"/>
            <a:ext cx="7848872" cy="4968552"/>
          </a:xfrm>
        </p:spPr>
        <p:txBody>
          <a:bodyPr>
            <a:normAutofit fontScale="25000" lnSpcReduction="20000"/>
          </a:bodyPr>
          <a:lstStyle/>
          <a:p>
            <a:pPr algn="ctr">
              <a:buNone/>
            </a:pPr>
            <a:r>
              <a:rPr lang="en-IN" sz="11200" b="1" u="sng" dirty="0" smtClean="0">
                <a:solidFill>
                  <a:srgbClr val="C00000"/>
                </a:solidFill>
                <a:latin typeface="Calibri" pitchFamily="34" charset="0"/>
                <a:cs typeface="Calibri" pitchFamily="34" charset="0"/>
              </a:rPr>
              <a:t>SPECIAL GOVERNANCE MECHANISMS FOR </a:t>
            </a:r>
          </a:p>
          <a:p>
            <a:pPr algn="ctr">
              <a:buNone/>
            </a:pPr>
            <a:r>
              <a:rPr lang="en-IN" sz="11200" b="1" u="sng" dirty="0" smtClean="0">
                <a:solidFill>
                  <a:srgbClr val="C00000"/>
                </a:solidFill>
                <a:latin typeface="Calibri" pitchFamily="34" charset="0"/>
                <a:cs typeface="Calibri" pitchFamily="34" charset="0"/>
              </a:rPr>
              <a:t>TRIBAL DEVELOPMENT</a:t>
            </a:r>
            <a:endParaRPr lang="en-IN" sz="9600" b="1" u="sng" dirty="0" smtClean="0">
              <a:solidFill>
                <a:srgbClr val="C00000"/>
              </a:solidFill>
              <a:latin typeface="Calibri" pitchFamily="34" charset="0"/>
              <a:cs typeface="Calibri" pitchFamily="34" charset="0"/>
            </a:endParaRPr>
          </a:p>
          <a:p>
            <a:pPr>
              <a:buNone/>
            </a:pPr>
            <a:endParaRPr lang="en-US" sz="8000" dirty="0">
              <a:latin typeface="Calibri" pitchFamily="34" charset="0"/>
              <a:cs typeface="Calibri" pitchFamily="34" charset="0"/>
            </a:endParaRPr>
          </a:p>
          <a:p>
            <a:pPr marL="377825" lvl="0" indent="-196850" algn="just">
              <a:buClrTx/>
              <a:buFont typeface="+mj-lt"/>
              <a:buAutoNum type="arabicPeriod"/>
            </a:pPr>
            <a:r>
              <a:rPr lang="en-IN" sz="8000" dirty="0">
                <a:latin typeface="Calibri" pitchFamily="34" charset="0"/>
                <a:cs typeface="Calibri" pitchFamily="34" charset="0"/>
              </a:rPr>
              <a:t>The Constitution of India created two distinct administrative arrangements. These are the Fifth  and sixth schedules that provided protection to the tribal population through  laws for scheduled Areas.</a:t>
            </a:r>
          </a:p>
          <a:p>
            <a:pPr marL="377825" lvl="0" indent="-196850" algn="just">
              <a:buClrTx/>
              <a:buFont typeface="+mj-lt"/>
              <a:buAutoNum type="arabicPeriod"/>
            </a:pPr>
            <a:endParaRPr lang="en-US" sz="8000" dirty="0">
              <a:latin typeface="Calibri" pitchFamily="34" charset="0"/>
              <a:cs typeface="Calibri" pitchFamily="34" charset="0"/>
            </a:endParaRPr>
          </a:p>
          <a:p>
            <a:pPr marL="377825" lvl="0" indent="-196850" algn="just">
              <a:buClrTx/>
              <a:buFont typeface="+mj-lt"/>
              <a:buAutoNum type="arabicPeriod"/>
            </a:pPr>
            <a:r>
              <a:rPr lang="en-IN" sz="8000" dirty="0">
                <a:latin typeface="Calibri" pitchFamily="34" charset="0"/>
                <a:cs typeface="Calibri" pitchFamily="34" charset="0"/>
              </a:rPr>
              <a:t>The provisions of the Fifth Schedule have seen further legal and administrative reinforcement in the form of Provisions of </a:t>
            </a:r>
            <a:r>
              <a:rPr lang="en-IN" sz="8000" dirty="0" err="1">
                <a:latin typeface="Calibri" pitchFamily="34" charset="0"/>
                <a:cs typeface="Calibri" pitchFamily="34" charset="0"/>
              </a:rPr>
              <a:t>Panchayats</a:t>
            </a:r>
            <a:r>
              <a:rPr lang="en-IN" sz="8000" dirty="0">
                <a:latin typeface="Calibri" pitchFamily="34" charset="0"/>
                <a:cs typeface="Calibri" pitchFamily="34" charset="0"/>
              </a:rPr>
              <a:t> (Extension to Scheduled Areas) Act,1996, which empowers Gram </a:t>
            </a:r>
            <a:r>
              <a:rPr lang="en-IN" sz="8000" dirty="0" err="1">
                <a:latin typeface="Calibri" pitchFamily="34" charset="0"/>
                <a:cs typeface="Calibri" pitchFamily="34" charset="0"/>
              </a:rPr>
              <a:t>Sabhas</a:t>
            </a:r>
            <a:r>
              <a:rPr lang="en-IN" sz="8000" dirty="0">
                <a:latin typeface="Calibri" pitchFamily="34" charset="0"/>
                <a:cs typeface="Calibri" pitchFamily="34" charset="0"/>
              </a:rPr>
              <a:t>.</a:t>
            </a:r>
          </a:p>
          <a:p>
            <a:pPr marL="377825" lvl="0" indent="-196850" algn="just">
              <a:buClrTx/>
              <a:buFont typeface="+mj-lt"/>
              <a:buAutoNum type="arabicPeriod"/>
            </a:pPr>
            <a:endParaRPr lang="en-US" sz="8000" dirty="0">
              <a:latin typeface="Calibri" pitchFamily="34" charset="0"/>
              <a:cs typeface="Calibri" pitchFamily="34" charset="0"/>
            </a:endParaRPr>
          </a:p>
          <a:p>
            <a:pPr marL="377825" lvl="0" indent="-196850" algn="just">
              <a:buClrTx/>
              <a:buFont typeface="+mj-lt"/>
              <a:buAutoNum type="arabicPeriod"/>
            </a:pPr>
            <a:r>
              <a:rPr lang="en-IN" sz="8000" dirty="0">
                <a:latin typeface="Calibri" pitchFamily="34" charset="0"/>
                <a:cs typeface="Calibri" pitchFamily="34" charset="0"/>
              </a:rPr>
              <a:t>In 1999 a separate Ministry of Tribal Affairs was created to ensure the socio-economic development of scheduled Tribes in an integrated, planned and coordinated manner.</a:t>
            </a:r>
          </a:p>
          <a:p>
            <a:pPr marL="377825" lvl="0" indent="-196850" algn="just">
              <a:buClrTx/>
              <a:buFont typeface="+mj-lt"/>
              <a:buAutoNum type="arabicPeriod"/>
            </a:pPr>
            <a:endParaRPr lang="en-US" sz="8000" dirty="0">
              <a:latin typeface="Calibri" pitchFamily="34" charset="0"/>
              <a:cs typeface="Calibri" pitchFamily="34" charset="0"/>
            </a:endParaRPr>
          </a:p>
          <a:p>
            <a:pPr marL="377825" lvl="0" indent="-196850" algn="just">
              <a:buClrTx/>
              <a:buFont typeface="+mj-lt"/>
              <a:buAutoNum type="arabicPeriod"/>
            </a:pPr>
            <a:r>
              <a:rPr lang="en-IN" sz="8000" dirty="0">
                <a:latin typeface="Calibri" pitchFamily="34" charset="0"/>
                <a:cs typeface="Calibri" pitchFamily="34" charset="0"/>
              </a:rPr>
              <a:t>The Scheduled Tribes and Other Traditional Forest Dwellers (Recognition of Forest Rights) Act 2006 was introduced to redress the “historical injustice’ committed against forest dwellers and restore their right to land and forest produce.</a:t>
            </a:r>
          </a:p>
          <a:p>
            <a:pPr marL="377825" lvl="0" indent="-196850" algn="just">
              <a:buClrTx/>
              <a:buFont typeface="+mj-lt"/>
              <a:buAutoNum type="arabicPeriod"/>
            </a:pPr>
            <a:endParaRPr lang="en-IN" sz="8000" dirty="0">
              <a:latin typeface="Calibri" pitchFamily="34" charset="0"/>
              <a:cs typeface="Calibri" pitchFamily="34" charset="0"/>
            </a:endParaRPr>
          </a:p>
          <a:p>
            <a:pPr marL="180975" lvl="0" indent="0" algn="just">
              <a:buClrTx/>
              <a:buNone/>
            </a:pPr>
            <a:endParaRPr lang="en-US" sz="8000" dirty="0">
              <a:latin typeface="Calibri" pitchFamily="34" charset="0"/>
              <a:cs typeface="Calibri" pitchFamily="34" charset="0"/>
            </a:endParaRPr>
          </a:p>
          <a:p>
            <a:pPr>
              <a:buNone/>
            </a:pPr>
            <a:r>
              <a:rPr lang="en-IN" sz="6400" dirty="0">
                <a:latin typeface="Calibri" pitchFamily="34" charset="0"/>
                <a:cs typeface="Calibri" pitchFamily="34" charset="0"/>
              </a:rPr>
              <a:t> </a:t>
            </a:r>
            <a:endParaRPr lang="en-US" sz="6400" dirty="0">
              <a:latin typeface="Calibri" pitchFamily="34" charset="0"/>
              <a:cs typeface="Calibri" pitchFamily="34" charset="0"/>
            </a:endParaRPr>
          </a:p>
          <a:p>
            <a:pPr>
              <a:buNone/>
            </a:pPr>
            <a:r>
              <a:rPr lang="en-IN" sz="6400" dirty="0">
                <a:latin typeface="Calibri" pitchFamily="34" charset="0"/>
                <a:cs typeface="Calibri" pitchFamily="34" charset="0"/>
              </a:rPr>
              <a:t> </a:t>
            </a:r>
            <a:endParaRPr lang="en-US" sz="6400" dirty="0">
              <a:latin typeface="Calibri" pitchFamily="34" charset="0"/>
              <a:cs typeface="Calibri" pitchFamily="34" charset="0"/>
            </a:endParaRPr>
          </a:p>
          <a:p>
            <a:pPr>
              <a:buNone/>
            </a:pPr>
            <a:r>
              <a:rPr lang="en-IN" sz="6400" dirty="0">
                <a:latin typeface="Calibri" pitchFamily="34" charset="0"/>
                <a:cs typeface="Calibri" pitchFamily="34" charset="0"/>
              </a:rPr>
              <a:t> </a:t>
            </a:r>
            <a:endParaRPr lang="en-US" sz="6400" dirty="0">
              <a:latin typeface="Calibri" pitchFamily="34" charset="0"/>
              <a:cs typeface="Calibri" pitchFamily="34" charset="0"/>
            </a:endParaRPr>
          </a:p>
          <a:p>
            <a:pPr>
              <a:buNone/>
            </a:pPr>
            <a:r>
              <a:rPr lang="en-IN" sz="6400" dirty="0">
                <a:latin typeface="Calibri" pitchFamily="34" charset="0"/>
                <a:cs typeface="Calibri" pitchFamily="34" charset="0"/>
              </a:rPr>
              <a:t> </a:t>
            </a:r>
            <a:endParaRPr lang="en-US" sz="6400" dirty="0">
              <a:latin typeface="Calibri" pitchFamily="34" charset="0"/>
              <a:cs typeface="Calibri" pitchFamily="34" charset="0"/>
            </a:endParaRPr>
          </a:p>
          <a:p>
            <a:pPr>
              <a:buNone/>
            </a:pPr>
            <a:r>
              <a:rPr lang="en-IN" sz="6400" dirty="0">
                <a:latin typeface="Calibri" pitchFamily="34" charset="0"/>
                <a:cs typeface="Calibri" pitchFamily="34" charset="0"/>
              </a:rPr>
              <a:t> </a:t>
            </a:r>
            <a:endParaRPr lang="en-US" dirty="0">
              <a:latin typeface="Calibri" pitchFamily="34" charset="0"/>
              <a:cs typeface="Calibri" pitchFamily="34" charset="0"/>
            </a:endParaRPr>
          </a:p>
          <a:p>
            <a:pPr>
              <a:buNone/>
            </a:pPr>
            <a:r>
              <a:rPr lang="en-IN" dirty="0">
                <a:latin typeface="Calibri" pitchFamily="34" charset="0"/>
                <a:cs typeface="Calibri" pitchFamily="34" charset="0"/>
              </a:rPr>
              <a:t> </a:t>
            </a:r>
            <a:endParaRPr lang="en-US" dirty="0">
              <a:latin typeface="Calibri" pitchFamily="34" charset="0"/>
              <a:cs typeface="Calibri" pitchFamily="34" charset="0"/>
            </a:endParaRPr>
          </a:p>
          <a:p>
            <a:pPr>
              <a:buNone/>
            </a:pPr>
            <a:r>
              <a:rPr lang="en-IN" dirty="0">
                <a:latin typeface="Calibri" pitchFamily="34" charset="0"/>
                <a:cs typeface="Calibri" pitchFamily="34" charset="0"/>
              </a:rPr>
              <a:t> </a:t>
            </a:r>
            <a:endParaRPr lang="en-US" dirty="0">
              <a:latin typeface="Calibri" pitchFamily="34" charset="0"/>
              <a:cs typeface="Calibri" pitchFamily="34" charset="0"/>
            </a:endParaRPr>
          </a:p>
          <a:p>
            <a:pPr>
              <a:buNone/>
            </a:pPr>
            <a:r>
              <a:rPr lang="en-IN" dirty="0">
                <a:latin typeface="Calibri" pitchFamily="34" charset="0"/>
                <a:cs typeface="Calibri" pitchFamily="34" charset="0"/>
              </a:rPr>
              <a:t> </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8522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anim calcmode="lin" valueType="num">
                                      <p:cBhvr>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1000"/>
                                        <p:tgtEl>
                                          <p:spTgt spid="6">
                                            <p:txEl>
                                              <p:pRg st="7" end="7"/>
                                            </p:txEl>
                                          </p:spTgt>
                                        </p:tgtEl>
                                      </p:cBhvr>
                                    </p:animEffect>
                                    <p:anim calcmode="lin" valueType="num">
                                      <p:cBhvr>
                                        <p:cTn id="3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1000"/>
                                        <p:tgtEl>
                                          <p:spTgt spid="6">
                                            <p:txEl>
                                              <p:pRg st="9" end="9"/>
                                            </p:txEl>
                                          </p:spTgt>
                                        </p:tgtEl>
                                      </p:cBhvr>
                                    </p:animEffect>
                                    <p:anim calcmode="lin" valueType="num">
                                      <p:cBhvr>
                                        <p:cTn id="4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3CAAB0-E085-47F4-A7F1-8C75FD66C68D}"/>
              </a:ext>
            </a:extLst>
          </p:cNvPr>
          <p:cNvSpPr>
            <a:spLocks noGrp="1"/>
          </p:cNvSpPr>
          <p:nvPr>
            <p:ph type="title"/>
          </p:nvPr>
        </p:nvSpPr>
        <p:spPr>
          <a:xfrm>
            <a:off x="971600" y="188640"/>
            <a:ext cx="7024744" cy="1143000"/>
          </a:xfrm>
        </p:spPr>
        <p:txBody>
          <a:bodyPr>
            <a:normAutofit/>
          </a:bodyPr>
          <a:lstStyle/>
          <a:p>
            <a:r>
              <a:rPr lang="en-IN" sz="2800" b="1" u="sng" dirty="0" smtClean="0">
                <a:solidFill>
                  <a:srgbClr val="C00000"/>
                </a:solidFill>
                <a:latin typeface="Calibri" pitchFamily="34" charset="0"/>
                <a:cs typeface="Calibri" pitchFamily="34" charset="0"/>
              </a:rPr>
              <a:t>SAFEGUARDS – COMMITTEES/ COMMISSIONS</a:t>
            </a:r>
            <a:endParaRPr lang="en-IN" sz="2800" b="1" u="sng" dirty="0">
              <a:solidFill>
                <a:srgbClr val="C00000"/>
              </a:solidFill>
              <a:latin typeface="Calibri" pitchFamily="34" charset="0"/>
              <a:cs typeface="Calibri" pitchFamily="34" charset="0"/>
            </a:endParaRPr>
          </a:p>
        </p:txBody>
      </p:sp>
      <p:sp>
        <p:nvSpPr>
          <p:cNvPr id="5" name="Content Placeholder 2">
            <a:extLst>
              <a:ext uri="{FF2B5EF4-FFF2-40B4-BE49-F238E27FC236}">
                <a16:creationId xmlns="" xmlns:a16="http://schemas.microsoft.com/office/drawing/2014/main" id="{24752039-45E3-4004-8BB5-9D4CE42931C7}"/>
              </a:ext>
            </a:extLst>
          </p:cNvPr>
          <p:cNvSpPr>
            <a:spLocks noGrp="1"/>
          </p:cNvSpPr>
          <p:nvPr>
            <p:ph idx="1"/>
          </p:nvPr>
        </p:nvSpPr>
        <p:spPr>
          <a:xfrm>
            <a:off x="755576" y="1412776"/>
            <a:ext cx="7776864" cy="4968552"/>
          </a:xfrm>
        </p:spPr>
        <p:txBody>
          <a:bodyPr>
            <a:normAutofit fontScale="77500" lnSpcReduction="20000"/>
          </a:bodyPr>
          <a:lstStyle/>
          <a:p>
            <a:pPr>
              <a:buClrTx/>
              <a:buFont typeface="Wingdings" pitchFamily="2" charset="2"/>
              <a:buChar char="v"/>
            </a:pPr>
            <a:r>
              <a:rPr lang="en-IN" sz="2800" dirty="0">
                <a:latin typeface="Calibri" pitchFamily="34" charset="0"/>
                <a:cs typeface="Calibri" pitchFamily="34" charset="0"/>
              </a:rPr>
              <a:t>1935- Backward </a:t>
            </a:r>
            <a:r>
              <a:rPr lang="en-IN" sz="2800" dirty="0" smtClean="0">
                <a:latin typeface="Calibri" pitchFamily="34" charset="0"/>
                <a:cs typeface="Calibri" pitchFamily="34" charset="0"/>
              </a:rPr>
              <a:t>Classes.</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1947- Elwin </a:t>
            </a:r>
            <a:r>
              <a:rPr lang="en-IN" sz="2800" dirty="0" smtClean="0">
                <a:latin typeface="Calibri" pitchFamily="34" charset="0"/>
                <a:cs typeface="Calibri" pitchFamily="34" charset="0"/>
              </a:rPr>
              <a:t>Committee.</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1960 – UN </a:t>
            </a:r>
            <a:r>
              <a:rPr lang="en-IN" sz="2800" dirty="0" err="1">
                <a:latin typeface="Calibri" pitchFamily="34" charset="0"/>
                <a:cs typeface="Calibri" pitchFamily="34" charset="0"/>
              </a:rPr>
              <a:t>Dhebar</a:t>
            </a:r>
            <a:r>
              <a:rPr lang="en-IN" sz="2800" dirty="0">
                <a:latin typeface="Calibri" pitchFamily="34" charset="0"/>
                <a:cs typeface="Calibri" pitchFamily="34" charset="0"/>
              </a:rPr>
              <a:t> Commission – land allotment in tribal </a:t>
            </a:r>
            <a:r>
              <a:rPr lang="en-IN" sz="2800" dirty="0" smtClean="0">
                <a:latin typeface="Calibri" pitchFamily="34" charset="0"/>
                <a:cs typeface="Calibri" pitchFamily="34" charset="0"/>
              </a:rPr>
              <a:t>areas.</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1965 – </a:t>
            </a:r>
            <a:r>
              <a:rPr lang="en-IN" sz="2800" dirty="0" err="1">
                <a:latin typeface="Calibri" pitchFamily="34" charset="0"/>
                <a:cs typeface="Calibri" pitchFamily="34" charset="0"/>
              </a:rPr>
              <a:t>Lokur</a:t>
            </a:r>
            <a:r>
              <a:rPr lang="en-IN" sz="2800" dirty="0">
                <a:latin typeface="Calibri" pitchFamily="34" charset="0"/>
                <a:cs typeface="Calibri" pitchFamily="34" charset="0"/>
              </a:rPr>
              <a:t> Committee - scheduling of groups in </a:t>
            </a:r>
            <a:r>
              <a:rPr lang="en-IN" sz="2800" dirty="0" smtClean="0">
                <a:latin typeface="Calibri" pitchFamily="34" charset="0"/>
                <a:cs typeface="Calibri" pitchFamily="34" charset="0"/>
              </a:rPr>
              <a:t>ST.</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1966 – The </a:t>
            </a:r>
            <a:r>
              <a:rPr lang="en-IN" sz="2800" dirty="0" err="1">
                <a:latin typeface="Calibri" pitchFamily="34" charset="0"/>
                <a:cs typeface="Calibri" pitchFamily="34" charset="0"/>
              </a:rPr>
              <a:t>Shilu</a:t>
            </a:r>
            <a:r>
              <a:rPr lang="en-IN" sz="2800" dirty="0">
                <a:latin typeface="Calibri" pitchFamily="34" charset="0"/>
                <a:cs typeface="Calibri" pitchFamily="34" charset="0"/>
              </a:rPr>
              <a:t> AO Committee - tribal development and </a:t>
            </a:r>
            <a:r>
              <a:rPr lang="en-IN" sz="2800" dirty="0" smtClean="0">
                <a:latin typeface="Calibri" pitchFamily="34" charset="0"/>
                <a:cs typeface="Calibri" pitchFamily="34" charset="0"/>
              </a:rPr>
              <a:t>welfare.</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1970 – TSP </a:t>
            </a:r>
            <a:r>
              <a:rPr lang="en-IN" sz="2800" dirty="0" err="1" smtClean="0">
                <a:latin typeface="Calibri" pitchFamily="34" charset="0"/>
                <a:cs typeface="Calibri" pitchFamily="34" charset="0"/>
              </a:rPr>
              <a:t>Approch</a:t>
            </a:r>
            <a:r>
              <a:rPr lang="en-IN" sz="2800" dirty="0" smtClean="0">
                <a:latin typeface="Calibri" pitchFamily="34" charset="0"/>
                <a:cs typeface="Calibri" pitchFamily="34" charset="0"/>
              </a:rPr>
              <a:t>.</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1990 – </a:t>
            </a:r>
            <a:r>
              <a:rPr lang="en-IN" sz="2800" dirty="0" err="1">
                <a:latin typeface="Calibri" pitchFamily="34" charset="0"/>
                <a:cs typeface="Calibri" pitchFamily="34" charset="0"/>
              </a:rPr>
              <a:t>Bhuria</a:t>
            </a:r>
            <a:r>
              <a:rPr lang="en-IN" sz="2800" dirty="0">
                <a:latin typeface="Calibri" pitchFamily="34" charset="0"/>
                <a:cs typeface="Calibri" pitchFamily="34" charset="0"/>
              </a:rPr>
              <a:t> </a:t>
            </a:r>
            <a:r>
              <a:rPr lang="en-IN" sz="2800" dirty="0" smtClean="0">
                <a:latin typeface="Calibri" pitchFamily="34" charset="0"/>
                <a:cs typeface="Calibri" pitchFamily="34" charset="0"/>
              </a:rPr>
              <a:t>Committee </a:t>
            </a:r>
            <a:r>
              <a:rPr lang="en-IN" sz="2800" dirty="0">
                <a:latin typeface="Calibri" pitchFamily="34" charset="0"/>
                <a:cs typeface="Calibri" pitchFamily="34" charset="0"/>
              </a:rPr>
              <a:t>– PESA Act, </a:t>
            </a:r>
            <a:r>
              <a:rPr lang="en-IN" sz="2800" dirty="0" smtClean="0">
                <a:latin typeface="Calibri" pitchFamily="34" charset="0"/>
                <a:cs typeface="Calibri" pitchFamily="34" charset="0"/>
              </a:rPr>
              <a:t>1996.</a:t>
            </a:r>
            <a:endParaRPr lang="en-IN" sz="2800" dirty="0">
              <a:latin typeface="Calibri" pitchFamily="34" charset="0"/>
              <a:cs typeface="Calibri" pitchFamily="34" charset="0"/>
            </a:endParaRPr>
          </a:p>
          <a:p>
            <a:pPr>
              <a:buClrTx/>
              <a:buFont typeface="Wingdings" pitchFamily="2" charset="2"/>
              <a:buChar char="v"/>
            </a:pPr>
            <a:r>
              <a:rPr lang="en-IN" sz="2800" dirty="0">
                <a:latin typeface="Calibri" pitchFamily="34" charset="0"/>
                <a:cs typeface="Calibri" pitchFamily="34" charset="0"/>
              </a:rPr>
              <a:t>2002-2004 – </a:t>
            </a:r>
            <a:r>
              <a:rPr lang="en-IN" sz="2800" dirty="0" err="1">
                <a:latin typeface="Calibri" pitchFamily="34" charset="0"/>
                <a:cs typeface="Calibri" pitchFamily="34" charset="0"/>
              </a:rPr>
              <a:t>Bhuria</a:t>
            </a:r>
            <a:r>
              <a:rPr lang="en-IN" sz="2800" dirty="0">
                <a:latin typeface="Calibri" pitchFamily="34" charset="0"/>
                <a:cs typeface="Calibri" pitchFamily="34" charset="0"/>
              </a:rPr>
              <a:t> </a:t>
            </a:r>
            <a:r>
              <a:rPr lang="en-IN" sz="2800" dirty="0" smtClean="0">
                <a:latin typeface="Calibri" pitchFamily="34" charset="0"/>
                <a:cs typeface="Calibri" pitchFamily="34" charset="0"/>
              </a:rPr>
              <a:t>Commission.</a:t>
            </a:r>
            <a:endParaRPr lang="en-IN" sz="2800" dirty="0">
              <a:latin typeface="Calibri" pitchFamily="34" charset="0"/>
              <a:cs typeface="Calibri" pitchFamily="34" charset="0"/>
            </a:endParaRPr>
          </a:p>
          <a:p>
            <a:pPr>
              <a:buClrTx/>
              <a:buFont typeface="Wingdings" pitchFamily="2" charset="2"/>
              <a:buChar char="v"/>
            </a:pPr>
            <a:r>
              <a:rPr lang="en-IN" sz="2800" dirty="0" err="1">
                <a:latin typeface="Calibri" pitchFamily="34" charset="0"/>
                <a:cs typeface="Calibri" pitchFamily="34" charset="0"/>
              </a:rPr>
              <a:t>Bandopadhyay</a:t>
            </a:r>
            <a:r>
              <a:rPr lang="en-IN" sz="2800" dirty="0">
                <a:latin typeface="Calibri" pitchFamily="34" charset="0"/>
                <a:cs typeface="Calibri" pitchFamily="34" charset="0"/>
              </a:rPr>
              <a:t> Committee – Development and Governance in extremities </a:t>
            </a:r>
            <a:r>
              <a:rPr lang="en-IN" sz="2800" dirty="0" smtClean="0">
                <a:latin typeface="Calibri" pitchFamily="34" charset="0"/>
                <a:cs typeface="Calibri" pitchFamily="34" charset="0"/>
              </a:rPr>
              <a:t>areas.</a:t>
            </a:r>
            <a:endParaRPr lang="en-IN" sz="2800" u="sng" dirty="0">
              <a:latin typeface="Calibri" pitchFamily="34" charset="0"/>
              <a:cs typeface="Calibri" pitchFamily="34" charset="0"/>
            </a:endParaRPr>
          </a:p>
          <a:p>
            <a:pPr>
              <a:buClrTx/>
              <a:buFont typeface="Wingdings" pitchFamily="2" charset="2"/>
              <a:buChar char="v"/>
            </a:pPr>
            <a:r>
              <a:rPr lang="en-IN" sz="2800" dirty="0" err="1">
                <a:latin typeface="Calibri" pitchFamily="34" charset="0"/>
                <a:cs typeface="Calibri" pitchFamily="34" charset="0"/>
              </a:rPr>
              <a:t>Mungekar</a:t>
            </a:r>
            <a:r>
              <a:rPr lang="en-IN" sz="2800" dirty="0">
                <a:latin typeface="Calibri" pitchFamily="34" charset="0"/>
                <a:cs typeface="Calibri" pitchFamily="34" charset="0"/>
              </a:rPr>
              <a:t> Committee on school health.</a:t>
            </a:r>
          </a:p>
          <a:p>
            <a:pPr>
              <a:buClrTx/>
              <a:buFont typeface="Wingdings" pitchFamily="2" charset="2"/>
              <a:buChar char="v"/>
            </a:pPr>
            <a:r>
              <a:rPr lang="en-IN" sz="2800" dirty="0">
                <a:latin typeface="Calibri" pitchFamily="34" charset="0"/>
                <a:cs typeface="Calibri" pitchFamily="34" charset="0"/>
              </a:rPr>
              <a:t>Professor </a:t>
            </a:r>
            <a:r>
              <a:rPr lang="en-IN" sz="2800" dirty="0" err="1">
                <a:latin typeface="Calibri" pitchFamily="34" charset="0"/>
                <a:cs typeface="Calibri" pitchFamily="34" charset="0"/>
              </a:rPr>
              <a:t>Xaxa</a:t>
            </a:r>
            <a:r>
              <a:rPr lang="en-IN" sz="2800" dirty="0">
                <a:latin typeface="Calibri" pitchFamily="34" charset="0"/>
                <a:cs typeface="Calibri" pitchFamily="34" charset="0"/>
              </a:rPr>
              <a:t> Committee 2014 </a:t>
            </a:r>
          </a:p>
          <a:p>
            <a:pPr>
              <a:buClrTx/>
              <a:buFont typeface="Wingdings" pitchFamily="2" charset="2"/>
              <a:buChar char="v"/>
            </a:pPr>
            <a:r>
              <a:rPr lang="en-IN" sz="2800" dirty="0" err="1">
                <a:latin typeface="Calibri" pitchFamily="34" charset="0"/>
                <a:cs typeface="Calibri" pitchFamily="34" charset="0"/>
              </a:rPr>
              <a:t>Dr.</a:t>
            </a:r>
            <a:r>
              <a:rPr lang="en-IN" sz="2800" dirty="0">
                <a:latin typeface="Calibri" pitchFamily="34" charset="0"/>
                <a:cs typeface="Calibri" pitchFamily="34" charset="0"/>
              </a:rPr>
              <a:t> Abhay Bhang committee 2018  - on </a:t>
            </a:r>
            <a:r>
              <a:rPr lang="en-IN" sz="2800" dirty="0" smtClean="0">
                <a:latin typeface="Calibri" pitchFamily="34" charset="0"/>
                <a:cs typeface="Calibri" pitchFamily="34" charset="0"/>
              </a:rPr>
              <a:t>Tribal Health.</a:t>
            </a:r>
            <a:endParaRPr lang="en-IN" sz="2800" dirty="0">
              <a:latin typeface="Calibri" pitchFamily="34" charset="0"/>
              <a:cs typeface="Calibri" pitchFamily="34" charset="0"/>
            </a:endParaRPr>
          </a:p>
          <a:p>
            <a:endParaRPr lang="en-IN" dirty="0"/>
          </a:p>
        </p:txBody>
      </p:sp>
    </p:spTree>
    <p:extLst>
      <p:ext uri="{BB962C8B-B14F-4D97-AF65-F5344CB8AC3E}">
        <p14:creationId xmlns:p14="http://schemas.microsoft.com/office/powerpoint/2010/main" val="5486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8" end="8"/>
                                            </p:txEl>
                                          </p:spTgt>
                                        </p:tgtEl>
                                        <p:attrNameLst>
                                          <p:attrName>style.visibility</p:attrName>
                                        </p:attrNameLst>
                                      </p:cBhvr>
                                      <p:to>
                                        <p:strVal val="visible"/>
                                      </p:to>
                                    </p:set>
                                    <p:animEffect transition="in" filter="fade">
                                      <p:cBhvr>
                                        <p:cTn id="70" dur="1000"/>
                                        <p:tgtEl>
                                          <p:spTgt spid="5">
                                            <p:txEl>
                                              <p:pRg st="8" end="8"/>
                                            </p:txEl>
                                          </p:spTgt>
                                        </p:tgtEl>
                                      </p:cBhvr>
                                    </p:animEffect>
                                    <p:anim calcmode="lin" valueType="num">
                                      <p:cBhvr>
                                        <p:cTn id="7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fade">
                                      <p:cBhvr>
                                        <p:cTn id="77" dur="1000"/>
                                        <p:tgtEl>
                                          <p:spTgt spid="5">
                                            <p:txEl>
                                              <p:pRg st="9" end="9"/>
                                            </p:txEl>
                                          </p:spTgt>
                                        </p:tgtEl>
                                      </p:cBhvr>
                                    </p:animEffect>
                                    <p:anim calcmode="lin" valueType="num">
                                      <p:cBhvr>
                                        <p:cTn id="7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1000"/>
                                        <p:tgtEl>
                                          <p:spTgt spid="5">
                                            <p:txEl>
                                              <p:pRg st="10" end="10"/>
                                            </p:txEl>
                                          </p:spTgt>
                                        </p:tgtEl>
                                      </p:cBhvr>
                                    </p:animEffect>
                                    <p:anim calcmode="lin" valueType="num">
                                      <p:cBhvr>
                                        <p:cTn id="8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1" end="11"/>
                                            </p:txEl>
                                          </p:spTgt>
                                        </p:tgtEl>
                                        <p:attrNameLst>
                                          <p:attrName>style.visibility</p:attrName>
                                        </p:attrNameLst>
                                      </p:cBhvr>
                                      <p:to>
                                        <p:strVal val="visible"/>
                                      </p:to>
                                    </p:set>
                                    <p:animEffect transition="in" filter="fade">
                                      <p:cBhvr>
                                        <p:cTn id="91" dur="1000"/>
                                        <p:tgtEl>
                                          <p:spTgt spid="5">
                                            <p:txEl>
                                              <p:pRg st="11" end="11"/>
                                            </p:txEl>
                                          </p:spTgt>
                                        </p:tgtEl>
                                      </p:cBhvr>
                                    </p:animEffect>
                                    <p:anim calcmode="lin" valueType="num">
                                      <p:cBhvr>
                                        <p:cTn id="9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548680"/>
            <a:ext cx="7024744" cy="1143000"/>
          </a:xfrm>
        </p:spPr>
        <p:txBody>
          <a:bodyPr>
            <a:normAutofit/>
          </a:bodyPr>
          <a:lstStyle/>
          <a:p>
            <a:pPr algn="ctr"/>
            <a:r>
              <a:rPr lang="en-IN" sz="2400" b="1" u="sng" dirty="0" smtClean="0">
                <a:solidFill>
                  <a:srgbClr val="C00000"/>
                </a:solidFill>
                <a:latin typeface="Calibri" pitchFamily="34" charset="0"/>
                <a:cs typeface="Calibri" pitchFamily="34" charset="0"/>
              </a:rPr>
              <a:t>SCHEDULED TRIBES POPULATION DISTRIBUTION </a:t>
            </a:r>
            <a:br>
              <a:rPr lang="en-IN" sz="2400" b="1" u="sng" dirty="0" smtClean="0">
                <a:solidFill>
                  <a:srgbClr val="C00000"/>
                </a:solidFill>
                <a:latin typeface="Calibri" pitchFamily="34" charset="0"/>
                <a:cs typeface="Calibri" pitchFamily="34" charset="0"/>
              </a:rPr>
            </a:br>
            <a:r>
              <a:rPr lang="en-IN" sz="2400" b="1" u="sng" dirty="0" smtClean="0">
                <a:solidFill>
                  <a:srgbClr val="C00000"/>
                </a:solidFill>
                <a:latin typeface="Calibri" pitchFamily="34" charset="0"/>
                <a:cs typeface="Calibri" pitchFamily="34" charset="0"/>
              </a:rPr>
              <a:t>IN INDIA</a:t>
            </a:r>
            <a:endParaRPr lang="en-US" sz="2400" b="1" u="sng" dirty="0">
              <a:solidFill>
                <a:srgbClr val="C00000"/>
              </a:solidFill>
              <a:latin typeface="Calibri" pitchFamily="34" charset="0"/>
              <a:cs typeface="Calibri" pitchFamily="34" charset="0"/>
            </a:endParaRPr>
          </a:p>
        </p:txBody>
      </p:sp>
      <p:sp>
        <p:nvSpPr>
          <p:cNvPr id="3" name="Content Placeholder 2"/>
          <p:cNvSpPr>
            <a:spLocks noGrp="1"/>
          </p:cNvSpPr>
          <p:nvPr>
            <p:ph idx="1"/>
          </p:nvPr>
        </p:nvSpPr>
        <p:spPr>
          <a:xfrm>
            <a:off x="683568" y="1196752"/>
            <a:ext cx="7632848" cy="3312368"/>
          </a:xfrm>
        </p:spPr>
        <p:txBody>
          <a:bodyPr>
            <a:noAutofit/>
          </a:bodyPr>
          <a:lstStyle/>
          <a:p>
            <a:pPr algn="just">
              <a:buNone/>
            </a:pPr>
            <a:r>
              <a:rPr lang="en-US" sz="1800" b="1" dirty="0">
                <a:solidFill>
                  <a:schemeClr val="tx1"/>
                </a:solidFill>
                <a:latin typeface="Bell MT" pitchFamily="18" charset="0"/>
              </a:rPr>
              <a:t>			</a:t>
            </a:r>
          </a:p>
          <a:p>
            <a:pPr algn="just">
              <a:buNone/>
            </a:pPr>
            <a:r>
              <a:rPr lang="en-US" sz="1800" b="1" dirty="0">
                <a:solidFill>
                  <a:schemeClr val="tx1"/>
                </a:solidFill>
                <a:latin typeface="Bell MT" pitchFamily="18" charset="0"/>
              </a:rPr>
              <a:t>			</a:t>
            </a:r>
            <a:r>
              <a:rPr lang="en-US" sz="1800" b="1" dirty="0" smtClean="0">
                <a:solidFill>
                  <a:schemeClr val="tx1"/>
                </a:solidFill>
                <a:latin typeface="Bell MT" pitchFamily="18" charset="0"/>
              </a:rPr>
              <a:t>    </a:t>
            </a:r>
            <a:r>
              <a:rPr lang="en-US" b="1" dirty="0" smtClean="0">
                <a:solidFill>
                  <a:schemeClr val="tx1"/>
                </a:solidFill>
                <a:latin typeface="Calibri" pitchFamily="34" charset="0"/>
                <a:cs typeface="Calibri" pitchFamily="34" charset="0"/>
              </a:rPr>
              <a:t>Where </a:t>
            </a:r>
            <a:r>
              <a:rPr lang="en-US" b="1" dirty="0">
                <a:solidFill>
                  <a:schemeClr val="tx1"/>
                </a:solidFill>
                <a:latin typeface="Calibri" pitchFamily="34" charset="0"/>
                <a:cs typeface="Calibri" pitchFamily="34" charset="0"/>
              </a:rPr>
              <a:t>are they located?</a:t>
            </a:r>
          </a:p>
          <a:p>
            <a:pPr algn="just">
              <a:buNone/>
            </a:pPr>
            <a:r>
              <a:rPr lang="en-US" sz="2000" dirty="0">
                <a:solidFill>
                  <a:schemeClr val="tx1"/>
                </a:solidFill>
                <a:latin typeface="Calibri" pitchFamily="34" charset="0"/>
                <a:cs typeface="Calibri" pitchFamily="34" charset="0"/>
              </a:rPr>
              <a:t>   		 The</a:t>
            </a:r>
            <a:r>
              <a:rPr lang="en-US" sz="2000" b="1" dirty="0">
                <a:solidFill>
                  <a:schemeClr val="tx1"/>
                </a:solidFill>
                <a:latin typeface="Calibri" pitchFamily="34" charset="0"/>
                <a:cs typeface="Calibri" pitchFamily="34" charset="0"/>
              </a:rPr>
              <a:t> 705  </a:t>
            </a:r>
            <a:r>
              <a:rPr lang="en-US" sz="2000" dirty="0">
                <a:solidFill>
                  <a:schemeClr val="tx1"/>
                </a:solidFill>
                <a:latin typeface="Calibri" pitchFamily="34" charset="0"/>
                <a:cs typeface="Calibri" pitchFamily="34" charset="0"/>
              </a:rPr>
              <a:t>scheduled tribes in the country can be divided into four major categories namely,</a:t>
            </a:r>
          </a:p>
          <a:p>
            <a:pPr algn="just">
              <a:buNone/>
            </a:pPr>
            <a:r>
              <a:rPr lang="en-US" sz="2000" dirty="0">
                <a:solidFill>
                  <a:schemeClr val="tx1"/>
                </a:solidFill>
                <a:latin typeface="Calibri" pitchFamily="34" charset="0"/>
                <a:cs typeface="Calibri" pitchFamily="34" charset="0"/>
              </a:rPr>
              <a:t>    1.TRibal people living in schedule V areas and in tribal dominated blocks and </a:t>
            </a:r>
            <a:r>
              <a:rPr lang="en-US" sz="2000" dirty="0" smtClean="0">
                <a:solidFill>
                  <a:schemeClr val="tx1"/>
                </a:solidFill>
                <a:latin typeface="Calibri" pitchFamily="34" charset="0"/>
                <a:cs typeface="Calibri" pitchFamily="34" charset="0"/>
              </a:rPr>
              <a:t>districts.</a:t>
            </a:r>
            <a:endParaRPr lang="en-US" sz="2000" dirty="0">
              <a:solidFill>
                <a:schemeClr val="tx1"/>
              </a:solidFill>
              <a:latin typeface="Calibri" pitchFamily="34" charset="0"/>
              <a:cs typeface="Calibri" pitchFamily="34" charset="0"/>
            </a:endParaRPr>
          </a:p>
          <a:p>
            <a:pPr algn="just">
              <a:buNone/>
            </a:pPr>
            <a:r>
              <a:rPr lang="en-US" sz="2000" dirty="0">
                <a:solidFill>
                  <a:schemeClr val="tx1"/>
                </a:solidFill>
                <a:latin typeface="Calibri" pitchFamily="34" charset="0"/>
                <a:cs typeface="Calibri" pitchFamily="34" charset="0"/>
              </a:rPr>
              <a:t>    2. Tribal population in North-East India</a:t>
            </a:r>
          </a:p>
          <a:p>
            <a:pPr algn="just">
              <a:buNone/>
            </a:pPr>
            <a:r>
              <a:rPr lang="en-US" sz="2000" dirty="0">
                <a:solidFill>
                  <a:schemeClr val="tx1"/>
                </a:solidFill>
                <a:latin typeface="Calibri" pitchFamily="34" charset="0"/>
                <a:cs typeface="Calibri" pitchFamily="34" charset="0"/>
              </a:rPr>
              <a:t>    3.Particularly vulnerable tribal groups , PVTG</a:t>
            </a:r>
          </a:p>
          <a:p>
            <a:pPr algn="just">
              <a:buNone/>
            </a:pPr>
            <a:r>
              <a:rPr lang="en-US" sz="2000" dirty="0">
                <a:solidFill>
                  <a:schemeClr val="tx1"/>
                </a:solidFill>
                <a:latin typeface="Calibri" pitchFamily="34" charset="0"/>
                <a:cs typeface="Calibri" pitchFamily="34" charset="0"/>
              </a:rPr>
              <a:t>    4.Tribal people living outside scheduled areas.</a:t>
            </a:r>
          </a:p>
          <a:p>
            <a:pPr algn="just">
              <a:buNone/>
            </a:pPr>
            <a:r>
              <a:rPr lang="en-US" sz="2000" dirty="0">
                <a:solidFill>
                  <a:schemeClr val="tx1"/>
                </a:solidFill>
                <a:latin typeface="Calibri" pitchFamily="34" charset="0"/>
                <a:cs typeface="Calibri" pitchFamily="34" charset="0"/>
              </a:rPr>
              <a:t>			 Numerically ,Madhya Pradesh has the largest ST population (15 million),followed by Maharashtra (10 million ), </a:t>
            </a:r>
            <a:r>
              <a:rPr lang="en-US" sz="2000" dirty="0" err="1">
                <a:solidFill>
                  <a:schemeClr val="tx1"/>
                </a:solidFill>
                <a:latin typeface="Calibri" pitchFamily="34" charset="0"/>
                <a:cs typeface="Calibri" pitchFamily="34" charset="0"/>
              </a:rPr>
              <a:t>Odisha</a:t>
            </a:r>
            <a:r>
              <a:rPr lang="en-US" sz="2000" dirty="0">
                <a:solidFill>
                  <a:schemeClr val="tx1"/>
                </a:solidFill>
                <a:latin typeface="Calibri" pitchFamily="34" charset="0"/>
                <a:cs typeface="Calibri" pitchFamily="34" charset="0"/>
              </a:rPr>
              <a:t> (9 million) , and Rajasthan (9 million).In fact, more than two thirds of the ST population lives in the 7 states of MP, Chhattisgarh, Jharkhand , </a:t>
            </a:r>
            <a:r>
              <a:rPr lang="en-US" sz="2000" dirty="0" err="1">
                <a:solidFill>
                  <a:schemeClr val="tx1"/>
                </a:solidFill>
                <a:latin typeface="Calibri" pitchFamily="34" charset="0"/>
                <a:cs typeface="Calibri" pitchFamily="34" charset="0"/>
              </a:rPr>
              <a:t>Odisha</a:t>
            </a:r>
            <a:r>
              <a:rPr lang="en-US" sz="2000" dirty="0">
                <a:solidFill>
                  <a:schemeClr val="tx1"/>
                </a:solidFill>
                <a:latin typeface="Calibri" pitchFamily="34" charset="0"/>
                <a:cs typeface="Calibri" pitchFamily="34" charset="0"/>
              </a:rPr>
              <a:t> , Maharashtra , Gujarat and </a:t>
            </a:r>
            <a:r>
              <a:rPr lang="en-US" sz="2000" dirty="0" err="1">
                <a:solidFill>
                  <a:schemeClr val="tx1"/>
                </a:solidFill>
                <a:latin typeface="Calibri" pitchFamily="34" charset="0"/>
                <a:cs typeface="Calibri" pitchFamily="34" charset="0"/>
              </a:rPr>
              <a:t>Rajastan</a:t>
            </a:r>
            <a:r>
              <a:rPr lang="en-US" sz="2000" dirty="0">
                <a:solidFill>
                  <a:schemeClr val="tx1"/>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								</a:t>
            </a:r>
            <a:r>
              <a:rPr lang="en-US" sz="2000" dirty="0" smtClean="0">
                <a:solidFill>
                  <a:schemeClr val="tx1"/>
                </a:solidFill>
                <a:latin typeface="Bell MT" pitchFamily="18" charset="0"/>
              </a:rPr>
              <a:t>[ </a:t>
            </a:r>
            <a:r>
              <a:rPr lang="en-US" sz="2000" dirty="0">
                <a:solidFill>
                  <a:schemeClr val="tx1"/>
                </a:solidFill>
                <a:latin typeface="Bell MT" pitchFamily="18" charset="0"/>
              </a:rPr>
              <a:t>Continue…</a:t>
            </a:r>
            <a:endParaRPr lang="en-IN" sz="2000" dirty="0">
              <a:solidFill>
                <a:schemeClr val="tx1"/>
              </a:solidFill>
              <a:latin typeface="Bell MT" pitchFamily="18" charset="0"/>
            </a:endParaRPr>
          </a:p>
          <a:p>
            <a:pPr algn="just">
              <a:buNone/>
            </a:pPr>
            <a:endParaRPr lang="en-US" sz="2000" dirty="0">
              <a:solidFill>
                <a:schemeClr val="tx1"/>
              </a:solidFill>
              <a:latin typeface="Calibri" pitchFamily="34" charset="0"/>
              <a:cs typeface="Calibri" pitchFamily="34" charset="0"/>
            </a:endParaRPr>
          </a:p>
          <a:p>
            <a:pPr algn="just">
              <a:buNone/>
            </a:pPr>
            <a:r>
              <a:rPr lang="en-US" sz="1800" dirty="0">
                <a:solidFill>
                  <a:schemeClr val="tx1"/>
                </a:solidFill>
                <a:latin typeface="Bell MT" pitchFamily="18" charset="0"/>
              </a:rPr>
              <a:t>							</a:t>
            </a:r>
            <a:endParaRPr lang="en-IN" sz="1800" dirty="0">
              <a:solidFill>
                <a:schemeClr val="tx1"/>
              </a:solidFill>
              <a:latin typeface="Bell MT" pitchFamily="18" charset="0"/>
            </a:endParaRPr>
          </a:p>
        </p:txBody>
      </p:sp>
    </p:spTree>
    <p:extLst>
      <p:ext uri="{BB962C8B-B14F-4D97-AF65-F5344CB8AC3E}">
        <p14:creationId xmlns:p14="http://schemas.microsoft.com/office/powerpoint/2010/main" val="29763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764704"/>
            <a:ext cx="7416824" cy="7386638"/>
          </a:xfrm>
          <a:prstGeom prst="rect">
            <a:avLst/>
          </a:prstGeom>
          <a:ln>
            <a:solidFill>
              <a:schemeClr val="accent1"/>
            </a:solidFill>
          </a:ln>
        </p:spPr>
        <p:txBody>
          <a:bodyPr wrap="square">
            <a:spAutoFit/>
          </a:bodyPr>
          <a:lstStyle/>
          <a:p>
            <a:pPr algn="just"/>
            <a:endParaRPr lang="en-US" sz="2400" dirty="0">
              <a:latin typeface="Calibri" pitchFamily="34" charset="0"/>
              <a:cs typeface="Calibri" pitchFamily="34" charset="0"/>
            </a:endParaRPr>
          </a:p>
          <a:p>
            <a:pPr algn="ctr"/>
            <a:r>
              <a:rPr lang="en-US" sz="2400" b="1" u="sng" dirty="0">
                <a:solidFill>
                  <a:srgbClr val="C00000"/>
                </a:solidFill>
                <a:latin typeface="Calibri" pitchFamily="34" charset="0"/>
                <a:cs typeface="Calibri" pitchFamily="34" charset="0"/>
              </a:rPr>
              <a:t>TRIBAL </a:t>
            </a:r>
            <a:r>
              <a:rPr lang="en-US" sz="2400" b="1" u="sng" dirty="0" smtClean="0">
                <a:solidFill>
                  <a:srgbClr val="C00000"/>
                </a:solidFill>
                <a:latin typeface="Calibri" pitchFamily="34" charset="0"/>
                <a:cs typeface="Calibri" pitchFamily="34" charset="0"/>
              </a:rPr>
              <a:t>POPULATION</a:t>
            </a:r>
          </a:p>
          <a:p>
            <a:pPr algn="ctr"/>
            <a:endParaRPr lang="en-US" sz="2400" b="1" u="sng" dirty="0">
              <a:solidFill>
                <a:srgbClr val="C00000"/>
              </a:solidFill>
              <a:latin typeface="Calibri" pitchFamily="34" charset="0"/>
              <a:cs typeface="Calibri" pitchFamily="34" charset="0"/>
            </a:endParaRPr>
          </a:p>
          <a:p>
            <a:pPr algn="just"/>
            <a:r>
              <a:rPr lang="en-US" sz="2400" dirty="0">
                <a:latin typeface="Calibri" pitchFamily="34" charset="0"/>
                <a:cs typeface="Calibri" pitchFamily="34" charset="0"/>
              </a:rPr>
              <a:t>The concentration of tribal population is highest amongst the North Eastern states 6</a:t>
            </a:r>
            <a:r>
              <a:rPr lang="en-US" sz="2400" baseline="30000" dirty="0">
                <a:latin typeface="Calibri" pitchFamily="34" charset="0"/>
                <a:cs typeface="Calibri" pitchFamily="34" charset="0"/>
              </a:rPr>
              <a:t>th</a:t>
            </a:r>
            <a:r>
              <a:rPr lang="en-US" sz="2400" dirty="0">
                <a:latin typeface="Calibri" pitchFamily="34" charset="0"/>
                <a:cs typeface="Calibri" pitchFamily="34" charset="0"/>
              </a:rPr>
              <a:t> </a:t>
            </a:r>
            <a:r>
              <a:rPr lang="en-US" sz="2400" dirty="0" smtClean="0">
                <a:latin typeface="Calibri" pitchFamily="34" charset="0"/>
                <a:cs typeface="Calibri" pitchFamily="34" charset="0"/>
              </a:rPr>
              <a:t>Schedule.</a:t>
            </a:r>
            <a:endParaRPr lang="en-US" sz="2400" dirty="0">
              <a:latin typeface="Calibri" pitchFamily="34" charset="0"/>
              <a:cs typeface="Calibri" pitchFamily="34" charset="0"/>
            </a:endParaRPr>
          </a:p>
          <a:p>
            <a:pPr algn="just"/>
            <a:endParaRPr lang="en-IN" sz="2400" dirty="0">
              <a:latin typeface="Calibri" pitchFamily="34" charset="0"/>
              <a:cs typeface="Calibri" pitchFamily="34" charset="0"/>
            </a:endParaRPr>
          </a:p>
          <a:p>
            <a:pPr algn="just"/>
            <a:r>
              <a:rPr lang="en-US" sz="2400" dirty="0">
                <a:latin typeface="Calibri" pitchFamily="34" charset="0"/>
                <a:cs typeface="Calibri" pitchFamily="34" charset="0"/>
              </a:rPr>
              <a:t>Almost 90% of the tribal population of the country lives in rural areas. There are 90 districts or 809 blocks with more than 50% tribal population and they account for nearly 45% of the ST population in the country.</a:t>
            </a:r>
          </a:p>
          <a:p>
            <a:pPr algn="just"/>
            <a:endParaRPr lang="en-US" sz="2400" dirty="0">
              <a:latin typeface="Calibri" pitchFamily="34" charset="0"/>
              <a:cs typeface="Calibri" pitchFamily="34" charset="0"/>
              <a:sym typeface="Wingdings" panose="05000000000000000000" pitchFamily="2" charset="2"/>
            </a:endParaRPr>
          </a:p>
          <a:p>
            <a:pPr algn="just"/>
            <a:r>
              <a:rPr lang="en-US" sz="2400" dirty="0">
                <a:latin typeface="Calibri" pitchFamily="34" charset="0"/>
                <a:cs typeface="Calibri" pitchFamily="34" charset="0"/>
              </a:rPr>
              <a:t> In other words ,almost  55% of the tribal population </a:t>
            </a:r>
            <a:r>
              <a:rPr lang="en-US" sz="2400" dirty="0">
                <a:solidFill>
                  <a:schemeClr val="accent1">
                    <a:lumMod val="75000"/>
                  </a:schemeClr>
                </a:solidFill>
                <a:latin typeface="Calibri" pitchFamily="34" charset="0"/>
                <a:cs typeface="Calibri" pitchFamily="34" charset="0"/>
              </a:rPr>
              <a:t>lives outside these 809 tribal majority blocks.</a:t>
            </a: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90638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143000"/>
          </a:xfrm>
        </p:spPr>
        <p:txBody>
          <a:bodyPr>
            <a:normAutofit/>
          </a:bodyPr>
          <a:lstStyle/>
          <a:p>
            <a:pPr algn="ctr"/>
            <a:r>
              <a:rPr lang="en-US" sz="3200" b="1" u="sng" dirty="0">
                <a:solidFill>
                  <a:srgbClr val="C00000"/>
                </a:solidFill>
                <a:latin typeface="Calibri" pitchFamily="34" charset="0"/>
                <a:cs typeface="Calibri" pitchFamily="34" charset="0"/>
              </a:rPr>
              <a:t>SOCIAL DETERMINANTS OF HEALTH </a:t>
            </a:r>
            <a:endParaRPr lang="en-IN" sz="3200" u="sng" dirty="0">
              <a:solidFill>
                <a:srgbClr val="C00000"/>
              </a:solidFill>
              <a:latin typeface="Calibri" pitchFamily="34" charset="0"/>
              <a:cs typeface="Calibri" pitchFamily="34" charset="0"/>
            </a:endParaRPr>
          </a:p>
        </p:txBody>
      </p:sp>
      <p:sp>
        <p:nvSpPr>
          <p:cNvPr id="3" name="Content Placeholder 2"/>
          <p:cNvSpPr>
            <a:spLocks noGrp="1"/>
          </p:cNvSpPr>
          <p:nvPr>
            <p:ph idx="1"/>
          </p:nvPr>
        </p:nvSpPr>
        <p:spPr>
          <a:xfrm>
            <a:off x="611560" y="1916832"/>
            <a:ext cx="7848872" cy="3508977"/>
          </a:xfrm>
        </p:spPr>
        <p:txBody>
          <a:bodyPr>
            <a:normAutofit/>
          </a:bodyPr>
          <a:lstStyle/>
          <a:p>
            <a:pPr algn="just">
              <a:buClrTx/>
              <a:buFont typeface="Wingdings" pitchFamily="2" charset="2"/>
              <a:buChar char="v"/>
            </a:pPr>
            <a:r>
              <a:rPr lang="en-US" sz="2800" dirty="0">
                <a:latin typeface="Calibri" pitchFamily="34" charset="0"/>
                <a:cs typeface="Calibri" pitchFamily="34" charset="0"/>
              </a:rPr>
              <a:t>Literacy, income, water, sanitation, fuel, food security and dietary diversity, gender sensitivity, transport and connectivity – play very important role in determining the health outcomes.</a:t>
            </a:r>
            <a:endParaRPr lang="en-IN" sz="2800" dirty="0">
              <a:latin typeface="Calibri" pitchFamily="34" charset="0"/>
              <a:cs typeface="Calibri" pitchFamily="34" charset="0"/>
            </a:endParaRPr>
          </a:p>
        </p:txBody>
      </p:sp>
    </p:spTree>
    <p:extLst>
      <p:ext uri="{BB962C8B-B14F-4D97-AF65-F5344CB8AC3E}">
        <p14:creationId xmlns:p14="http://schemas.microsoft.com/office/powerpoint/2010/main" val="7001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TotalTime>
  <Words>1772</Words>
  <Application>Microsoft Office PowerPoint</Application>
  <PresentationFormat>On-screen Show (4:3)</PresentationFormat>
  <Paragraphs>162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Austin</vt:lpstr>
      <vt:lpstr>PowerPoint Presentation</vt:lpstr>
      <vt:lpstr>PowerPoint Presentation</vt:lpstr>
      <vt:lpstr>PowerPoint Presentation</vt:lpstr>
      <vt:lpstr>INTRODUCTION</vt:lpstr>
      <vt:lpstr>PowerPoint Presentation</vt:lpstr>
      <vt:lpstr>SAFEGUARDS – COMMITTEES/ COMMISSIONS</vt:lpstr>
      <vt:lpstr>SCHEDULED TRIBES POPULATION DISTRIBUTION  IN INDIA</vt:lpstr>
      <vt:lpstr>PowerPoint Presentation</vt:lpstr>
      <vt:lpstr>SOCIAL DETERMINANTS OF HEALTH </vt:lpstr>
      <vt:lpstr>PowerPoint Presentation</vt:lpstr>
      <vt:lpstr>PowerPoint Presentation</vt:lpstr>
      <vt:lpstr>THE MORTALITY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SEEKING BEHAVIOR </vt:lpstr>
      <vt:lpstr>PowerPoint Presentation</vt:lpstr>
      <vt:lpstr>CHALLENGES OF TRIBAL HEALTH</vt:lpstr>
      <vt:lpstr>CHALLENGES OF TRIBAL HEALTH</vt:lpstr>
      <vt:lpstr>PUBLIC HEALTH CARE TO SCHEDULED TRIBE POPULATION  IS ONE OF THE WEAKEST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TRIBES SHOULD SUFFER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Supdt</dc:creator>
  <cp:lastModifiedBy>Supdt</cp:lastModifiedBy>
  <cp:revision>215</cp:revision>
  <dcterms:created xsi:type="dcterms:W3CDTF">2019-03-13T12:12:48Z</dcterms:created>
  <dcterms:modified xsi:type="dcterms:W3CDTF">2019-12-20T14:26:26Z</dcterms:modified>
</cp:coreProperties>
</file>