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94" r:id="rId4"/>
    <p:sldId id="264" r:id="rId5"/>
    <p:sldId id="265" r:id="rId6"/>
    <p:sldId id="261" r:id="rId7"/>
    <p:sldId id="275" r:id="rId8"/>
    <p:sldId id="276" r:id="rId9"/>
    <p:sldId id="279" r:id="rId10"/>
    <p:sldId id="280" r:id="rId11"/>
    <p:sldId id="281" r:id="rId12"/>
    <p:sldId id="272" r:id="rId13"/>
    <p:sldId id="267" r:id="rId14"/>
    <p:sldId id="271" r:id="rId15"/>
    <p:sldId id="273" r:id="rId16"/>
    <p:sldId id="274" r:id="rId17"/>
    <p:sldId id="288" r:id="rId18"/>
    <p:sldId id="262" r:id="rId19"/>
    <p:sldId id="277" r:id="rId20"/>
    <p:sldId id="289" r:id="rId21"/>
    <p:sldId id="290" r:id="rId22"/>
    <p:sldId id="287" r:id="rId23"/>
    <p:sldId id="282" r:id="rId24"/>
    <p:sldId id="283" r:id="rId25"/>
    <p:sldId id="284" r:id="rId26"/>
    <p:sldId id="285" r:id="rId27"/>
    <p:sldId id="286" r:id="rId28"/>
    <p:sldId id="291" r:id="rId29"/>
    <p:sldId id="292" r:id="rId30"/>
    <p:sldId id="293"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891A4B-10FE-4B6B-93A0-767A7CACAEF5}"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66502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91A4B-10FE-4B6B-93A0-767A7CACAEF5}"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161045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91A4B-10FE-4B6B-93A0-767A7CACAEF5}"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140576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891A4B-10FE-4B6B-93A0-767A7CACAEF5}"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2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91A4B-10FE-4B6B-93A0-767A7CACAEF5}"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389378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891A4B-10FE-4B6B-93A0-767A7CACAEF5}"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325806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891A4B-10FE-4B6B-93A0-767A7CACAEF5}" type="datetimeFigureOut">
              <a:rPr lang="en-US" smtClean="0"/>
              <a:t>12/22/2019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126375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891A4B-10FE-4B6B-93A0-767A7CACAEF5}" type="datetimeFigureOut">
              <a:rPr lang="en-US" smtClean="0"/>
              <a:t>12/22/2019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315316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91A4B-10FE-4B6B-93A0-767A7CACAEF5}" type="datetimeFigureOut">
              <a:rPr lang="en-US" smtClean="0"/>
              <a:t>12/22/2019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260254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91A4B-10FE-4B6B-93A0-767A7CACAEF5}"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398515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91A4B-10FE-4B6B-93A0-767A7CACAEF5}"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E9157-973F-4DC9-95E1-E65244A4EA01}" type="slidenum">
              <a:rPr lang="en-US" smtClean="0"/>
              <a:t>‹#›</a:t>
            </a:fld>
            <a:endParaRPr lang="en-US"/>
          </a:p>
        </p:txBody>
      </p:sp>
    </p:spTree>
    <p:extLst>
      <p:ext uri="{BB962C8B-B14F-4D97-AF65-F5344CB8AC3E}">
        <p14:creationId xmlns:p14="http://schemas.microsoft.com/office/powerpoint/2010/main" val="202734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91A4B-10FE-4B6B-93A0-767A7CACAEF5}" type="datetimeFigureOut">
              <a:rPr lang="en-US" smtClean="0"/>
              <a:t>12/22/2019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E9157-973F-4DC9-95E1-E65244A4EA01}" type="slidenum">
              <a:rPr lang="en-US" smtClean="0"/>
              <a:t>‹#›</a:t>
            </a:fld>
            <a:endParaRPr lang="en-US"/>
          </a:p>
        </p:txBody>
      </p:sp>
    </p:spTree>
    <p:extLst>
      <p:ext uri="{BB962C8B-B14F-4D97-AF65-F5344CB8AC3E}">
        <p14:creationId xmlns:p14="http://schemas.microsoft.com/office/powerpoint/2010/main" val="278527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2" y="320743"/>
            <a:ext cx="7790357" cy="6039715"/>
          </a:xfrm>
          <a:prstGeom prst="rect">
            <a:avLst/>
          </a:prstGeom>
        </p:spPr>
      </p:pic>
      <p:sp>
        <p:nvSpPr>
          <p:cNvPr id="2" name="Title 1"/>
          <p:cNvSpPr>
            <a:spLocks noGrp="1"/>
          </p:cNvSpPr>
          <p:nvPr>
            <p:ph type="ctrTitle"/>
          </p:nvPr>
        </p:nvSpPr>
        <p:spPr>
          <a:xfrm>
            <a:off x="5674658" y="1122363"/>
            <a:ext cx="5862917" cy="2387600"/>
          </a:xfrm>
        </p:spPr>
        <p:txBody>
          <a:bodyPr>
            <a:normAutofit fontScale="90000"/>
          </a:bodyPr>
          <a:lstStyle/>
          <a:p>
            <a:pPr algn="r"/>
            <a:r>
              <a:rPr lang="en-US" sz="4800" dirty="0" smtClean="0"/>
              <a:t>Universal Health Coverage: a panacea to Neo-liberal reforms  or a repackaging of expired medicines?</a:t>
            </a:r>
            <a:endParaRPr lang="en-US" sz="4800" dirty="0"/>
          </a:p>
        </p:txBody>
      </p:sp>
      <p:sp>
        <p:nvSpPr>
          <p:cNvPr id="3" name="Subtitle 2"/>
          <p:cNvSpPr>
            <a:spLocks noGrp="1"/>
          </p:cNvSpPr>
          <p:nvPr>
            <p:ph type="subTitle" idx="1"/>
          </p:nvPr>
        </p:nvSpPr>
        <p:spPr>
          <a:xfrm>
            <a:off x="7274858" y="4543332"/>
            <a:ext cx="4132729" cy="1655762"/>
          </a:xfrm>
        </p:spPr>
        <p:txBody>
          <a:bodyPr>
            <a:normAutofit fontScale="92500" lnSpcReduction="20000"/>
          </a:bodyPr>
          <a:lstStyle/>
          <a:p>
            <a:r>
              <a:rPr lang="en-US" sz="3600" b="1" dirty="0" err="1" smtClean="0"/>
              <a:t>Indranil</a:t>
            </a:r>
            <a:r>
              <a:rPr lang="en-US" sz="3600" b="1" dirty="0" smtClean="0"/>
              <a:t>, JSA-Delhi</a:t>
            </a:r>
          </a:p>
          <a:p>
            <a:r>
              <a:rPr lang="en-US" sz="3200" dirty="0" smtClean="0"/>
              <a:t>AIPSN National Convention</a:t>
            </a:r>
          </a:p>
          <a:p>
            <a:r>
              <a:rPr lang="en-US" dirty="0" smtClean="0"/>
              <a:t>Hyderabad, 21-22 December, 2019</a:t>
            </a:r>
            <a:endParaRPr lang="en-US" b="1" dirty="0"/>
          </a:p>
        </p:txBody>
      </p:sp>
    </p:spTree>
    <p:extLst>
      <p:ext uri="{BB962C8B-B14F-4D97-AF65-F5344CB8AC3E}">
        <p14:creationId xmlns:p14="http://schemas.microsoft.com/office/powerpoint/2010/main" val="204495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and risks: insurance</a:t>
            </a:r>
            <a:endParaRPr lang="en-US" dirty="0"/>
          </a:p>
        </p:txBody>
      </p:sp>
      <p:sp>
        <p:nvSpPr>
          <p:cNvPr id="3" name="Content Placeholder 2"/>
          <p:cNvSpPr>
            <a:spLocks noGrp="1"/>
          </p:cNvSpPr>
          <p:nvPr>
            <p:ph idx="1"/>
          </p:nvPr>
        </p:nvSpPr>
        <p:spPr/>
        <p:txBody>
          <a:bodyPr>
            <a:normAutofit/>
          </a:bodyPr>
          <a:lstStyle/>
          <a:p>
            <a:pPr algn="just"/>
            <a:r>
              <a:rPr lang="en-US" dirty="0" smtClean="0"/>
              <a:t>Uncertainty in </a:t>
            </a:r>
            <a:r>
              <a:rPr lang="en-US" dirty="0"/>
              <a:t>the demand for </a:t>
            </a:r>
            <a:r>
              <a:rPr lang="en-US" dirty="0" smtClean="0"/>
              <a:t>health care</a:t>
            </a:r>
          </a:p>
          <a:p>
            <a:pPr algn="just"/>
            <a:r>
              <a:rPr lang="en-US" dirty="0" smtClean="0"/>
              <a:t>Uncertainly regarding the effectiveness of     treatment</a:t>
            </a:r>
          </a:p>
          <a:p>
            <a:pPr algn="just"/>
            <a:r>
              <a:rPr lang="en-US" dirty="0" smtClean="0"/>
              <a:t>Under-consumption</a:t>
            </a:r>
          </a:p>
          <a:p>
            <a:pPr algn="just"/>
            <a:r>
              <a:rPr lang="en-US" dirty="0" smtClean="0"/>
              <a:t>Economic efficiency of </a:t>
            </a:r>
            <a:r>
              <a:rPr lang="en-US" dirty="0"/>
              <a:t>market arrangements therefore depends on the ability </a:t>
            </a:r>
            <a:r>
              <a:rPr lang="en-US" dirty="0" smtClean="0"/>
              <a:t>of a competitive </a:t>
            </a:r>
            <a:r>
              <a:rPr lang="en-US" dirty="0"/>
              <a:t>system to create a full set of risk-bearing (i.e., insurance</a:t>
            </a:r>
            <a:r>
              <a:rPr lang="en-US" dirty="0" smtClean="0"/>
              <a:t>) markets</a:t>
            </a:r>
            <a:endParaRPr lang="en-US" dirty="0"/>
          </a:p>
        </p:txBody>
      </p:sp>
    </p:spTree>
    <p:extLst>
      <p:ext uri="{BB962C8B-B14F-4D97-AF65-F5344CB8AC3E}">
        <p14:creationId xmlns:p14="http://schemas.microsoft.com/office/powerpoint/2010/main" val="4237451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47" y="761999"/>
            <a:ext cx="10522039" cy="5600164"/>
          </a:xfrm>
        </p:spPr>
        <p:txBody>
          <a:bodyPr>
            <a:normAutofit/>
          </a:bodyPr>
          <a:lstStyle/>
          <a:p>
            <a:pPr algn="just"/>
            <a:r>
              <a:rPr lang="en-US" dirty="0"/>
              <a:t>In the </a:t>
            </a:r>
            <a:r>
              <a:rPr lang="en-US" dirty="0" smtClean="0"/>
              <a:t>presence of </a:t>
            </a:r>
            <a:r>
              <a:rPr lang="en-US" dirty="0"/>
              <a:t>uncertainty risk-averse individuals, each of whom is at </a:t>
            </a:r>
            <a:r>
              <a:rPr lang="en-US" dirty="0" smtClean="0"/>
              <a:t>risk for a negative </a:t>
            </a:r>
            <a:r>
              <a:rPr lang="en-US" dirty="0"/>
              <a:t>event such as illness, can often make </a:t>
            </a:r>
            <a:r>
              <a:rPr lang="en-US" dirty="0" smtClean="0"/>
              <a:t>themselves better </a:t>
            </a:r>
            <a:r>
              <a:rPr lang="en-US" dirty="0"/>
              <a:t>off by </a:t>
            </a:r>
            <a:r>
              <a:rPr lang="en-US" sz="4100" b="1" dirty="0"/>
              <a:t>risk-pooling.</a:t>
            </a:r>
          </a:p>
          <a:p>
            <a:pPr algn="just"/>
            <a:r>
              <a:rPr lang="en-US" dirty="0"/>
              <a:t>Risk-pooling reduces risk because, although an </a:t>
            </a:r>
            <a:r>
              <a:rPr lang="en-US" dirty="0" smtClean="0"/>
              <a:t>event is </a:t>
            </a:r>
            <a:r>
              <a:rPr lang="en-US" dirty="0"/>
              <a:t>unpredictable for any </a:t>
            </a:r>
            <a:r>
              <a:rPr lang="en-US" dirty="0" smtClean="0"/>
              <a:t>single individual</a:t>
            </a:r>
            <a:r>
              <a:rPr lang="en-US" dirty="0"/>
              <a:t>, the number of such events that will </a:t>
            </a:r>
            <a:r>
              <a:rPr lang="en-US" dirty="0" smtClean="0"/>
              <a:t>occur in </a:t>
            </a:r>
            <a:r>
              <a:rPr lang="en-US" dirty="0"/>
              <a:t>a large group of individuals </a:t>
            </a:r>
            <a:r>
              <a:rPr lang="en-US" dirty="0" smtClean="0"/>
              <a:t>can be </a:t>
            </a:r>
            <a:r>
              <a:rPr lang="en-US" dirty="0"/>
              <a:t>predicted</a:t>
            </a:r>
            <a:r>
              <a:rPr lang="en-US" dirty="0" smtClean="0"/>
              <a:t>.</a:t>
            </a:r>
            <a:endParaRPr lang="en-US" dirty="0"/>
          </a:p>
          <a:p>
            <a:pPr algn="just"/>
            <a:r>
              <a:rPr lang="en-US" dirty="0"/>
              <a:t>Risks can be pooled only for </a:t>
            </a:r>
            <a:r>
              <a:rPr lang="en-US" dirty="0" smtClean="0"/>
              <a:t>events (</a:t>
            </a:r>
            <a:r>
              <a:rPr lang="en-US" dirty="0"/>
              <a:t>phenomena) that can be traded. </a:t>
            </a:r>
            <a:endParaRPr lang="en-US" dirty="0" smtClean="0"/>
          </a:p>
          <a:p>
            <a:pPr algn="just"/>
            <a:r>
              <a:rPr lang="en-US" dirty="0" smtClean="0"/>
              <a:t>It is </a:t>
            </a:r>
            <a:r>
              <a:rPr lang="en-US" dirty="0"/>
              <a:t>not possible to </a:t>
            </a:r>
            <a:r>
              <a:rPr lang="en-US" dirty="0" smtClean="0"/>
              <a:t>pool the </a:t>
            </a:r>
            <a:r>
              <a:rPr lang="en-US" dirty="0"/>
              <a:t>risks of illness </a:t>
            </a:r>
            <a:r>
              <a:rPr lang="en-US" i="1" dirty="0"/>
              <a:t>per se, as one can not trade health (i.e., </a:t>
            </a:r>
            <a:r>
              <a:rPr lang="en-US" i="1" dirty="0" smtClean="0"/>
              <a:t>give </a:t>
            </a:r>
            <a:r>
              <a:rPr lang="en-US" dirty="0" smtClean="0"/>
              <a:t>up </a:t>
            </a:r>
            <a:r>
              <a:rPr lang="en-US" dirty="0"/>
              <a:t>a little bit of health at the start of the year for </a:t>
            </a:r>
            <a:r>
              <a:rPr lang="en-US" dirty="0" smtClean="0"/>
              <a:t>a guarantee </a:t>
            </a:r>
            <a:r>
              <a:rPr lang="en-US" dirty="0"/>
              <a:t>that no severe illness </a:t>
            </a:r>
            <a:r>
              <a:rPr lang="en-US" dirty="0" smtClean="0"/>
              <a:t>will occur</a:t>
            </a:r>
            <a:r>
              <a:rPr lang="en-US" dirty="0"/>
              <a:t>). </a:t>
            </a:r>
            <a:endParaRPr lang="en-US" dirty="0" smtClean="0"/>
          </a:p>
          <a:p>
            <a:pPr algn="just"/>
            <a:r>
              <a:rPr lang="en-US" dirty="0" smtClean="0"/>
              <a:t>But </a:t>
            </a:r>
            <a:r>
              <a:rPr lang="en-US" dirty="0"/>
              <a:t>the financial risks associated with illness can be pooled</a:t>
            </a:r>
            <a:r>
              <a:rPr lang="en-US" dirty="0" smtClean="0"/>
              <a:t>.</a:t>
            </a:r>
            <a:endParaRPr lang="en-US" dirty="0"/>
          </a:p>
        </p:txBody>
      </p:sp>
    </p:spTree>
    <p:extLst>
      <p:ext uri="{BB962C8B-B14F-4D97-AF65-F5344CB8AC3E}">
        <p14:creationId xmlns:p14="http://schemas.microsoft.com/office/powerpoint/2010/main" val="3830468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838200" y="365125"/>
            <a:ext cx="10515600" cy="1035497"/>
          </a:xfrm>
        </p:spPr>
        <p:txBody>
          <a:bodyPr/>
          <a:lstStyle/>
          <a:p>
            <a:r>
              <a:rPr lang="en-US" dirty="0" smtClean="0"/>
              <a:t>Universal Health Coverage: the panacea?</a:t>
            </a:r>
          </a:p>
        </p:txBody>
      </p:sp>
      <p:sp>
        <p:nvSpPr>
          <p:cNvPr id="32771" name="Content Placeholder 4"/>
          <p:cNvSpPr>
            <a:spLocks noGrp="1"/>
          </p:cNvSpPr>
          <p:nvPr>
            <p:ph idx="1"/>
          </p:nvPr>
        </p:nvSpPr>
        <p:spPr>
          <a:xfrm>
            <a:off x="228600" y="1284712"/>
            <a:ext cx="11125199" cy="4021384"/>
          </a:xfrm>
        </p:spPr>
        <p:txBody>
          <a:bodyPr>
            <a:noAutofit/>
          </a:bodyPr>
          <a:lstStyle/>
          <a:p>
            <a:pPr algn="just"/>
            <a:r>
              <a:rPr lang="en-US" dirty="0"/>
              <a:t>On the international stage, one of the earliest mentions of UHC was at the 58th World Health Assembly in 2005, in a resolution calling on member states to: “ensure that </a:t>
            </a:r>
            <a:r>
              <a:rPr lang="en-US" b="1" dirty="0"/>
              <a:t>health-financing systems </a:t>
            </a:r>
            <a:r>
              <a:rPr lang="en-US" dirty="0"/>
              <a:t>include a method for </a:t>
            </a:r>
            <a:r>
              <a:rPr lang="en-US" b="1" dirty="0"/>
              <a:t>prepayment of financial contributions</a:t>
            </a:r>
            <a:r>
              <a:rPr lang="en-US" dirty="0"/>
              <a:t> for health care, with a view to </a:t>
            </a:r>
            <a:r>
              <a:rPr lang="en-US" b="1" dirty="0"/>
              <a:t>sharing risk among the population</a:t>
            </a:r>
            <a:r>
              <a:rPr lang="en-US" dirty="0"/>
              <a:t> and </a:t>
            </a:r>
            <a:r>
              <a:rPr lang="en-US" b="1" dirty="0"/>
              <a:t>avoiding catastrophic health-care expenditure</a:t>
            </a:r>
            <a:r>
              <a:rPr lang="en-US" dirty="0"/>
              <a:t> and impoverishment of individuals as a result of seeking care” </a:t>
            </a:r>
          </a:p>
          <a:p>
            <a:pPr algn="just"/>
            <a:r>
              <a:rPr lang="en-US" dirty="0" smtClean="0"/>
              <a:t>UHC </a:t>
            </a:r>
            <a:r>
              <a:rPr lang="en-US" dirty="0"/>
              <a:t>as a vehicle for securing sustainable financing for health systems, promoting the </a:t>
            </a:r>
            <a:r>
              <a:rPr lang="en-US" b="1" dirty="0"/>
              <a:t>systematic participation of the private sector</a:t>
            </a:r>
            <a:r>
              <a:rPr lang="en-US" dirty="0"/>
              <a:t> in provision of health services. </a:t>
            </a:r>
          </a:p>
          <a:p>
            <a:pPr algn="just"/>
            <a:r>
              <a:rPr lang="en-US" dirty="0"/>
              <a:t>The use of the term </a:t>
            </a:r>
            <a:r>
              <a:rPr lang="en-US" b="1" dirty="0"/>
              <a:t>‘coverage’ rather than ‘care’</a:t>
            </a:r>
            <a:r>
              <a:rPr lang="en-US" dirty="0"/>
              <a:t> symbolizes the move away from concerns of health systems design toward financing</a:t>
            </a:r>
          </a:p>
          <a:p>
            <a:pPr marL="0" indent="0" algn="just">
              <a:buNone/>
            </a:pPr>
            <a:endParaRPr lang="en-US" dirty="0"/>
          </a:p>
        </p:txBody>
      </p:sp>
    </p:spTree>
    <p:extLst>
      <p:ext uri="{BB962C8B-B14F-4D97-AF65-F5344CB8AC3E}">
        <p14:creationId xmlns:p14="http://schemas.microsoft.com/office/powerpoint/2010/main" val="275242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274639"/>
            <a:ext cx="8229600" cy="854075"/>
          </a:xfrm>
        </p:spPr>
        <p:txBody>
          <a:bodyPr/>
          <a:lstStyle/>
          <a:p>
            <a:r>
              <a:rPr lang="en-US" sz="3600"/>
              <a:t>Three Ways to Move Towards UHC</a:t>
            </a:r>
          </a:p>
        </p:txBody>
      </p:sp>
      <p:sp>
        <p:nvSpPr>
          <p:cNvPr id="35844" name="Line 4"/>
          <p:cNvSpPr>
            <a:spLocks noChangeShapeType="1"/>
          </p:cNvSpPr>
          <p:nvPr/>
        </p:nvSpPr>
        <p:spPr bwMode="auto">
          <a:xfrm>
            <a:off x="2438400" y="1216025"/>
            <a:ext cx="7315200" cy="0"/>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Content Placeholder 3"/>
          <p:cNvPicPr>
            <a:picLocks/>
          </p:cNvPicPr>
          <p:nvPr/>
        </p:nvPicPr>
        <p:blipFill>
          <a:blip r:embed="rId2">
            <a:extLst>
              <a:ext uri="{28A0092B-C50C-407E-A947-70E740481C1C}">
                <a14:useLocalDpi xmlns:a14="http://schemas.microsoft.com/office/drawing/2010/main" val="0"/>
              </a:ext>
            </a:extLst>
          </a:blip>
          <a:srcRect t="18703"/>
          <a:stretch>
            <a:fillRect/>
          </a:stretch>
        </p:blipFill>
        <p:spPr>
          <a:xfrm>
            <a:off x="5428457" y="837126"/>
            <a:ext cx="6866574" cy="5668917"/>
          </a:xfrm>
          <a:prstGeom prst="rect">
            <a:avLst/>
          </a:prstGeom>
        </p:spPr>
      </p:pic>
      <p:sp>
        <p:nvSpPr>
          <p:cNvPr id="3" name="Content Placeholder 2"/>
          <p:cNvSpPr>
            <a:spLocks noGrp="1"/>
          </p:cNvSpPr>
          <p:nvPr>
            <p:ph idx="1"/>
          </p:nvPr>
        </p:nvSpPr>
        <p:spPr>
          <a:xfrm>
            <a:off x="345583" y="1303337"/>
            <a:ext cx="5488547" cy="5406556"/>
          </a:xfrm>
        </p:spPr>
        <p:txBody>
          <a:bodyPr>
            <a:normAutofit/>
          </a:bodyPr>
          <a:lstStyle/>
          <a:p>
            <a:pPr>
              <a:spcBef>
                <a:spcPts val="0"/>
              </a:spcBef>
              <a:spcAft>
                <a:spcPts val="1800"/>
              </a:spcAft>
              <a:defRPr/>
            </a:pPr>
            <a:r>
              <a:rPr lang="en-US" sz="2400" b="1" dirty="0"/>
              <a:t>Population, who is covered:</a:t>
            </a:r>
            <a:r>
              <a:rPr lang="en-US" sz="2400" dirty="0"/>
              <a:t> increase the share of the population that benefits from pooled financing</a:t>
            </a:r>
          </a:p>
          <a:p>
            <a:pPr>
              <a:spcBef>
                <a:spcPts val="0"/>
              </a:spcBef>
              <a:spcAft>
                <a:spcPts val="1800"/>
              </a:spcAft>
              <a:defRPr/>
            </a:pPr>
            <a:r>
              <a:rPr lang="en-US" sz="2400" b="1" dirty="0"/>
              <a:t>Services, which services are covered:</a:t>
            </a:r>
            <a:r>
              <a:rPr lang="en-US" sz="2400" dirty="0"/>
              <a:t> expand the scope of services that are paid for from pooled financing</a:t>
            </a:r>
          </a:p>
          <a:p>
            <a:pPr>
              <a:defRPr/>
            </a:pPr>
            <a:r>
              <a:rPr lang="en-US" sz="2400" b="1" dirty="0"/>
              <a:t>Proportion of direct costs that are covered: </a:t>
            </a:r>
            <a:r>
              <a:rPr lang="en-US" sz="2400" dirty="0"/>
              <a:t>reduce the amount of out-of-pocket payments through increased financing with insurance (pre-paid risk pooling) and general government revenue </a:t>
            </a:r>
          </a:p>
          <a:p>
            <a:pPr>
              <a:defRPr/>
            </a:pPr>
            <a:endParaRPr lang="en-US" sz="2400" dirty="0"/>
          </a:p>
        </p:txBody>
      </p:sp>
    </p:spTree>
    <p:extLst>
      <p:ext uri="{BB962C8B-B14F-4D97-AF65-F5344CB8AC3E}">
        <p14:creationId xmlns:p14="http://schemas.microsoft.com/office/powerpoint/2010/main" val="2479064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282" y="594361"/>
            <a:ext cx="7840378" cy="58851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650013" y="6428551"/>
            <a:ext cx="3863975" cy="276999"/>
          </a:xfrm>
          <a:prstGeom prst="rect">
            <a:avLst/>
          </a:prstGeom>
          <a:noFill/>
        </p:spPr>
        <p:txBody>
          <a:bodyPr wrap="square" rtlCol="0">
            <a:spAutoFit/>
          </a:bodyPr>
          <a:lstStyle/>
          <a:p>
            <a:r>
              <a:rPr lang="en-US" sz="1200" dirty="0"/>
              <a:t>Source: Roberts, Hsiao, and Reich, 2015. </a:t>
            </a:r>
          </a:p>
        </p:txBody>
      </p:sp>
      <p:sp>
        <p:nvSpPr>
          <p:cNvPr id="2" name="Title 1"/>
          <p:cNvSpPr>
            <a:spLocks noGrp="1"/>
          </p:cNvSpPr>
          <p:nvPr>
            <p:ph type="title"/>
          </p:nvPr>
        </p:nvSpPr>
        <p:spPr>
          <a:xfrm>
            <a:off x="1981200" y="46198"/>
            <a:ext cx="8229600" cy="456882"/>
          </a:xfrm>
        </p:spPr>
        <p:txBody>
          <a:bodyPr>
            <a:normAutofit fontScale="90000"/>
          </a:bodyPr>
          <a:lstStyle/>
          <a:p>
            <a:r>
              <a:rPr lang="en-US" sz="4000" b="1" dirty="0">
                <a:solidFill>
                  <a:schemeClr val="accent2"/>
                </a:solidFill>
                <a:latin typeface="+mn-lt"/>
              </a:rPr>
              <a:t>The Step Pyramid View of Coverage</a:t>
            </a:r>
          </a:p>
        </p:txBody>
      </p:sp>
      <p:sp>
        <p:nvSpPr>
          <p:cNvPr id="6" name="Slide Number Placeholder 5"/>
          <p:cNvSpPr>
            <a:spLocks noGrp="1"/>
          </p:cNvSpPr>
          <p:nvPr>
            <p:ph type="sldNum" sz="quarter" idx="12"/>
          </p:nvPr>
        </p:nvSpPr>
        <p:spPr/>
        <p:txBody>
          <a:bodyPr/>
          <a:lstStyle/>
          <a:p>
            <a:pPr>
              <a:defRPr/>
            </a:pPr>
            <a:fld id="{12D5EC31-1309-44F7-80E5-5222808AB0BE}" type="slidenum">
              <a:rPr lang="en-US" altLang="en-US" smtClean="0"/>
              <a:pPr>
                <a:defRPr/>
              </a:pPr>
              <a:t>14</a:t>
            </a:fld>
            <a:endParaRPr lang="en-US" altLang="en-US"/>
          </a:p>
        </p:txBody>
      </p:sp>
      <p:sp>
        <p:nvSpPr>
          <p:cNvPr id="7" name="TextBox 6"/>
          <p:cNvSpPr txBox="1"/>
          <p:nvPr/>
        </p:nvSpPr>
        <p:spPr>
          <a:xfrm>
            <a:off x="2171614" y="5240284"/>
            <a:ext cx="2080346" cy="707886"/>
          </a:xfrm>
          <a:prstGeom prst="rect">
            <a:avLst/>
          </a:prstGeom>
          <a:solidFill>
            <a:schemeClr val="bg1"/>
          </a:solidFill>
        </p:spPr>
        <p:txBody>
          <a:bodyPr wrap="square" rtlCol="0">
            <a:spAutoFit/>
          </a:bodyPr>
          <a:lstStyle/>
          <a:p>
            <a:r>
              <a:rPr lang="en-US" sz="2000" dirty="0"/>
              <a:t>POPULATION:</a:t>
            </a:r>
          </a:p>
          <a:p>
            <a:r>
              <a:rPr lang="en-US" sz="2000" dirty="0"/>
              <a:t>Who is covered?</a:t>
            </a:r>
          </a:p>
        </p:txBody>
      </p:sp>
      <p:sp>
        <p:nvSpPr>
          <p:cNvPr id="8" name="TextBox 7"/>
          <p:cNvSpPr txBox="1"/>
          <p:nvPr/>
        </p:nvSpPr>
        <p:spPr>
          <a:xfrm>
            <a:off x="8018416" y="2818472"/>
            <a:ext cx="2649584" cy="1015663"/>
          </a:xfrm>
          <a:prstGeom prst="rect">
            <a:avLst/>
          </a:prstGeom>
          <a:solidFill>
            <a:schemeClr val="bg1"/>
          </a:solidFill>
        </p:spPr>
        <p:txBody>
          <a:bodyPr wrap="square" rtlCol="0">
            <a:spAutoFit/>
          </a:bodyPr>
          <a:lstStyle/>
          <a:p>
            <a:r>
              <a:rPr lang="en-US" sz="2000" dirty="0"/>
              <a:t>COSTS COVERED:</a:t>
            </a:r>
          </a:p>
          <a:p>
            <a:r>
              <a:rPr lang="en-US" sz="2000" dirty="0"/>
              <a:t>Covered by pooled resources</a:t>
            </a:r>
          </a:p>
        </p:txBody>
      </p:sp>
      <p:sp>
        <p:nvSpPr>
          <p:cNvPr id="9" name="TextBox 8"/>
          <p:cNvSpPr txBox="1"/>
          <p:nvPr/>
        </p:nvSpPr>
        <p:spPr>
          <a:xfrm>
            <a:off x="6272348" y="5233358"/>
            <a:ext cx="1804852" cy="1015663"/>
          </a:xfrm>
          <a:prstGeom prst="rect">
            <a:avLst/>
          </a:prstGeom>
          <a:solidFill>
            <a:schemeClr val="bg1"/>
          </a:solidFill>
        </p:spPr>
        <p:txBody>
          <a:bodyPr wrap="square" rtlCol="0">
            <a:spAutoFit/>
          </a:bodyPr>
          <a:lstStyle/>
          <a:p>
            <a:r>
              <a:rPr lang="en-US" sz="2000" dirty="0"/>
              <a:t>SERVICES:</a:t>
            </a:r>
          </a:p>
          <a:p>
            <a:r>
              <a:rPr lang="en-US" sz="2000" dirty="0"/>
              <a:t>Which are covered?</a:t>
            </a:r>
          </a:p>
        </p:txBody>
      </p:sp>
      <p:sp>
        <p:nvSpPr>
          <p:cNvPr id="3" name="TextBox 2"/>
          <p:cNvSpPr txBox="1"/>
          <p:nvPr/>
        </p:nvSpPr>
        <p:spPr>
          <a:xfrm>
            <a:off x="8368938" y="5325690"/>
            <a:ext cx="2299063" cy="923330"/>
          </a:xfrm>
          <a:prstGeom prst="rect">
            <a:avLst/>
          </a:prstGeom>
          <a:solidFill>
            <a:schemeClr val="bg1"/>
          </a:solidFill>
        </p:spPr>
        <p:txBody>
          <a:bodyPr wrap="square" rtlCol="0">
            <a:spAutoFit/>
          </a:bodyPr>
          <a:lstStyle/>
          <a:p>
            <a:r>
              <a:rPr lang="en-US" dirty="0"/>
              <a:t>Top 20% Income</a:t>
            </a:r>
          </a:p>
          <a:p>
            <a:r>
              <a:rPr lang="en-US" dirty="0"/>
              <a:t>Middle 30% Income</a:t>
            </a:r>
          </a:p>
          <a:p>
            <a:r>
              <a:rPr lang="en-US" dirty="0"/>
              <a:t>Bottom 50% Income</a:t>
            </a:r>
          </a:p>
        </p:txBody>
      </p:sp>
      <p:sp>
        <p:nvSpPr>
          <p:cNvPr id="4" name="TextBox 3"/>
          <p:cNvSpPr txBox="1"/>
          <p:nvPr/>
        </p:nvSpPr>
        <p:spPr>
          <a:xfrm>
            <a:off x="2420983" y="838742"/>
            <a:ext cx="6843848" cy="461665"/>
          </a:xfrm>
          <a:prstGeom prst="rect">
            <a:avLst/>
          </a:prstGeom>
          <a:solidFill>
            <a:schemeClr val="bg1"/>
          </a:solidFill>
        </p:spPr>
        <p:txBody>
          <a:bodyPr wrap="square" rtlCol="0">
            <a:spAutoFit/>
          </a:bodyPr>
          <a:lstStyle/>
          <a:p>
            <a:r>
              <a:rPr lang="en-US" sz="2400" dirty="0"/>
              <a:t>A Hypothetical Step Pyramid by Income Group</a:t>
            </a:r>
          </a:p>
        </p:txBody>
      </p:sp>
    </p:spTree>
    <p:extLst>
      <p:ext uri="{BB962C8B-B14F-4D97-AF65-F5344CB8AC3E}">
        <p14:creationId xmlns:p14="http://schemas.microsoft.com/office/powerpoint/2010/main" val="1256153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8192" y="1068389"/>
            <a:ext cx="9156878" cy="5822191"/>
          </a:xfrm>
          <a:noFill/>
        </p:spPr>
      </p:pic>
      <p:sp>
        <p:nvSpPr>
          <p:cNvPr id="56322" name="Rectangle 2"/>
          <p:cNvSpPr>
            <a:spLocks noGrp="1" noChangeArrowheads="1"/>
          </p:cNvSpPr>
          <p:nvPr>
            <p:ph type="title"/>
          </p:nvPr>
        </p:nvSpPr>
        <p:spPr>
          <a:xfrm>
            <a:off x="1981200" y="274638"/>
            <a:ext cx="8229600" cy="639762"/>
          </a:xfrm>
        </p:spPr>
        <p:txBody>
          <a:bodyPr>
            <a:normAutofit fontScale="90000"/>
          </a:bodyPr>
          <a:lstStyle/>
          <a:p>
            <a:pPr>
              <a:defRPr/>
            </a:pPr>
            <a:r>
              <a:rPr lang="en-US" sz="2800"/>
              <a:t>SPREADING RISK AND SUBSIDIZING THE POOR:   POOLING OF RESOURCES</a:t>
            </a:r>
          </a:p>
        </p:txBody>
      </p:sp>
    </p:spTree>
    <p:extLst>
      <p:ext uri="{BB962C8B-B14F-4D97-AF65-F5344CB8AC3E}">
        <p14:creationId xmlns:p14="http://schemas.microsoft.com/office/powerpoint/2010/main" val="3346818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4899" y="329329"/>
            <a:ext cx="8446436" cy="5865409"/>
          </a:xfrm>
          <a:prstGeom prst="rect">
            <a:avLst/>
          </a:prstGeom>
        </p:spPr>
      </p:pic>
      <p:sp>
        <p:nvSpPr>
          <p:cNvPr id="25602" name="Rectangle 3"/>
          <p:cNvSpPr>
            <a:spLocks noGrp="1" noChangeArrowheads="1"/>
          </p:cNvSpPr>
          <p:nvPr>
            <p:ph idx="1"/>
          </p:nvPr>
        </p:nvSpPr>
        <p:spPr>
          <a:xfrm>
            <a:off x="332704" y="1216741"/>
            <a:ext cx="3840051" cy="5312848"/>
          </a:xfrm>
        </p:spPr>
        <p:txBody>
          <a:bodyPr>
            <a:normAutofit/>
          </a:bodyPr>
          <a:lstStyle/>
          <a:p>
            <a:pPr eaLnBrk="1" hangingPunct="1">
              <a:buClr>
                <a:schemeClr val="tx1"/>
              </a:buClr>
              <a:buFont typeface="Wingdings" panose="05000000000000000000" pitchFamily="2" charset="2"/>
              <a:buChar char="q"/>
            </a:pPr>
            <a:r>
              <a:rPr lang="en-US" altLang="en-US" dirty="0" smtClean="0"/>
              <a:t>General Govt. Revenue (Tax &amp; Non-Tax) publicly provided </a:t>
            </a:r>
          </a:p>
          <a:p>
            <a:pPr>
              <a:buFont typeface="Wingdings" panose="05000000000000000000" pitchFamily="2" charset="2"/>
              <a:buChar char="q"/>
            </a:pPr>
            <a:r>
              <a:rPr lang="en-US" altLang="en-US" dirty="0" smtClean="0"/>
              <a:t> Social Health Insurance</a:t>
            </a:r>
          </a:p>
          <a:p>
            <a:pPr>
              <a:buFont typeface="Wingdings" panose="05000000000000000000" pitchFamily="2" charset="2"/>
              <a:buChar char="q"/>
            </a:pPr>
            <a:r>
              <a:rPr lang="en-US" altLang="en-US" dirty="0" smtClean="0"/>
              <a:t>Private Health Insurance</a:t>
            </a:r>
          </a:p>
          <a:p>
            <a:pPr>
              <a:buFont typeface="Wingdings" panose="05000000000000000000" pitchFamily="2" charset="2"/>
              <a:buChar char="q"/>
            </a:pPr>
            <a:r>
              <a:rPr lang="en-US" altLang="en-US" dirty="0" smtClean="0"/>
              <a:t>Community Health Insurance</a:t>
            </a:r>
          </a:p>
          <a:p>
            <a:pPr>
              <a:buFont typeface="Wingdings" panose="05000000000000000000" pitchFamily="2" charset="2"/>
              <a:buChar char="q"/>
            </a:pPr>
            <a:r>
              <a:rPr lang="en-US" altLang="en-US" dirty="0" smtClean="0"/>
              <a:t> Government Financed Health Insurance</a:t>
            </a:r>
          </a:p>
        </p:txBody>
      </p:sp>
      <p:sp>
        <p:nvSpPr>
          <p:cNvPr id="2" name="Rectangle 2"/>
          <p:cNvSpPr>
            <a:spLocks noGrp="1" noChangeArrowheads="1"/>
          </p:cNvSpPr>
          <p:nvPr>
            <p:ph type="title"/>
          </p:nvPr>
        </p:nvSpPr>
        <p:spPr>
          <a:xfrm>
            <a:off x="332704" y="329329"/>
            <a:ext cx="5115059" cy="887412"/>
          </a:xfrm>
        </p:spPr>
        <p:txBody>
          <a:bodyPr>
            <a:normAutofit/>
          </a:bodyPr>
          <a:lstStyle/>
          <a:p>
            <a:pPr>
              <a:defRPr/>
            </a:pPr>
            <a:r>
              <a:rPr lang="en-US" sz="3800" dirty="0" smtClean="0"/>
              <a:t>Various Avatars of UHC</a:t>
            </a:r>
            <a:endParaRPr lang="en-US" sz="3800" dirty="0"/>
          </a:p>
        </p:txBody>
      </p:sp>
    </p:spTree>
    <p:extLst>
      <p:ext uri="{BB962C8B-B14F-4D97-AF65-F5344CB8AC3E}">
        <p14:creationId xmlns:p14="http://schemas.microsoft.com/office/powerpoint/2010/main" val="2474967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226521" y="527414"/>
            <a:ext cx="11674327" cy="59607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96907" y="5875899"/>
            <a:ext cx="685799" cy="6723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latin typeface="Cambria Math" panose="02040503050406030204" pitchFamily="18" charset="0"/>
                <a:ea typeface="Cambria Math" panose="02040503050406030204" pitchFamily="18" charset="0"/>
              </a:rPr>
              <a:t>1948</a:t>
            </a:r>
            <a:endParaRPr lang="en-US" dirty="0">
              <a:solidFill>
                <a:prstClr val="black"/>
              </a:solidFill>
              <a:latin typeface="Cambria Math" panose="02040503050406030204" pitchFamily="18" charset="0"/>
              <a:ea typeface="Cambria Math" panose="02040503050406030204" pitchFamily="18" charset="0"/>
            </a:endParaRPr>
          </a:p>
          <a:p>
            <a:pPr algn="ctr"/>
            <a:r>
              <a:rPr lang="en-US" sz="1600" dirty="0">
                <a:solidFill>
                  <a:prstClr val="black"/>
                </a:solidFill>
                <a:latin typeface="Cambria Math" panose="02040503050406030204" pitchFamily="18" charset="0"/>
                <a:ea typeface="Cambria Math" panose="02040503050406030204" pitchFamily="18" charset="0"/>
              </a:rPr>
              <a:t>ESIC</a:t>
            </a:r>
          </a:p>
        </p:txBody>
      </p:sp>
      <p:sp>
        <p:nvSpPr>
          <p:cNvPr id="9" name="Rounded Rectangle 8"/>
          <p:cNvSpPr/>
          <p:nvPr/>
        </p:nvSpPr>
        <p:spPr>
          <a:xfrm>
            <a:off x="1064525" y="5461336"/>
            <a:ext cx="685799" cy="6723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latin typeface="Cambria Math" panose="02040503050406030204" pitchFamily="18" charset="0"/>
                <a:ea typeface="Cambria Math" panose="02040503050406030204" pitchFamily="18" charset="0"/>
              </a:rPr>
              <a:t>1954</a:t>
            </a:r>
            <a:endParaRPr lang="en-US" dirty="0">
              <a:solidFill>
                <a:prstClr val="black"/>
              </a:solidFill>
              <a:latin typeface="Cambria Math" panose="02040503050406030204" pitchFamily="18" charset="0"/>
              <a:ea typeface="Cambria Math" panose="02040503050406030204" pitchFamily="18" charset="0"/>
            </a:endParaRPr>
          </a:p>
          <a:p>
            <a:pPr algn="ctr"/>
            <a:r>
              <a:rPr lang="en-US" sz="1600" dirty="0">
                <a:solidFill>
                  <a:prstClr val="black"/>
                </a:solidFill>
                <a:latin typeface="Cambria Math" panose="02040503050406030204" pitchFamily="18" charset="0"/>
                <a:ea typeface="Cambria Math" panose="02040503050406030204" pitchFamily="18" charset="0"/>
              </a:rPr>
              <a:t>CGHS</a:t>
            </a:r>
            <a:endParaRPr lang="en-US" dirty="0">
              <a:solidFill>
                <a:prstClr val="black"/>
              </a:solidFill>
              <a:latin typeface="Cambria Math" panose="02040503050406030204" pitchFamily="18" charset="0"/>
              <a:ea typeface="Cambria Math" panose="02040503050406030204" pitchFamily="18" charset="0"/>
            </a:endParaRPr>
          </a:p>
        </p:txBody>
      </p:sp>
      <p:sp>
        <p:nvSpPr>
          <p:cNvPr id="10" name="Rounded Rectangle 9"/>
          <p:cNvSpPr/>
          <p:nvPr/>
        </p:nvSpPr>
        <p:spPr>
          <a:xfrm>
            <a:off x="1932143" y="4928393"/>
            <a:ext cx="1193194" cy="67235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mbria Math" panose="02040503050406030204" pitchFamily="18" charset="0"/>
                <a:ea typeface="Cambria Math" panose="02040503050406030204" pitchFamily="18" charset="0"/>
              </a:rPr>
              <a:t>1986</a:t>
            </a:r>
          </a:p>
          <a:p>
            <a:pPr algn="ctr"/>
            <a:r>
              <a:rPr lang="en-US" sz="1400" dirty="0" err="1">
                <a:solidFill>
                  <a:prstClr val="black"/>
                </a:solidFill>
                <a:latin typeface="Cambria Math" panose="02040503050406030204" pitchFamily="18" charset="0"/>
                <a:ea typeface="Cambria Math" panose="02040503050406030204" pitchFamily="18" charset="0"/>
              </a:rPr>
              <a:t>Mediclaim</a:t>
            </a:r>
            <a:endParaRPr lang="en-US" dirty="0">
              <a:solidFill>
                <a:prstClr val="black"/>
              </a:solidFill>
              <a:latin typeface="Cambria Math" panose="02040503050406030204" pitchFamily="18" charset="0"/>
              <a:ea typeface="Cambria Math" panose="02040503050406030204" pitchFamily="18" charset="0"/>
            </a:endParaRPr>
          </a:p>
        </p:txBody>
      </p:sp>
      <p:sp>
        <p:nvSpPr>
          <p:cNvPr id="11" name="Rounded Rectangle 10"/>
          <p:cNvSpPr/>
          <p:nvPr/>
        </p:nvSpPr>
        <p:spPr>
          <a:xfrm>
            <a:off x="3138123" y="3952779"/>
            <a:ext cx="1342067" cy="11295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latin typeface="Cambria Math" panose="02040503050406030204" pitchFamily="18" charset="0"/>
                <a:ea typeface="Cambria Math" panose="02040503050406030204" pitchFamily="18" charset="0"/>
              </a:rPr>
              <a:t>1999</a:t>
            </a:r>
          </a:p>
          <a:p>
            <a:pPr algn="ctr"/>
            <a:r>
              <a:rPr lang="en-US" sz="1400" b="1" dirty="0">
                <a:solidFill>
                  <a:srgbClr val="FF0000"/>
                </a:solidFill>
                <a:latin typeface="Cambria Math" panose="02040503050406030204" pitchFamily="18" charset="0"/>
                <a:ea typeface="Cambria Math" panose="02040503050406030204" pitchFamily="18" charset="0"/>
              </a:rPr>
              <a:t>Privatization</a:t>
            </a:r>
            <a:r>
              <a:rPr lang="en-US" sz="1600" b="1" dirty="0">
                <a:solidFill>
                  <a:srgbClr val="FF0000"/>
                </a:solidFill>
                <a:latin typeface="Cambria Math" panose="02040503050406030204" pitchFamily="18" charset="0"/>
                <a:ea typeface="Cambria Math" panose="02040503050406030204" pitchFamily="18" charset="0"/>
              </a:rPr>
              <a:t> of Health Insurance</a:t>
            </a:r>
          </a:p>
        </p:txBody>
      </p:sp>
      <p:sp>
        <p:nvSpPr>
          <p:cNvPr id="12" name="Rounded Rectangle 11"/>
          <p:cNvSpPr/>
          <p:nvPr/>
        </p:nvSpPr>
        <p:spPr>
          <a:xfrm>
            <a:off x="4515035" y="3488849"/>
            <a:ext cx="1210246" cy="9278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mbria Math" panose="02040503050406030204" pitchFamily="18" charset="0"/>
                <a:ea typeface="Cambria Math" panose="02040503050406030204" pitchFamily="18" charset="0"/>
              </a:rPr>
              <a:t>2003</a:t>
            </a:r>
          </a:p>
          <a:p>
            <a:pPr algn="ctr"/>
            <a:r>
              <a:rPr lang="en-US" sz="1400" dirty="0" err="1">
                <a:solidFill>
                  <a:prstClr val="black"/>
                </a:solidFill>
                <a:latin typeface="Cambria Math" panose="02040503050406030204" pitchFamily="18" charset="0"/>
                <a:ea typeface="Cambria Math" panose="02040503050406030204" pitchFamily="18" charset="0"/>
              </a:rPr>
              <a:t>Yeshasvini</a:t>
            </a:r>
            <a:r>
              <a:rPr lang="en-US" sz="1600" dirty="0">
                <a:solidFill>
                  <a:prstClr val="black"/>
                </a:solidFill>
                <a:latin typeface="Cambria Math" panose="02040503050406030204" pitchFamily="18" charset="0"/>
                <a:ea typeface="Cambria Math" panose="02040503050406030204" pitchFamily="18" charset="0"/>
              </a:rPr>
              <a:t> (Karnataka)</a:t>
            </a:r>
          </a:p>
        </p:txBody>
      </p:sp>
      <p:sp>
        <p:nvSpPr>
          <p:cNvPr id="13" name="Rounded Rectangle 12"/>
          <p:cNvSpPr/>
          <p:nvPr/>
        </p:nvSpPr>
        <p:spPr>
          <a:xfrm>
            <a:off x="5794944" y="2659670"/>
            <a:ext cx="1101744" cy="14522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mbria Math" panose="02040503050406030204" pitchFamily="18" charset="0"/>
                <a:ea typeface="Cambria Math" panose="02040503050406030204" pitchFamily="18" charset="0"/>
              </a:rPr>
              <a:t>2007</a:t>
            </a:r>
          </a:p>
          <a:p>
            <a:pPr algn="ctr"/>
            <a:r>
              <a:rPr lang="en-US" sz="1600" dirty="0">
                <a:solidFill>
                  <a:prstClr val="black"/>
                </a:solidFill>
                <a:latin typeface="Cambria Math" panose="02040503050406030204" pitchFamily="18" charset="0"/>
                <a:ea typeface="Cambria Math" panose="02040503050406030204" pitchFamily="18" charset="0"/>
              </a:rPr>
              <a:t>Rajiv </a:t>
            </a:r>
            <a:r>
              <a:rPr lang="en-US" sz="1600" dirty="0" err="1">
                <a:solidFill>
                  <a:prstClr val="black"/>
                </a:solidFill>
                <a:latin typeface="Cambria Math" panose="02040503050406030204" pitchFamily="18" charset="0"/>
                <a:ea typeface="Cambria Math" panose="02040503050406030204" pitchFamily="18" charset="0"/>
              </a:rPr>
              <a:t>Arogyashri</a:t>
            </a:r>
            <a:r>
              <a:rPr lang="en-US" sz="1600" dirty="0">
                <a:solidFill>
                  <a:prstClr val="black"/>
                </a:solidFill>
                <a:latin typeface="Cambria Math" panose="02040503050406030204" pitchFamily="18" charset="0"/>
                <a:ea typeface="Cambria Math" panose="02040503050406030204" pitchFamily="18" charset="0"/>
              </a:rPr>
              <a:t> </a:t>
            </a:r>
            <a:r>
              <a:rPr lang="en-US" sz="1400" dirty="0">
                <a:solidFill>
                  <a:prstClr val="black"/>
                </a:solidFill>
                <a:latin typeface="Cambria Math" panose="02040503050406030204" pitchFamily="18" charset="0"/>
                <a:ea typeface="Cambria Math" panose="02040503050406030204" pitchFamily="18" charset="0"/>
              </a:rPr>
              <a:t>(Andhra Pradesh)</a:t>
            </a:r>
          </a:p>
        </p:txBody>
      </p:sp>
      <p:sp>
        <p:nvSpPr>
          <p:cNvPr id="14" name="Rounded Rectangle 13"/>
          <p:cNvSpPr/>
          <p:nvPr/>
        </p:nvSpPr>
        <p:spPr>
          <a:xfrm>
            <a:off x="6966351" y="2561970"/>
            <a:ext cx="783251" cy="6185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Cambria Math" panose="02040503050406030204" pitchFamily="18" charset="0"/>
                <a:ea typeface="Cambria Math" panose="02040503050406030204" pitchFamily="18" charset="0"/>
              </a:rPr>
              <a:t>2008</a:t>
            </a:r>
          </a:p>
          <a:p>
            <a:pPr algn="ctr"/>
            <a:r>
              <a:rPr lang="en-US" dirty="0">
                <a:solidFill>
                  <a:prstClr val="black"/>
                </a:solidFill>
                <a:latin typeface="Cambria Math" panose="02040503050406030204" pitchFamily="18" charset="0"/>
                <a:ea typeface="Cambria Math" panose="02040503050406030204" pitchFamily="18" charset="0"/>
              </a:rPr>
              <a:t>RSBY</a:t>
            </a:r>
          </a:p>
        </p:txBody>
      </p:sp>
      <p:sp>
        <p:nvSpPr>
          <p:cNvPr id="15" name="Rounded Rectangle 14"/>
          <p:cNvSpPr/>
          <p:nvPr/>
        </p:nvSpPr>
        <p:spPr>
          <a:xfrm>
            <a:off x="7819265" y="1793298"/>
            <a:ext cx="948018" cy="9304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mbria Math" panose="02040503050406030204" pitchFamily="18" charset="0"/>
                <a:ea typeface="Cambria Math" panose="02040503050406030204" pitchFamily="18" charset="0"/>
              </a:rPr>
              <a:t>2009</a:t>
            </a:r>
          </a:p>
          <a:p>
            <a:pPr algn="ctr"/>
            <a:r>
              <a:rPr lang="en-US" sz="1600" dirty="0" err="1">
                <a:solidFill>
                  <a:prstClr val="black"/>
                </a:solidFill>
                <a:latin typeface="Cambria Math" panose="02040503050406030204" pitchFamily="18" charset="0"/>
                <a:ea typeface="Cambria Math" panose="02040503050406030204" pitchFamily="18" charset="0"/>
              </a:rPr>
              <a:t>Kalaignar</a:t>
            </a:r>
            <a:r>
              <a:rPr lang="en-US" sz="1600" dirty="0">
                <a:solidFill>
                  <a:prstClr val="black"/>
                </a:solidFill>
                <a:latin typeface="Cambria Math" panose="02040503050406030204" pitchFamily="18" charset="0"/>
                <a:ea typeface="Cambria Math" panose="02040503050406030204" pitchFamily="18" charset="0"/>
              </a:rPr>
              <a:t> (TN)</a:t>
            </a:r>
          </a:p>
        </p:txBody>
      </p:sp>
      <p:sp>
        <p:nvSpPr>
          <p:cNvPr id="16" name="Rounded Rectangle 15"/>
          <p:cNvSpPr/>
          <p:nvPr/>
        </p:nvSpPr>
        <p:spPr>
          <a:xfrm>
            <a:off x="8819495" y="1118750"/>
            <a:ext cx="1247415" cy="15409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latin typeface="Cambria Math" panose="02040503050406030204" pitchFamily="18" charset="0"/>
                <a:ea typeface="Cambria Math" panose="02040503050406030204" pitchFamily="18" charset="0"/>
              </a:rPr>
              <a:t>2010</a:t>
            </a:r>
          </a:p>
          <a:p>
            <a:pPr algn="ctr"/>
            <a:r>
              <a:rPr lang="en-US" sz="1600" dirty="0">
                <a:solidFill>
                  <a:prstClr val="black"/>
                </a:solidFill>
                <a:latin typeface="Cambria Math" panose="02040503050406030204" pitchFamily="18" charset="0"/>
                <a:ea typeface="Cambria Math" panose="02040503050406030204" pitchFamily="18" charset="0"/>
              </a:rPr>
              <a:t>RSBY+ (HP) &amp; Vajpayee </a:t>
            </a:r>
            <a:r>
              <a:rPr lang="en-US" sz="1600" dirty="0" err="1">
                <a:solidFill>
                  <a:prstClr val="black"/>
                </a:solidFill>
                <a:latin typeface="Cambria Math" panose="02040503050406030204" pitchFamily="18" charset="0"/>
                <a:ea typeface="Cambria Math" panose="02040503050406030204" pitchFamily="18" charset="0"/>
              </a:rPr>
              <a:t>Arogyashree</a:t>
            </a:r>
            <a:r>
              <a:rPr lang="en-US" sz="1600" dirty="0">
                <a:solidFill>
                  <a:prstClr val="black"/>
                </a:solidFill>
                <a:latin typeface="Cambria Math" panose="02040503050406030204" pitchFamily="18" charset="0"/>
                <a:ea typeface="Cambria Math" panose="02040503050406030204" pitchFamily="18" charset="0"/>
              </a:rPr>
              <a:t> (KN)</a:t>
            </a:r>
          </a:p>
        </p:txBody>
      </p:sp>
      <p:sp>
        <p:nvSpPr>
          <p:cNvPr id="17" name="Title 1"/>
          <p:cNvSpPr>
            <a:spLocks noGrp="1"/>
          </p:cNvSpPr>
          <p:nvPr>
            <p:ph type="title"/>
          </p:nvPr>
        </p:nvSpPr>
        <p:spPr>
          <a:xfrm>
            <a:off x="1645025" y="124287"/>
            <a:ext cx="7886700" cy="678064"/>
          </a:xfrm>
        </p:spPr>
        <p:txBody>
          <a:bodyPr>
            <a:normAutofit/>
          </a:bodyPr>
          <a:lstStyle/>
          <a:p>
            <a:r>
              <a:rPr lang="en-US" sz="3200" b="1" i="1" dirty="0">
                <a:latin typeface="Cambria Math" panose="02040503050406030204" pitchFamily="18" charset="0"/>
                <a:ea typeface="Cambria Math" panose="02040503050406030204" pitchFamily="18" charset="0"/>
              </a:rPr>
              <a:t>History of Health Insurance in India</a:t>
            </a:r>
          </a:p>
        </p:txBody>
      </p:sp>
      <p:sp>
        <p:nvSpPr>
          <p:cNvPr id="18" name="Content Placeholder 2"/>
          <p:cNvSpPr>
            <a:spLocks noGrp="1"/>
          </p:cNvSpPr>
          <p:nvPr>
            <p:ph idx="1"/>
          </p:nvPr>
        </p:nvSpPr>
        <p:spPr>
          <a:xfrm>
            <a:off x="539807" y="1340727"/>
            <a:ext cx="3758565" cy="2766001"/>
          </a:xfrm>
        </p:spPr>
        <p:txBody>
          <a:bodyPr>
            <a:normAutofit fontScale="92500" lnSpcReduction="10000"/>
          </a:bodyPr>
          <a:lstStyle/>
          <a:p>
            <a:pPr>
              <a:buFont typeface="Wingdings" panose="05000000000000000000" pitchFamily="2" charset="2"/>
              <a:buChar char="Ø"/>
            </a:pPr>
            <a:r>
              <a:rPr lang="en-US" sz="1800" dirty="0">
                <a:latin typeface="Cambria Math" panose="02040503050406030204" pitchFamily="18" charset="0"/>
                <a:ea typeface="Cambria Math" panose="02040503050406030204" pitchFamily="18" charset="0"/>
              </a:rPr>
              <a:t>Employees State Insurance Scheme (1948) – Contributory &amp; Formal sector workers</a:t>
            </a:r>
          </a:p>
          <a:p>
            <a:pPr>
              <a:buFont typeface="Wingdings" panose="05000000000000000000" pitchFamily="2" charset="2"/>
              <a:buChar char="Ø"/>
            </a:pPr>
            <a:r>
              <a:rPr lang="en-US" sz="1800" dirty="0">
                <a:latin typeface="Cambria Math" panose="02040503050406030204" pitchFamily="18" charset="0"/>
                <a:ea typeface="Cambria Math" panose="02040503050406030204" pitchFamily="18" charset="0"/>
              </a:rPr>
              <a:t>Central Government Health Scheme (1954) - Primarily for civil servants</a:t>
            </a:r>
          </a:p>
          <a:p>
            <a:pPr>
              <a:buFont typeface="Wingdings" panose="05000000000000000000" pitchFamily="2" charset="2"/>
              <a:buChar char="Ø"/>
            </a:pPr>
            <a:r>
              <a:rPr lang="en-US" sz="1800" dirty="0">
                <a:latin typeface="Cambria Math" panose="02040503050406030204" pitchFamily="18" charset="0"/>
                <a:ea typeface="Cambria Math" panose="02040503050406030204" pitchFamily="18" charset="0"/>
              </a:rPr>
              <a:t>Coverage by CGHS and ESIS very low still now, around 6 million (less than 5% of population)</a:t>
            </a:r>
          </a:p>
          <a:p>
            <a:pPr>
              <a:buFont typeface="Wingdings" panose="05000000000000000000" pitchFamily="2" charset="2"/>
              <a:buChar char="Ø"/>
            </a:pPr>
            <a:r>
              <a:rPr lang="en-US" sz="1800" dirty="0">
                <a:latin typeface="Cambria Math" panose="02040503050406030204" pitchFamily="18" charset="0"/>
                <a:ea typeface="Cambria Math" panose="02040503050406030204" pitchFamily="18" charset="0"/>
              </a:rPr>
              <a:t>Private sector participation started in mid-eighties with </a:t>
            </a:r>
            <a:r>
              <a:rPr lang="en-US" sz="1800" dirty="0" err="1">
                <a:latin typeface="Cambria Math" panose="02040503050406030204" pitchFamily="18" charset="0"/>
                <a:ea typeface="Cambria Math" panose="02040503050406030204" pitchFamily="18" charset="0"/>
              </a:rPr>
              <a:t>Mediclaim</a:t>
            </a:r>
            <a:r>
              <a:rPr lang="en-US" sz="1800" dirty="0">
                <a:latin typeface="Cambria Math" panose="02040503050406030204" pitchFamily="18" charset="0"/>
                <a:ea typeface="Cambria Math" panose="02040503050406030204" pitchFamily="18" charset="0"/>
              </a:rPr>
              <a:t>;     It was privatized in 1999</a:t>
            </a:r>
          </a:p>
        </p:txBody>
      </p:sp>
      <p:sp>
        <p:nvSpPr>
          <p:cNvPr id="20" name="Rounded Rectangle 19"/>
          <p:cNvSpPr/>
          <p:nvPr/>
        </p:nvSpPr>
        <p:spPr>
          <a:xfrm>
            <a:off x="11095630" y="24429"/>
            <a:ext cx="1075029" cy="90361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latin typeface="Cambria Math" panose="02040503050406030204" pitchFamily="18" charset="0"/>
                <a:ea typeface="Cambria Math" panose="02040503050406030204" pitchFamily="18" charset="0"/>
              </a:rPr>
              <a:t>2018</a:t>
            </a:r>
          </a:p>
          <a:p>
            <a:pPr algn="ctr"/>
            <a:r>
              <a:rPr lang="en-US" sz="1600" dirty="0" smtClean="0">
                <a:solidFill>
                  <a:prstClr val="black"/>
                </a:solidFill>
                <a:latin typeface="Cambria Math" panose="02040503050406030204" pitchFamily="18" charset="0"/>
                <a:ea typeface="Cambria Math" panose="02040503050406030204" pitchFamily="18" charset="0"/>
              </a:rPr>
              <a:t>PMJAY</a:t>
            </a:r>
            <a:endParaRPr lang="en-US" sz="1600" dirty="0">
              <a:solidFill>
                <a:prstClr val="black"/>
              </a:solidFill>
              <a:latin typeface="Cambria Math" panose="02040503050406030204" pitchFamily="18" charset="0"/>
              <a:ea typeface="Cambria Math" panose="02040503050406030204" pitchFamily="18" charset="0"/>
            </a:endParaRPr>
          </a:p>
        </p:txBody>
      </p:sp>
      <p:sp>
        <p:nvSpPr>
          <p:cNvPr id="21" name="Rounded Rectangle 20"/>
          <p:cNvSpPr/>
          <p:nvPr/>
        </p:nvSpPr>
        <p:spPr>
          <a:xfrm>
            <a:off x="10095643" y="567991"/>
            <a:ext cx="1064481" cy="12658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latin typeface="Cambria Math" panose="02040503050406030204" pitchFamily="18" charset="0"/>
                <a:ea typeface="Cambria Math" panose="02040503050406030204" pitchFamily="18" charset="0"/>
              </a:rPr>
              <a:t>2010-2017</a:t>
            </a:r>
          </a:p>
          <a:p>
            <a:pPr algn="ctr"/>
            <a:r>
              <a:rPr lang="en-US" sz="1600" dirty="0" smtClean="0">
                <a:solidFill>
                  <a:prstClr val="black"/>
                </a:solidFill>
                <a:latin typeface="Cambria Math" panose="02040503050406030204" pitchFamily="18" charset="0"/>
                <a:ea typeface="Cambria Math" panose="02040503050406030204" pitchFamily="18" charset="0"/>
              </a:rPr>
              <a:t>Almost 20+ state schemes</a:t>
            </a:r>
            <a:endParaRPr lang="en-US" sz="1600" dirty="0">
              <a:solidFill>
                <a:prstClr val="black"/>
              </a:solidFill>
              <a:latin typeface="Cambria Math" panose="02040503050406030204" pitchFamily="18" charset="0"/>
              <a:ea typeface="Cambria Math" panose="02040503050406030204" pitchFamily="18" charset="0"/>
            </a:endParaRPr>
          </a:p>
        </p:txBody>
      </p:sp>
      <p:sp>
        <p:nvSpPr>
          <p:cNvPr id="22" name="Content Placeholder 1"/>
          <p:cNvSpPr txBox="1">
            <a:spLocks/>
          </p:cNvSpPr>
          <p:nvPr/>
        </p:nvSpPr>
        <p:spPr>
          <a:xfrm>
            <a:off x="4830959" y="3184999"/>
            <a:ext cx="6467205" cy="32662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buFont typeface="Arial" panose="020B0604020202020204" pitchFamily="34" charset="0"/>
              <a:buChar char="•"/>
            </a:pPr>
            <a:r>
              <a:rPr lang="en-US" dirty="0" smtClean="0"/>
              <a:t>Government Funded</a:t>
            </a:r>
          </a:p>
          <a:p>
            <a:pPr algn="r">
              <a:buFont typeface="Arial" panose="020B0604020202020204" pitchFamily="34" charset="0"/>
              <a:buChar char="•"/>
            </a:pPr>
            <a:r>
              <a:rPr lang="en-US" dirty="0" smtClean="0"/>
              <a:t>Purchase health care from both </a:t>
            </a:r>
          </a:p>
          <a:p>
            <a:pPr marL="0" indent="0" algn="r">
              <a:buNone/>
            </a:pPr>
            <a:r>
              <a:rPr lang="en-US" dirty="0" smtClean="0"/>
              <a:t>private and public institutions alike</a:t>
            </a:r>
          </a:p>
          <a:p>
            <a:pPr algn="r">
              <a:buFont typeface="Arial" panose="020B0604020202020204" pitchFamily="34" charset="0"/>
              <a:buChar char="•"/>
            </a:pPr>
            <a:r>
              <a:rPr lang="en-US" dirty="0"/>
              <a:t>Mainly limited to hospitalization </a:t>
            </a:r>
            <a:r>
              <a:rPr lang="en-US" dirty="0" smtClean="0"/>
              <a:t>expenses</a:t>
            </a:r>
          </a:p>
          <a:p>
            <a:pPr algn="r">
              <a:buFont typeface="Arial" panose="020B0604020202020204" pitchFamily="34" charset="0"/>
              <a:buChar char="•"/>
            </a:pPr>
            <a:r>
              <a:rPr lang="en-US" dirty="0"/>
              <a:t>Packages are identified and </a:t>
            </a:r>
            <a:r>
              <a:rPr lang="en-US" dirty="0" smtClean="0"/>
              <a:t>fixed package rate</a:t>
            </a:r>
            <a:endParaRPr lang="en-US" dirty="0"/>
          </a:p>
          <a:p>
            <a:pPr algn="r">
              <a:buFont typeface="Arial" panose="020B0604020202020204" pitchFamily="34" charset="0"/>
              <a:buChar char="•"/>
            </a:pPr>
            <a:r>
              <a:rPr lang="en-US" dirty="0" smtClean="0"/>
              <a:t>Managed through Insurance agencies, </a:t>
            </a:r>
            <a:r>
              <a:rPr lang="en-US" dirty="0"/>
              <a:t>government trusts  </a:t>
            </a:r>
          </a:p>
          <a:p>
            <a:pPr algn="r">
              <a:buFont typeface="Arial" panose="020B0604020202020204" pitchFamily="34" charset="0"/>
              <a:buChar char="•"/>
            </a:pPr>
            <a:r>
              <a:rPr lang="en-US" dirty="0" smtClean="0"/>
              <a:t>Voluntary participation for marginalized and poorer sections</a:t>
            </a:r>
          </a:p>
        </p:txBody>
      </p:sp>
    </p:spTree>
    <p:extLst>
      <p:ext uri="{BB962C8B-B14F-4D97-AF65-F5344CB8AC3E}">
        <p14:creationId xmlns:p14="http://schemas.microsoft.com/office/powerpoint/2010/main" val="865843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US" dirty="0" smtClean="0"/>
              <a:t>Strategic Purchasing</a:t>
            </a:r>
            <a:endParaRPr lang="en-US" dirty="0"/>
          </a:p>
        </p:txBody>
      </p:sp>
      <p:sp>
        <p:nvSpPr>
          <p:cNvPr id="3" name="Content Placeholder 2"/>
          <p:cNvSpPr>
            <a:spLocks noGrp="1"/>
          </p:cNvSpPr>
          <p:nvPr>
            <p:ph idx="1"/>
          </p:nvPr>
        </p:nvSpPr>
        <p:spPr>
          <a:xfrm>
            <a:off x="838200" y="1313646"/>
            <a:ext cx="10515600" cy="4863317"/>
          </a:xfrm>
        </p:spPr>
        <p:txBody>
          <a:bodyPr/>
          <a:lstStyle/>
          <a:p>
            <a:r>
              <a:rPr lang="en-US" b="1" dirty="0" smtClean="0"/>
              <a:t>Purchaser-provider split </a:t>
            </a:r>
          </a:p>
          <a:p>
            <a:r>
              <a:rPr lang="en-US" dirty="0" smtClean="0"/>
              <a:t>Strategic Purchasing: “a </a:t>
            </a:r>
            <a:r>
              <a:rPr lang="en-US" dirty="0"/>
              <a:t>continuous search for the best ways to maximize health system performance by deciding which interventions should be purchased, how, and from whom</a:t>
            </a:r>
            <a:r>
              <a:rPr lang="en-US" dirty="0" smtClean="0"/>
              <a:t>”</a:t>
            </a:r>
          </a:p>
          <a:p>
            <a:r>
              <a:rPr lang="en-US" dirty="0" smtClean="0"/>
              <a:t>Avoid “</a:t>
            </a:r>
            <a:r>
              <a:rPr lang="en-US" dirty="0"/>
              <a:t>Fragmentation” of health </a:t>
            </a:r>
            <a:r>
              <a:rPr lang="en-US" dirty="0" smtClean="0"/>
              <a:t>systems</a:t>
            </a:r>
          </a:p>
          <a:p>
            <a:r>
              <a:rPr lang="en-US" dirty="0" smtClean="0"/>
              <a:t>Principal-agent relationship</a:t>
            </a:r>
          </a:p>
          <a:p>
            <a:endParaRPr lang="en-US" dirty="0"/>
          </a:p>
        </p:txBody>
      </p:sp>
    </p:spTree>
    <p:extLst>
      <p:ext uri="{BB962C8B-B14F-4D97-AF65-F5344CB8AC3E}">
        <p14:creationId xmlns:p14="http://schemas.microsoft.com/office/powerpoint/2010/main" val="135589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vert="horz" lIns="91440" tIns="45720" rIns="91440" bIns="45720" rtlCol="0" anchor="ctr">
            <a:normAutofit/>
          </a:bodyPr>
          <a:lstStyle/>
          <a:p>
            <a:r>
              <a:rPr lang="en-US" sz="4000" b="1" dirty="0" smtClean="0">
                <a:solidFill>
                  <a:schemeClr val="tx1">
                    <a:lumMod val="95000"/>
                    <a:lumOff val="5000"/>
                  </a:schemeClr>
                </a:solidFill>
              </a:rPr>
              <a:t>Principal agent relationship:</a:t>
            </a:r>
            <a:endParaRPr lang="en-IN" sz="4000" b="1" dirty="0">
              <a:solidFill>
                <a:schemeClr val="tx1">
                  <a:lumMod val="95000"/>
                  <a:lumOff val="5000"/>
                </a:schemeClr>
              </a:solidFill>
            </a:endParaRPr>
          </a:p>
        </p:txBody>
      </p:sp>
      <p:sp>
        <p:nvSpPr>
          <p:cNvPr id="3" name="Content Placeholder 2"/>
          <p:cNvSpPr>
            <a:spLocks noGrp="1"/>
          </p:cNvSpPr>
          <p:nvPr>
            <p:ph idx="1"/>
          </p:nvPr>
        </p:nvSpPr>
        <p:spPr>
          <a:xfrm>
            <a:off x="643944" y="1825625"/>
            <a:ext cx="10709856" cy="4536538"/>
          </a:xfrm>
        </p:spPr>
        <p:txBody>
          <a:bodyPr>
            <a:normAutofit/>
          </a:bodyPr>
          <a:lstStyle/>
          <a:p>
            <a:r>
              <a:rPr lang="en-US" sz="3600" dirty="0" smtClean="0"/>
              <a:t>Difficult to specify preferences</a:t>
            </a:r>
          </a:p>
          <a:p>
            <a:r>
              <a:rPr lang="en-US" sz="3600" dirty="0" smtClean="0"/>
              <a:t>Difficult to predict demand</a:t>
            </a:r>
          </a:p>
          <a:p>
            <a:r>
              <a:rPr lang="en-US" sz="3600" dirty="0" smtClean="0"/>
              <a:t>Reliance on ‘agent’ for diagnosis, treatment and prognosis</a:t>
            </a:r>
          </a:p>
          <a:p>
            <a:pPr lvl="1"/>
            <a:r>
              <a:rPr lang="en-US" sz="3200" dirty="0" smtClean="0"/>
              <a:t>Physician</a:t>
            </a:r>
          </a:p>
          <a:p>
            <a:pPr lvl="1"/>
            <a:r>
              <a:rPr lang="en-US" sz="3200" dirty="0" smtClean="0"/>
              <a:t>Sector dominated by supplier</a:t>
            </a:r>
          </a:p>
          <a:p>
            <a:endParaRPr lang="en-IN" sz="3600" dirty="0"/>
          </a:p>
        </p:txBody>
      </p:sp>
    </p:spTree>
    <p:extLst>
      <p:ext uri="{BB962C8B-B14F-4D97-AF65-F5344CB8AC3E}">
        <p14:creationId xmlns:p14="http://schemas.microsoft.com/office/powerpoint/2010/main" val="1483798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631950" y="274638"/>
            <a:ext cx="9109030" cy="706438"/>
          </a:xfrm>
        </p:spPr>
        <p:txBody>
          <a:bodyPr>
            <a:normAutofit fontScale="90000"/>
          </a:bodyPr>
          <a:lstStyle/>
          <a:p>
            <a:pPr algn="ctr" eaLnBrk="1" hangingPunct="1"/>
            <a:r>
              <a:rPr lang="en-IN" altLang="en-US" sz="3600" dirty="0" smtClean="0"/>
              <a:t>Contours of Neo-liberal Reforms</a:t>
            </a:r>
            <a:r>
              <a:rPr lang="en-IN" altLang="en-US" sz="3600" dirty="0"/>
              <a:t/>
            </a:r>
            <a:br>
              <a:rPr lang="en-IN" altLang="en-US" sz="3600" dirty="0"/>
            </a:br>
            <a:endParaRPr lang="en-IN" alt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3" y="678956"/>
            <a:ext cx="7410371" cy="6036010"/>
          </a:xfrm>
          <a:prstGeom prst="rect">
            <a:avLst/>
          </a:prstGeom>
        </p:spPr>
      </p:pic>
      <p:sp>
        <p:nvSpPr>
          <p:cNvPr id="3" name="Content Placeholder 2"/>
          <p:cNvSpPr>
            <a:spLocks noGrp="1"/>
          </p:cNvSpPr>
          <p:nvPr>
            <p:ph idx="1"/>
          </p:nvPr>
        </p:nvSpPr>
        <p:spPr>
          <a:xfrm>
            <a:off x="3940935" y="797658"/>
            <a:ext cx="8251065" cy="5917308"/>
          </a:xfrm>
        </p:spPr>
        <p:txBody>
          <a:bodyPr rtlCol="0">
            <a:normAutofit/>
          </a:bodyPr>
          <a:lstStyle/>
          <a:p>
            <a:pPr algn="r">
              <a:defRPr/>
            </a:pPr>
            <a:r>
              <a:rPr lang="en-IN" dirty="0" smtClean="0"/>
              <a:t>Macro Stabilisation</a:t>
            </a:r>
          </a:p>
          <a:p>
            <a:pPr lvl="1" algn="r">
              <a:defRPr/>
            </a:pPr>
            <a:r>
              <a:rPr lang="en-IN" dirty="0" smtClean="0"/>
              <a:t>Reducing the role of state</a:t>
            </a:r>
          </a:p>
          <a:p>
            <a:pPr lvl="1" algn="r">
              <a:defRPr/>
            </a:pPr>
            <a:r>
              <a:rPr lang="en-IN" dirty="0" smtClean="0"/>
              <a:t>Contractionary macro policies</a:t>
            </a:r>
          </a:p>
          <a:p>
            <a:pPr lvl="1" algn="r">
              <a:defRPr/>
            </a:pPr>
            <a:r>
              <a:rPr lang="en-IN" dirty="0" smtClean="0"/>
              <a:t>Curbing fiscal deficits</a:t>
            </a:r>
          </a:p>
          <a:p>
            <a:pPr algn="r">
              <a:defRPr/>
            </a:pPr>
            <a:r>
              <a:rPr lang="en-IN" dirty="0" smtClean="0"/>
              <a:t>Structural Adjustments</a:t>
            </a:r>
          </a:p>
          <a:p>
            <a:pPr lvl="1" algn="r">
              <a:defRPr/>
            </a:pPr>
            <a:r>
              <a:rPr lang="en-IN" dirty="0" smtClean="0"/>
              <a:t>‘Efficiency’ in resource mobilisation and allocation</a:t>
            </a:r>
          </a:p>
          <a:p>
            <a:pPr lvl="1" algn="r">
              <a:defRPr/>
            </a:pPr>
            <a:r>
              <a:rPr lang="en-IN" dirty="0" smtClean="0"/>
              <a:t>Introduction of market principles </a:t>
            </a:r>
          </a:p>
          <a:p>
            <a:pPr lvl="1" algn="r">
              <a:defRPr/>
            </a:pPr>
            <a:r>
              <a:rPr lang="en-IN" dirty="0" smtClean="0"/>
              <a:t>Trade Liberalisation</a:t>
            </a:r>
          </a:p>
          <a:p>
            <a:pPr algn="r">
              <a:defRPr/>
            </a:pPr>
            <a:r>
              <a:rPr lang="en-IN" dirty="0" smtClean="0"/>
              <a:t>Health Sector Reforms</a:t>
            </a:r>
          </a:p>
          <a:p>
            <a:pPr lvl="1" algn="r">
              <a:defRPr/>
            </a:pPr>
            <a:r>
              <a:rPr lang="en-IN" dirty="0" smtClean="0"/>
              <a:t>Changes in the financial management</a:t>
            </a:r>
          </a:p>
          <a:p>
            <a:pPr lvl="1" algn="r">
              <a:defRPr/>
            </a:pPr>
            <a:r>
              <a:rPr lang="en-IN" dirty="0" smtClean="0"/>
              <a:t>Changes in the organisational management-New public management; public private partnerships</a:t>
            </a:r>
          </a:p>
          <a:p>
            <a:pPr lvl="1" algn="r">
              <a:defRPr/>
            </a:pPr>
            <a:r>
              <a:rPr lang="en-IN" dirty="0" smtClean="0"/>
              <a:t>Changes in the priority setting mechanisms- selective primary level care</a:t>
            </a:r>
            <a:endParaRPr lang="en-IN" dirty="0"/>
          </a:p>
        </p:txBody>
      </p:sp>
    </p:spTree>
    <p:extLst>
      <p:ext uri="{BB962C8B-B14F-4D97-AF65-F5344CB8AC3E}">
        <p14:creationId xmlns:p14="http://schemas.microsoft.com/office/powerpoint/2010/main" val="4201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1413" y="1337480"/>
            <a:ext cx="3471930" cy="5520520"/>
          </a:xfrm>
        </p:spPr>
        <p:txBody>
          <a:bodyPr>
            <a:noAutofit/>
          </a:bodyPr>
          <a:lstStyle/>
          <a:p>
            <a:r>
              <a:rPr lang="en-IN" sz="2000" b="1" dirty="0" smtClean="0"/>
              <a:t/>
            </a:r>
            <a:br>
              <a:rPr lang="en-IN" sz="2000" b="1" dirty="0" smtClean="0"/>
            </a:br>
            <a:r>
              <a:rPr lang="en-IN" sz="2000" b="1" dirty="0" smtClean="0"/>
              <a:t>Guidelines </a:t>
            </a:r>
            <a:r>
              <a:rPr lang="en-IN" sz="2000" b="1" dirty="0"/>
              <a:t>by </a:t>
            </a:r>
            <a:r>
              <a:rPr lang="en-IN" sz="2000" b="1" dirty="0" err="1"/>
              <a:t>MoHFW</a:t>
            </a:r>
            <a:r>
              <a:rPr lang="en-IN" sz="2000" b="1" dirty="0"/>
              <a:t>, Government of India for Private Investments in setting up of Hospitals in </a:t>
            </a:r>
            <a:r>
              <a:rPr lang="en-IN" sz="2000" b="1" dirty="0" smtClean="0"/>
              <a:t>Tier 2&amp;3 </a:t>
            </a:r>
            <a:r>
              <a:rPr lang="en-IN" sz="2000" b="1" dirty="0"/>
              <a:t>cities and towns subsequent to </a:t>
            </a:r>
            <a:r>
              <a:rPr lang="en-IN" sz="2000" b="1" dirty="0" smtClean="0"/>
              <a:t>PMJAY</a:t>
            </a:r>
            <a:br>
              <a:rPr lang="en-IN" sz="2000" b="1" dirty="0" smtClean="0"/>
            </a:br>
            <a:r>
              <a:rPr lang="en-IN" sz="2000" b="1" dirty="0" smtClean="0"/>
              <a:t/>
            </a:r>
            <a:br>
              <a:rPr lang="en-IN" sz="2000" b="1" dirty="0" smtClean="0"/>
            </a:br>
            <a:r>
              <a:rPr lang="en-IN" sz="2000" dirty="0" smtClean="0"/>
              <a:t>The government </a:t>
            </a:r>
            <a:r>
              <a:rPr lang="en-IN" sz="2000" dirty="0"/>
              <a:t>will incentivise private sector in these cities to set up private hospitals by providing them land and funds and facilitating clearances in Tier II and Tier III cities. </a:t>
            </a:r>
            <a:r>
              <a:rPr lang="en-IN" sz="2000" dirty="0" smtClean="0"/>
              <a:t/>
            </a:r>
            <a:br>
              <a:rPr lang="en-IN" sz="2000" dirty="0" smtClean="0"/>
            </a:br>
            <a:r>
              <a:rPr lang="en-IN" sz="2000" dirty="0" smtClean="0"/>
              <a:t/>
            </a:r>
            <a:br>
              <a:rPr lang="en-IN" sz="2000" dirty="0" smtClean="0"/>
            </a:br>
            <a:r>
              <a:rPr lang="en-IN" sz="2000" dirty="0" smtClean="0"/>
              <a:t>The </a:t>
            </a:r>
            <a:r>
              <a:rPr lang="en-IN" sz="2000" dirty="0"/>
              <a:t>funding in the form of viability gap funding (VGF) will be </a:t>
            </a:r>
            <a:r>
              <a:rPr lang="en-IN" sz="2000" dirty="0" err="1"/>
              <a:t>upto</a:t>
            </a:r>
            <a:r>
              <a:rPr lang="en-IN" sz="2000" dirty="0"/>
              <a:t> 40%. In addition to VGF, the government will provide gap funding </a:t>
            </a:r>
            <a:r>
              <a:rPr lang="en-IN" sz="2000" dirty="0" err="1"/>
              <a:t>upto</a:t>
            </a:r>
            <a:r>
              <a:rPr lang="en-IN" sz="2000" dirty="0"/>
              <a:t> 50% of tax on capital cost. </a:t>
            </a: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292" y="589253"/>
            <a:ext cx="6912845" cy="5669879"/>
          </a:xfrm>
        </p:spPr>
      </p:pic>
      <p:sp>
        <p:nvSpPr>
          <p:cNvPr id="3" name="TextBox 2"/>
          <p:cNvSpPr txBox="1"/>
          <p:nvPr/>
        </p:nvSpPr>
        <p:spPr>
          <a:xfrm>
            <a:off x="4997004" y="399245"/>
            <a:ext cx="6993228" cy="707886"/>
          </a:xfrm>
          <a:prstGeom prst="rect">
            <a:avLst/>
          </a:prstGeom>
          <a:noFill/>
        </p:spPr>
        <p:txBody>
          <a:bodyPr wrap="square" rtlCol="0">
            <a:spAutoFit/>
          </a:bodyPr>
          <a:lstStyle/>
          <a:p>
            <a:r>
              <a:rPr lang="en-US" sz="4000" dirty="0" smtClean="0"/>
              <a:t>Public Money and Private Profit</a:t>
            </a:r>
            <a:endParaRPr lang="en-US" sz="4000" dirty="0"/>
          </a:p>
        </p:txBody>
      </p:sp>
    </p:spTree>
    <p:extLst>
      <p:ext uri="{BB962C8B-B14F-4D97-AF65-F5344CB8AC3E}">
        <p14:creationId xmlns:p14="http://schemas.microsoft.com/office/powerpoint/2010/main" val="85159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9454" y="365125"/>
            <a:ext cx="3202546" cy="4953850"/>
          </a:xfrm>
        </p:spPr>
        <p:txBody>
          <a:bodyPr>
            <a:normAutofit/>
          </a:bodyPr>
          <a:lstStyle/>
          <a:p>
            <a:pPr algn="r"/>
            <a:r>
              <a:rPr lang="en-US" sz="6000" dirty="0" smtClean="0"/>
              <a:t>Care to Coverage</a:t>
            </a:r>
            <a:endParaRPr lang="en-US" sz="6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22705" y="-822173"/>
            <a:ext cx="6128300" cy="8291888"/>
          </a:xfrm>
        </p:spPr>
      </p:pic>
    </p:spTree>
    <p:extLst>
      <p:ext uri="{BB962C8B-B14F-4D97-AF65-F5344CB8AC3E}">
        <p14:creationId xmlns:p14="http://schemas.microsoft.com/office/powerpoint/2010/main" val="11601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6270" y="365125"/>
            <a:ext cx="3155324" cy="3086413"/>
          </a:xfrm>
        </p:spPr>
        <p:txBody>
          <a:bodyPr>
            <a:normAutofit/>
          </a:bodyPr>
          <a:lstStyle/>
          <a:p>
            <a:pPr algn="r"/>
            <a:r>
              <a:rPr lang="en-US" dirty="0" smtClean="0"/>
              <a:t>Blended payment mechanisms </a:t>
            </a:r>
            <a:endParaRPr lang="en-US" dirty="0"/>
          </a:p>
        </p:txBody>
      </p:sp>
      <p:pic>
        <p:nvPicPr>
          <p:cNvPr id="4" name="Picture 2" descr="C:\indranil\CDRF\RESYST_Bangkok\IMG_20170306_001114.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16000"/>
                    </a14:imgEffect>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220014" y="699763"/>
            <a:ext cx="8810726" cy="5503549"/>
          </a:xfrm>
          <a:prstGeom prst="rect">
            <a:avLst/>
          </a:prstGeom>
          <a:noFill/>
          <a:ln w="3175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vert="horz" lIns="91440" tIns="45720" rIns="91440" bIns="45720" rtlCol="0" anchor="ctr">
            <a:normAutofit/>
          </a:bodyPr>
          <a:lstStyle/>
          <a:p>
            <a:r>
              <a:rPr lang="en-US" sz="4000" b="1" dirty="0" smtClean="0">
                <a:solidFill>
                  <a:schemeClr val="tx1">
                    <a:lumMod val="95000"/>
                    <a:lumOff val="5000"/>
                  </a:schemeClr>
                </a:solidFill>
              </a:rPr>
              <a:t>Consequences of Principle </a:t>
            </a:r>
            <a:r>
              <a:rPr lang="en-US" sz="4000" b="1" dirty="0">
                <a:solidFill>
                  <a:schemeClr val="tx1">
                    <a:lumMod val="95000"/>
                    <a:lumOff val="5000"/>
                  </a:schemeClr>
                </a:solidFill>
              </a:rPr>
              <a:t>agent relationship</a:t>
            </a:r>
            <a:endParaRPr lang="en-IN" sz="4000" b="1" dirty="0">
              <a:solidFill>
                <a:schemeClr val="tx1">
                  <a:lumMod val="95000"/>
                  <a:lumOff val="5000"/>
                </a:schemeClr>
              </a:solidFill>
            </a:endParaRPr>
          </a:p>
        </p:txBody>
      </p:sp>
      <p:sp>
        <p:nvSpPr>
          <p:cNvPr id="3" name="Content Placeholder 2"/>
          <p:cNvSpPr>
            <a:spLocks noGrp="1"/>
          </p:cNvSpPr>
          <p:nvPr>
            <p:ph idx="1"/>
          </p:nvPr>
        </p:nvSpPr>
        <p:spPr>
          <a:xfrm>
            <a:off x="1118315" y="1445653"/>
            <a:ext cx="10086305" cy="4781128"/>
          </a:xfrm>
        </p:spPr>
        <p:txBody>
          <a:bodyPr>
            <a:noAutofit/>
          </a:bodyPr>
          <a:lstStyle/>
          <a:p>
            <a:r>
              <a:rPr lang="en-US" sz="3600" dirty="0" smtClean="0"/>
              <a:t>Physician is an agent for the patient</a:t>
            </a:r>
          </a:p>
          <a:p>
            <a:r>
              <a:rPr lang="en-US" sz="3600" dirty="0" smtClean="0"/>
              <a:t>He has monopoly</a:t>
            </a:r>
          </a:p>
          <a:p>
            <a:pPr lvl="1"/>
            <a:r>
              <a:rPr lang="en-US" sz="3200" dirty="0" smtClean="0"/>
              <a:t>Of  information</a:t>
            </a:r>
          </a:p>
          <a:p>
            <a:pPr lvl="1"/>
            <a:r>
              <a:rPr lang="en-US" sz="3200" dirty="0" smtClean="0"/>
              <a:t>Of supply of treatment</a:t>
            </a:r>
          </a:p>
          <a:p>
            <a:pPr lvl="2"/>
            <a:r>
              <a:rPr lang="en-US" sz="3600" dirty="0"/>
              <a:t>Barrier to entry in the professional arena</a:t>
            </a:r>
          </a:p>
          <a:p>
            <a:r>
              <a:rPr lang="en-US" sz="3600" dirty="0" smtClean="0"/>
              <a:t>Monopoly power increases with uncertainty and complexity </a:t>
            </a:r>
          </a:p>
          <a:p>
            <a:pPr lvl="1"/>
            <a:r>
              <a:rPr lang="en-US" sz="3200" b="1" dirty="0" smtClean="0"/>
              <a:t>Super-specialty</a:t>
            </a:r>
          </a:p>
          <a:p>
            <a:r>
              <a:rPr lang="en-IN" sz="4000" b="1" dirty="0" smtClean="0"/>
              <a:t>Increasing cost of care</a:t>
            </a:r>
            <a:endParaRPr lang="en-IN" sz="3600" b="1" dirty="0"/>
          </a:p>
        </p:txBody>
      </p:sp>
    </p:spTree>
    <p:extLst>
      <p:ext uri="{BB962C8B-B14F-4D97-AF65-F5344CB8AC3E}">
        <p14:creationId xmlns:p14="http://schemas.microsoft.com/office/powerpoint/2010/main" val="4235191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lstStyle/>
          <a:p>
            <a:r>
              <a:rPr lang="en-US" dirty="0" smtClean="0"/>
              <a:t>Market failures under insurance</a:t>
            </a:r>
            <a:endParaRPr lang="en-US" dirty="0"/>
          </a:p>
        </p:txBody>
      </p:sp>
      <p:sp>
        <p:nvSpPr>
          <p:cNvPr id="3" name="Content Placeholder 2"/>
          <p:cNvSpPr>
            <a:spLocks noGrp="1"/>
          </p:cNvSpPr>
          <p:nvPr>
            <p:ph idx="1"/>
          </p:nvPr>
        </p:nvSpPr>
        <p:spPr>
          <a:xfrm>
            <a:off x="1017432" y="1371601"/>
            <a:ext cx="10328856" cy="5119351"/>
          </a:xfrm>
        </p:spPr>
        <p:txBody>
          <a:bodyPr>
            <a:noAutofit/>
          </a:bodyPr>
          <a:lstStyle/>
          <a:p>
            <a:pPr marL="0" indent="0">
              <a:buNone/>
            </a:pPr>
            <a:r>
              <a:rPr lang="en-US" sz="4000" b="1" dirty="0" smtClean="0"/>
              <a:t>Economies of scale</a:t>
            </a:r>
          </a:p>
          <a:p>
            <a:pPr lvl="1"/>
            <a:r>
              <a:rPr lang="en-US" sz="3600" dirty="0" smtClean="0"/>
              <a:t>Allocative inefficiency: monopoly premiums going higher than </a:t>
            </a:r>
            <a:r>
              <a:rPr lang="en-US" sz="3600" b="1" dirty="0" smtClean="0"/>
              <a:t>fair premium</a:t>
            </a:r>
            <a:r>
              <a:rPr lang="en-US" sz="3600" dirty="0" smtClean="0"/>
              <a:t>+ </a:t>
            </a:r>
            <a:r>
              <a:rPr lang="en-US" sz="3600" b="1" dirty="0" smtClean="0"/>
              <a:t>loading charges </a:t>
            </a:r>
          </a:p>
          <a:p>
            <a:pPr lvl="1"/>
            <a:r>
              <a:rPr lang="en-US" sz="3600" dirty="0" smtClean="0"/>
              <a:t>Single-payer</a:t>
            </a:r>
            <a:r>
              <a:rPr lang="en-US" sz="3600" dirty="0"/>
              <a:t>, tax-financed public systems of insurance, one possible response </a:t>
            </a:r>
            <a:r>
              <a:rPr lang="en-US" sz="3600" dirty="0" smtClean="0"/>
              <a:t>to economies of scale</a:t>
            </a:r>
            <a:r>
              <a:rPr lang="en-US" sz="3600" dirty="0"/>
              <a:t>, can generate technical </a:t>
            </a:r>
            <a:r>
              <a:rPr lang="en-US" sz="3600" dirty="0" smtClean="0"/>
              <a:t>efficiencies </a:t>
            </a:r>
          </a:p>
          <a:p>
            <a:pPr lvl="1"/>
            <a:r>
              <a:rPr lang="en-US" sz="3600" dirty="0" smtClean="0"/>
              <a:t>Reduces admin cost of collecting revenue, setting premium, purchasing care</a:t>
            </a:r>
          </a:p>
        </p:txBody>
      </p:sp>
    </p:spTree>
    <p:extLst>
      <p:ext uri="{BB962C8B-B14F-4D97-AF65-F5344CB8AC3E}">
        <p14:creationId xmlns:p14="http://schemas.microsoft.com/office/powerpoint/2010/main" val="2558626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dirty="0" smtClean="0"/>
              <a:t>Risk selection</a:t>
            </a:r>
            <a:endParaRPr lang="en-US" dirty="0"/>
          </a:p>
        </p:txBody>
      </p:sp>
      <p:sp>
        <p:nvSpPr>
          <p:cNvPr id="3" name="Content Placeholder 2"/>
          <p:cNvSpPr>
            <a:spLocks noGrp="1"/>
          </p:cNvSpPr>
          <p:nvPr>
            <p:ph idx="1"/>
          </p:nvPr>
        </p:nvSpPr>
        <p:spPr>
          <a:xfrm>
            <a:off x="1056068" y="1143000"/>
            <a:ext cx="9762186" cy="5181600"/>
          </a:xfrm>
        </p:spPr>
        <p:txBody>
          <a:bodyPr>
            <a:normAutofit lnSpcReduction="10000"/>
          </a:bodyPr>
          <a:lstStyle/>
          <a:p>
            <a:pPr algn="just"/>
            <a:r>
              <a:rPr lang="en-US" dirty="0"/>
              <a:t>Risk selection arises from informational </a:t>
            </a:r>
            <a:r>
              <a:rPr lang="en-US" dirty="0" smtClean="0"/>
              <a:t>asymmetries </a:t>
            </a:r>
            <a:r>
              <a:rPr lang="en-US" dirty="0"/>
              <a:t>between the insured and </a:t>
            </a:r>
            <a:r>
              <a:rPr lang="en-US" dirty="0" smtClean="0"/>
              <a:t>insurers</a:t>
            </a:r>
          </a:p>
          <a:p>
            <a:pPr algn="just"/>
            <a:r>
              <a:rPr lang="en-US" dirty="0"/>
              <a:t>Adverse selection, a process whereby low-risk </a:t>
            </a:r>
            <a:r>
              <a:rPr lang="en-US" dirty="0" smtClean="0"/>
              <a:t>individuals (LR) </a:t>
            </a:r>
            <a:r>
              <a:rPr lang="en-US" dirty="0"/>
              <a:t>drop out of </a:t>
            </a:r>
            <a:r>
              <a:rPr lang="en-US" dirty="0" smtClean="0"/>
              <a:t>the insurance pool leaving </a:t>
            </a:r>
            <a:r>
              <a:rPr lang="en-US" dirty="0"/>
              <a:t>only high-risk </a:t>
            </a:r>
            <a:r>
              <a:rPr lang="en-US" dirty="0" smtClean="0"/>
              <a:t>individuals (HR)</a:t>
            </a:r>
          </a:p>
          <a:p>
            <a:pPr algn="just"/>
            <a:r>
              <a:rPr lang="en-US" dirty="0"/>
              <a:t>Individuals purchasing insurance have better information than does the insurer</a:t>
            </a:r>
          </a:p>
          <a:p>
            <a:pPr algn="just"/>
            <a:r>
              <a:rPr lang="en-US" dirty="0"/>
              <a:t>If premiums are set at a level averaging both HR &amp; LR then LR leaves</a:t>
            </a:r>
          </a:p>
          <a:p>
            <a:pPr algn="just"/>
            <a:r>
              <a:rPr lang="en-US" dirty="0"/>
              <a:t>IF premiums are set higher another set would leave- Unsustainable</a:t>
            </a:r>
          </a:p>
          <a:p>
            <a:pPr lvl="1" algn="just"/>
            <a:r>
              <a:rPr lang="en-US" b="1" dirty="0"/>
              <a:t>Public subsidised insurance</a:t>
            </a:r>
          </a:p>
          <a:p>
            <a:pPr lvl="1" algn="just"/>
            <a:r>
              <a:rPr lang="en-US" b="1" dirty="0"/>
              <a:t>Compulsory groups based scheme</a:t>
            </a:r>
          </a:p>
          <a:p>
            <a:pPr algn="just"/>
            <a:endParaRPr lang="en-US" dirty="0"/>
          </a:p>
          <a:p>
            <a:endParaRPr lang="en-US" dirty="0"/>
          </a:p>
        </p:txBody>
      </p:sp>
    </p:spTree>
    <p:extLst>
      <p:ext uri="{BB962C8B-B14F-4D97-AF65-F5344CB8AC3E}">
        <p14:creationId xmlns:p14="http://schemas.microsoft.com/office/powerpoint/2010/main" val="744094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Cream-skimming</a:t>
            </a:r>
            <a:endParaRPr lang="en-US" dirty="0"/>
          </a:p>
        </p:txBody>
      </p:sp>
      <p:sp>
        <p:nvSpPr>
          <p:cNvPr id="3" name="Content Placeholder 2"/>
          <p:cNvSpPr>
            <a:spLocks noGrp="1"/>
          </p:cNvSpPr>
          <p:nvPr>
            <p:ph idx="1"/>
          </p:nvPr>
        </p:nvSpPr>
        <p:spPr>
          <a:xfrm>
            <a:off x="1030309" y="1447801"/>
            <a:ext cx="9994005" cy="4914362"/>
          </a:xfrm>
        </p:spPr>
        <p:txBody>
          <a:bodyPr>
            <a:normAutofit/>
          </a:bodyPr>
          <a:lstStyle/>
          <a:p>
            <a:r>
              <a:rPr lang="en-US" sz="3200" dirty="0" smtClean="0"/>
              <a:t>When insurers have </a:t>
            </a:r>
            <a:r>
              <a:rPr lang="en-US" sz="3200" dirty="0"/>
              <a:t>better information on an individual's risk status than does the </a:t>
            </a:r>
            <a:r>
              <a:rPr lang="en-US" sz="3200" dirty="0" smtClean="0"/>
              <a:t>individual</a:t>
            </a:r>
          </a:p>
          <a:p>
            <a:pPr algn="just"/>
            <a:r>
              <a:rPr lang="en-US" sz="3200" dirty="0" smtClean="0"/>
              <a:t>An insurer </a:t>
            </a:r>
            <a:r>
              <a:rPr lang="en-US" sz="3200" dirty="0"/>
              <a:t>generates </a:t>
            </a:r>
            <a:r>
              <a:rPr lang="en-US" sz="3200" dirty="0" smtClean="0"/>
              <a:t>higher profits </a:t>
            </a:r>
            <a:r>
              <a:rPr lang="en-US" sz="3200" dirty="0"/>
              <a:t>by </a:t>
            </a:r>
            <a:r>
              <a:rPr lang="en-US" sz="3200" dirty="0" smtClean="0"/>
              <a:t>purposefully </a:t>
            </a:r>
            <a:r>
              <a:rPr lang="en-US" sz="3200" dirty="0"/>
              <a:t>selecting </a:t>
            </a:r>
            <a:r>
              <a:rPr lang="en-US" sz="3200" dirty="0" smtClean="0"/>
              <a:t>lower risk individuals for coverage whose </a:t>
            </a:r>
            <a:r>
              <a:rPr lang="en-US" sz="3200" dirty="0"/>
              <a:t>expected losses are </a:t>
            </a:r>
            <a:r>
              <a:rPr lang="en-US" sz="3200" dirty="0" smtClean="0"/>
              <a:t>below the </a:t>
            </a:r>
            <a:r>
              <a:rPr lang="en-US" sz="3200" dirty="0"/>
              <a:t>premium </a:t>
            </a:r>
            <a:r>
              <a:rPr lang="en-US" sz="3200" dirty="0" smtClean="0"/>
              <a:t>charged</a:t>
            </a:r>
          </a:p>
          <a:p>
            <a:pPr lvl="1" algn="just"/>
            <a:r>
              <a:rPr lang="en-US" sz="2800" dirty="0" smtClean="0"/>
              <a:t>Deductibles and </a:t>
            </a:r>
          </a:p>
          <a:p>
            <a:pPr lvl="1" algn="just"/>
            <a:r>
              <a:rPr lang="en-US" sz="2800" dirty="0" smtClean="0"/>
              <a:t>co-insurance</a:t>
            </a:r>
          </a:p>
          <a:p>
            <a:pPr algn="just"/>
            <a:r>
              <a:rPr lang="en-US" sz="3200" dirty="0" smtClean="0"/>
              <a:t>Risk adjusted premiums</a:t>
            </a:r>
          </a:p>
          <a:p>
            <a:pPr algn="just"/>
            <a:r>
              <a:rPr lang="en-US" sz="3200" dirty="0" smtClean="0"/>
              <a:t>Regulations </a:t>
            </a:r>
            <a:endParaRPr lang="en-US" sz="3200" dirty="0"/>
          </a:p>
        </p:txBody>
      </p:sp>
    </p:spTree>
    <p:extLst>
      <p:ext uri="{BB962C8B-B14F-4D97-AF65-F5344CB8AC3E}">
        <p14:creationId xmlns:p14="http://schemas.microsoft.com/office/powerpoint/2010/main" val="2984653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Hazard</a:t>
            </a:r>
            <a:endParaRPr lang="en-US" dirty="0"/>
          </a:p>
        </p:txBody>
      </p:sp>
      <p:sp>
        <p:nvSpPr>
          <p:cNvPr id="4" name="Rectangle 3"/>
          <p:cNvSpPr/>
          <p:nvPr/>
        </p:nvSpPr>
        <p:spPr>
          <a:xfrm>
            <a:off x="360608" y="1447799"/>
            <a:ext cx="10612192" cy="4524315"/>
          </a:xfrm>
          <a:prstGeom prst="rect">
            <a:avLst/>
          </a:prstGeom>
        </p:spPr>
        <p:txBody>
          <a:bodyPr wrap="square">
            <a:spAutoFit/>
          </a:bodyPr>
          <a:lstStyle/>
          <a:p>
            <a:pPr algn="just"/>
            <a:r>
              <a:rPr lang="en-US" sz="4000" i="1" dirty="0"/>
              <a:t>Moral hazard </a:t>
            </a:r>
            <a:r>
              <a:rPr lang="en-US" sz="4000" dirty="0"/>
              <a:t>refers to the likely malfeasance of an individual making purchases that are partly or fully paid for by others </a:t>
            </a:r>
          </a:p>
          <a:p>
            <a:pPr algn="just"/>
            <a:r>
              <a:rPr lang="en-US" sz="4000" dirty="0" smtClean="0"/>
              <a:t>He/she would </a:t>
            </a:r>
            <a:r>
              <a:rPr lang="en-US" sz="4000" dirty="0"/>
              <a:t>overspend; i.e., </a:t>
            </a:r>
            <a:r>
              <a:rPr lang="en-US" sz="4000" dirty="0" smtClean="0"/>
              <a:t>s/he </a:t>
            </a:r>
            <a:r>
              <a:rPr lang="en-US" sz="4000" dirty="0"/>
              <a:t>will use more services than </a:t>
            </a:r>
            <a:r>
              <a:rPr lang="en-US" sz="4000" dirty="0" smtClean="0"/>
              <a:t>s/he </a:t>
            </a:r>
            <a:r>
              <a:rPr lang="en-US" sz="4000" dirty="0"/>
              <a:t>would were </a:t>
            </a:r>
            <a:r>
              <a:rPr lang="en-US" sz="4000" dirty="0" smtClean="0"/>
              <a:t>s/he </a:t>
            </a:r>
            <a:r>
              <a:rPr lang="en-US" sz="4000" dirty="0"/>
              <a:t>paying for the medical care </a:t>
            </a:r>
            <a:r>
              <a:rPr lang="en-US" sz="4000" dirty="0" smtClean="0"/>
              <a:t>himself</a:t>
            </a:r>
          </a:p>
          <a:p>
            <a:pPr algn="just"/>
            <a:r>
              <a:rPr lang="en-US" sz="4800" b="1" dirty="0" smtClean="0"/>
              <a:t>Induced Demand</a:t>
            </a:r>
            <a:endParaRPr lang="en-US" sz="4000" b="1" dirty="0"/>
          </a:p>
        </p:txBody>
      </p:sp>
    </p:spTree>
    <p:extLst>
      <p:ext uri="{BB962C8B-B14F-4D97-AF65-F5344CB8AC3E}">
        <p14:creationId xmlns:p14="http://schemas.microsoft.com/office/powerpoint/2010/main" val="825868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1097280" y="1845733"/>
            <a:ext cx="10058400" cy="4400321"/>
          </a:xfrm>
        </p:spPr>
        <p:txBody>
          <a:bodyPr>
            <a:normAutofit lnSpcReduction="10000"/>
          </a:bodyPr>
          <a:lstStyle/>
          <a:p>
            <a:r>
              <a:rPr lang="en-US" sz="2800" dirty="0" smtClean="0"/>
              <a:t>Increasing penetration of corporate, for profit hospitals- mergers and acquisitions</a:t>
            </a:r>
          </a:p>
          <a:p>
            <a:r>
              <a:rPr lang="en-US" sz="2800" dirty="0" smtClean="0"/>
              <a:t>Ownership being transferred from individual owned hospitals to corporate chains</a:t>
            </a:r>
          </a:p>
          <a:p>
            <a:r>
              <a:rPr lang="en-US" sz="2800" dirty="0" smtClean="0"/>
              <a:t>Investments in share market, Engel Investments and other hot money</a:t>
            </a:r>
          </a:p>
          <a:p>
            <a:r>
              <a:rPr lang="en-US" sz="2800" dirty="0" smtClean="0"/>
              <a:t>Pressure to make more profit- unnecessary, irrational care and higher prices</a:t>
            </a:r>
          </a:p>
          <a:p>
            <a:r>
              <a:rPr lang="en-US" sz="2800" dirty="0" smtClean="0"/>
              <a:t>Increasing monopoly, cartels- greater referral linkages-greater control over prices- higher health care costs</a:t>
            </a:r>
          </a:p>
        </p:txBody>
      </p:sp>
      <p:sp>
        <p:nvSpPr>
          <p:cNvPr id="3" name="Title 2"/>
          <p:cNvSpPr>
            <a:spLocks noGrp="1"/>
          </p:cNvSpPr>
          <p:nvPr>
            <p:ph type="title"/>
          </p:nvPr>
        </p:nvSpPr>
        <p:spPr>
          <a:xfrm>
            <a:off x="888643" y="274638"/>
            <a:ext cx="10478052" cy="1188402"/>
          </a:xfrm>
        </p:spPr>
        <p:txBody>
          <a:bodyPr>
            <a:noAutofit/>
          </a:bodyPr>
          <a:lstStyle/>
          <a:p>
            <a:pPr>
              <a:defRPr/>
            </a:pPr>
            <a:r>
              <a:rPr lang="en-US" sz="4000" dirty="0" smtClean="0"/>
              <a:t>Monopolistic trends </a:t>
            </a:r>
            <a:r>
              <a:rPr lang="en-US" sz="4000" dirty="0"/>
              <a:t>in private health care </a:t>
            </a:r>
            <a:r>
              <a:rPr lang="en-US" sz="4000" dirty="0" smtClean="0"/>
              <a:t>industry</a:t>
            </a:r>
            <a:endParaRPr lang="en-US" sz="4000" dirty="0"/>
          </a:p>
        </p:txBody>
      </p:sp>
    </p:spTree>
    <p:extLst>
      <p:ext uri="{BB962C8B-B14F-4D97-AF65-F5344CB8AC3E}">
        <p14:creationId xmlns:p14="http://schemas.microsoft.com/office/powerpoint/2010/main" val="2672344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689316" y="1815152"/>
            <a:ext cx="11197883" cy="4326341"/>
          </a:xfrm>
        </p:spPr>
        <p:txBody>
          <a:bodyPr>
            <a:noAutofit/>
          </a:bodyPr>
          <a:lstStyle/>
          <a:p>
            <a:r>
              <a:rPr lang="en-US" sz="2800" b="1" dirty="0" smtClean="0"/>
              <a:t>Partial price regulation under the GFIs: CEA doesn’t cover price regulation</a:t>
            </a:r>
          </a:p>
          <a:p>
            <a:r>
              <a:rPr lang="en-US" sz="2800" dirty="0" smtClean="0"/>
              <a:t>Industry claiming prices are low- possibility of charging from patients- happening currently</a:t>
            </a:r>
          </a:p>
          <a:p>
            <a:r>
              <a:rPr lang="en-US" sz="2800" dirty="0" smtClean="0"/>
              <a:t>A large part of the middle class is not covered by any insurance- chances of rise in health care costs- Cost shifting</a:t>
            </a:r>
          </a:p>
          <a:p>
            <a:r>
              <a:rPr lang="en-US" sz="2800" b="1" dirty="0" smtClean="0"/>
              <a:t>Comprehensive price regulation is needed, irrespective of payment mechanism</a:t>
            </a:r>
          </a:p>
          <a:p>
            <a:r>
              <a:rPr lang="en-US" sz="2800" b="1" dirty="0" smtClean="0"/>
              <a:t>Regulation alone fails to contain cost: need alternative public provisioning</a:t>
            </a:r>
          </a:p>
        </p:txBody>
      </p:sp>
      <p:sp>
        <p:nvSpPr>
          <p:cNvPr id="3" name="Title 2"/>
          <p:cNvSpPr>
            <a:spLocks noGrp="1"/>
          </p:cNvSpPr>
          <p:nvPr>
            <p:ph type="title"/>
          </p:nvPr>
        </p:nvSpPr>
        <p:spPr>
          <a:xfrm>
            <a:off x="1097280" y="286604"/>
            <a:ext cx="10058400" cy="805218"/>
          </a:xfrm>
        </p:spPr>
        <p:txBody>
          <a:bodyPr>
            <a:normAutofit/>
          </a:bodyPr>
          <a:lstStyle/>
          <a:p>
            <a:pPr>
              <a:defRPr/>
            </a:pPr>
            <a:r>
              <a:rPr lang="en-US" sz="4400" dirty="0" smtClean="0"/>
              <a:t>Inadequate regulation</a:t>
            </a:r>
            <a:endParaRPr lang="en-US" sz="6600" b="0" dirty="0"/>
          </a:p>
        </p:txBody>
      </p:sp>
    </p:spTree>
    <p:extLst>
      <p:ext uri="{BB962C8B-B14F-4D97-AF65-F5344CB8AC3E}">
        <p14:creationId xmlns:p14="http://schemas.microsoft.com/office/powerpoint/2010/main" val="223476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274639"/>
            <a:ext cx="8229600" cy="922337"/>
          </a:xfrm>
        </p:spPr>
        <p:txBody>
          <a:bodyPr/>
          <a:lstStyle/>
          <a:p>
            <a:pPr algn="r"/>
            <a:r>
              <a:rPr lang="en-IN" altLang="en-US" sz="3600"/>
              <a:t>Neo-liberal vision of Health</a:t>
            </a:r>
          </a:p>
        </p:txBody>
      </p:sp>
      <p:sp>
        <p:nvSpPr>
          <p:cNvPr id="9219" name="Content Placeholder 2"/>
          <p:cNvSpPr>
            <a:spLocks noGrp="1"/>
          </p:cNvSpPr>
          <p:nvPr>
            <p:ph idx="1"/>
          </p:nvPr>
        </p:nvSpPr>
        <p:spPr>
          <a:xfrm>
            <a:off x="1094704" y="1125539"/>
            <a:ext cx="9903854" cy="5223746"/>
          </a:xfrm>
        </p:spPr>
        <p:txBody>
          <a:bodyPr/>
          <a:lstStyle/>
          <a:p>
            <a:r>
              <a:rPr lang="en-IN" altLang="en-US" smtClean="0"/>
              <a:t>Market: </a:t>
            </a:r>
            <a:r>
              <a:rPr lang="en-IN" altLang="en-US"/>
              <a:t>Pareto Optimality-Price mechanism: exclusion; revealed preference</a:t>
            </a:r>
            <a:endParaRPr lang="en-IN" altLang="en-US" smtClean="0"/>
          </a:p>
          <a:p>
            <a:r>
              <a:rPr lang="en-IN" altLang="en-US" smtClean="0"/>
              <a:t>Market failure: </a:t>
            </a:r>
            <a:r>
              <a:rPr lang="en-IN" altLang="en-US"/>
              <a:t>non-rivalry, externalities; non-excludability</a:t>
            </a:r>
          </a:p>
          <a:p>
            <a:r>
              <a:rPr lang="en-IN" altLang="en-US" b="1" smtClean="0"/>
              <a:t>Pure public good- </a:t>
            </a:r>
            <a:r>
              <a:rPr lang="en-IN" altLang="en-US"/>
              <a:t>immunisation, preventive services etc… rest are private?</a:t>
            </a:r>
          </a:p>
          <a:p>
            <a:r>
              <a:rPr lang="en-IN" altLang="en-US"/>
              <a:t>Fragmentation of health services: public and private</a:t>
            </a:r>
          </a:p>
          <a:p>
            <a:r>
              <a:rPr lang="en-IN" altLang="en-US"/>
              <a:t>Information asymmetry, over consumption; inequality- </a:t>
            </a:r>
            <a:r>
              <a:rPr lang="en-IN" altLang="en-US" b="1" smtClean="0"/>
              <a:t>Merit good</a:t>
            </a:r>
          </a:p>
          <a:p>
            <a:r>
              <a:rPr lang="en-IN" altLang="en-US" smtClean="0"/>
              <a:t>Capability &amp; Justice </a:t>
            </a:r>
          </a:p>
        </p:txBody>
      </p:sp>
    </p:spTree>
    <p:extLst>
      <p:ext uri="{BB962C8B-B14F-4D97-AF65-F5344CB8AC3E}">
        <p14:creationId xmlns:p14="http://schemas.microsoft.com/office/powerpoint/2010/main" val="3977604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92162"/>
          </a:xfrm>
        </p:spPr>
        <p:txBody>
          <a:bodyPr>
            <a:noAutofit/>
          </a:bodyPr>
          <a:lstStyle/>
          <a:p>
            <a:r>
              <a:rPr lang="en-US" sz="3200" b="1" dirty="0"/>
              <a:t>Alternative framework: Public </a:t>
            </a:r>
            <a:r>
              <a:rPr lang="en-US" sz="3200" b="1" dirty="0" smtClean="0"/>
              <a:t>pathway</a:t>
            </a:r>
            <a:endParaRPr lang="en-US" sz="3200" b="1" dirty="0"/>
          </a:p>
        </p:txBody>
      </p:sp>
      <p:sp>
        <p:nvSpPr>
          <p:cNvPr id="4" name="Content Placeholder 7"/>
          <p:cNvSpPr>
            <a:spLocks noGrp="1"/>
          </p:cNvSpPr>
          <p:nvPr>
            <p:ph idx="1"/>
          </p:nvPr>
        </p:nvSpPr>
        <p:spPr>
          <a:xfrm>
            <a:off x="436727" y="1119116"/>
            <a:ext cx="11409529" cy="4217159"/>
          </a:xfrm>
          <a:noFill/>
        </p:spPr>
        <p:txBody>
          <a:bodyPr>
            <a:noAutofit/>
          </a:bodyPr>
          <a:lstStyle/>
          <a:p>
            <a:pPr>
              <a:spcBef>
                <a:spcPts val="0"/>
              </a:spcBef>
            </a:pPr>
            <a:r>
              <a:rPr lang="en-US" sz="2800" dirty="0"/>
              <a:t>Expansion preventive care and public health services and primary care </a:t>
            </a:r>
            <a:endParaRPr lang="en-US" sz="2800" dirty="0" smtClean="0"/>
          </a:p>
          <a:p>
            <a:pPr>
              <a:spcBef>
                <a:spcPts val="0"/>
              </a:spcBef>
            </a:pPr>
            <a:r>
              <a:rPr lang="en-US" sz="2800" dirty="0" smtClean="0"/>
              <a:t>Integration </a:t>
            </a:r>
            <a:r>
              <a:rPr lang="en-US" sz="2800" dirty="0"/>
              <a:t>of secondary care through effective referral </a:t>
            </a:r>
            <a:endParaRPr lang="en-US" sz="2800" dirty="0" smtClean="0"/>
          </a:p>
          <a:p>
            <a:pPr>
              <a:spcBef>
                <a:spcPts val="0"/>
              </a:spcBef>
            </a:pPr>
            <a:r>
              <a:rPr lang="en-US" sz="2800" dirty="0" smtClean="0"/>
              <a:t>Expand </a:t>
            </a:r>
            <a:r>
              <a:rPr lang="en-US" sz="2800" dirty="0"/>
              <a:t>public procurement, decentralised distribution of essential commodities to curb health care costs</a:t>
            </a:r>
          </a:p>
          <a:p>
            <a:pPr>
              <a:spcBef>
                <a:spcPts val="0"/>
              </a:spcBef>
            </a:pPr>
            <a:r>
              <a:rPr lang="en-US" sz="2800" dirty="0"/>
              <a:t>Regulation of both private and public sector- different terms- strong public system is most effective regulator of prices- examples of Thailand, Sri Lanka, Tamil Nadu</a:t>
            </a:r>
          </a:p>
          <a:p>
            <a:pPr>
              <a:spcBef>
                <a:spcPts val="0"/>
              </a:spcBef>
            </a:pPr>
            <a:r>
              <a:rPr lang="en-US" sz="2800" dirty="0" smtClean="0"/>
              <a:t>Innovations </a:t>
            </a:r>
            <a:r>
              <a:rPr lang="en-US" sz="2800" dirty="0"/>
              <a:t>on provider payment mechanisms to improve performance of public providers</a:t>
            </a:r>
          </a:p>
          <a:p>
            <a:pPr>
              <a:spcBef>
                <a:spcPts val="0"/>
              </a:spcBef>
            </a:pPr>
            <a:r>
              <a:rPr lang="en-US" sz="2800" dirty="0"/>
              <a:t>Improving governance and accountability mechanisms through peoples’ participation</a:t>
            </a:r>
          </a:p>
          <a:p>
            <a:pPr>
              <a:spcBef>
                <a:spcPts val="0"/>
              </a:spcBef>
            </a:pPr>
            <a:endParaRPr lang="en-US" sz="2800" dirty="0"/>
          </a:p>
        </p:txBody>
      </p:sp>
    </p:spTree>
    <p:extLst>
      <p:ext uri="{BB962C8B-B14F-4D97-AF65-F5344CB8AC3E}">
        <p14:creationId xmlns:p14="http://schemas.microsoft.com/office/powerpoint/2010/main" val="126240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4471" y="219126"/>
            <a:ext cx="9394842" cy="6638874"/>
          </a:xfrm>
        </p:spPr>
      </p:pic>
    </p:spTree>
    <p:extLst>
      <p:ext uri="{BB962C8B-B14F-4D97-AF65-F5344CB8AC3E}">
        <p14:creationId xmlns:p14="http://schemas.microsoft.com/office/powerpoint/2010/main" val="345860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81200" y="274639"/>
            <a:ext cx="8218488" cy="706437"/>
          </a:xfrm>
        </p:spPr>
        <p:txBody>
          <a:bodyPr/>
          <a:lstStyle/>
          <a:p>
            <a:r>
              <a:rPr lang="en-US" sz="3600"/>
              <a:t>Nature and scope of health sector reforms</a:t>
            </a:r>
          </a:p>
        </p:txBody>
      </p:sp>
      <p:sp>
        <p:nvSpPr>
          <p:cNvPr id="4099" name="Content Placeholder 2"/>
          <p:cNvSpPr>
            <a:spLocks noGrp="1"/>
          </p:cNvSpPr>
          <p:nvPr>
            <p:ph idx="1"/>
          </p:nvPr>
        </p:nvSpPr>
        <p:spPr>
          <a:xfrm>
            <a:off x="1774826" y="1125538"/>
            <a:ext cx="8569325" cy="5472112"/>
          </a:xfrm>
        </p:spPr>
        <p:txBody>
          <a:bodyPr/>
          <a:lstStyle/>
          <a:p>
            <a:pPr algn="just"/>
            <a:r>
              <a:rPr lang="en-US" sz="2200" b="1"/>
              <a:t>Changes in financing mechanisms:</a:t>
            </a:r>
            <a:r>
              <a:rPr lang="en-US" sz="2200"/>
              <a:t> a shift in balance between the respective shares of tax revenue, social or private insurance, user fees and external aid in financing the health sector. </a:t>
            </a:r>
          </a:p>
          <a:p>
            <a:pPr algn="just"/>
            <a:r>
              <a:rPr lang="en-US" sz="2200" b="1"/>
              <a:t>Changes in priority setting mechanisms</a:t>
            </a:r>
            <a:r>
              <a:rPr lang="en-US" sz="2200"/>
              <a:t>, resulting in a shift in the range of services provided in the public and private sectors and the mechanisms through which they are financed. </a:t>
            </a:r>
          </a:p>
          <a:p>
            <a:pPr algn="just"/>
            <a:r>
              <a:rPr lang="en-US" sz="2200" b="1"/>
              <a:t>Changes in organisational mechanisms: </a:t>
            </a:r>
            <a:r>
              <a:rPr lang="en-US" sz="2200"/>
              <a:t>principally, a shift in the role of the state in the regulation and provision of health care services, usually in the direction of taking less responsibility for direct provision of health care and more responsibility for regulation. </a:t>
            </a:r>
          </a:p>
          <a:p>
            <a:pPr algn="just"/>
            <a:r>
              <a:rPr lang="en-US" sz="2200" b="1"/>
              <a:t>Experimentation with various types of public-private partnerships: New Public Management</a:t>
            </a:r>
          </a:p>
          <a:p>
            <a:pPr algn="just"/>
            <a:r>
              <a:rPr lang="en-US" sz="2200"/>
              <a:t>Accompanying changes in organisational mechanisms have included </a:t>
            </a:r>
            <a:r>
              <a:rPr lang="en-US" sz="2200" b="1"/>
              <a:t>decentralisation, integration of services</a:t>
            </a:r>
            <a:r>
              <a:rPr lang="en-US" sz="2200"/>
              <a:t>, including sector-wide approaches and reforms in logistics and supply systems.</a:t>
            </a:r>
          </a:p>
        </p:txBody>
      </p:sp>
    </p:spTree>
    <p:extLst>
      <p:ext uri="{BB962C8B-B14F-4D97-AF65-F5344CB8AC3E}">
        <p14:creationId xmlns:p14="http://schemas.microsoft.com/office/powerpoint/2010/main" val="3969247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lstStyle/>
          <a:p>
            <a:r>
              <a:rPr lang="en-IN" b="1" dirty="0"/>
              <a:t>Implications of HSR on peoples’ </a:t>
            </a:r>
            <a:r>
              <a:rPr lang="en-IN" b="1" dirty="0" smtClean="0"/>
              <a:t>health</a:t>
            </a:r>
            <a:endParaRPr lang="en-US" b="1" dirty="0"/>
          </a:p>
        </p:txBody>
      </p:sp>
      <p:sp>
        <p:nvSpPr>
          <p:cNvPr id="3" name="Content Placeholder 2"/>
          <p:cNvSpPr>
            <a:spLocks noGrp="1"/>
          </p:cNvSpPr>
          <p:nvPr>
            <p:ph idx="1"/>
          </p:nvPr>
        </p:nvSpPr>
        <p:spPr>
          <a:xfrm>
            <a:off x="838200" y="1403797"/>
            <a:ext cx="10515600" cy="4773166"/>
          </a:xfrm>
        </p:spPr>
        <p:txBody>
          <a:bodyPr>
            <a:normAutofit/>
          </a:bodyPr>
          <a:lstStyle/>
          <a:p>
            <a:r>
              <a:rPr lang="en-US" sz="3600" dirty="0"/>
              <a:t>Cuts in public </a:t>
            </a:r>
            <a:r>
              <a:rPr lang="en-US" sz="3600" dirty="0" smtClean="0"/>
              <a:t>spending</a:t>
            </a:r>
          </a:p>
          <a:p>
            <a:r>
              <a:rPr lang="en-US" sz="3600" dirty="0" smtClean="0"/>
              <a:t>Virtual stagnation </a:t>
            </a:r>
            <a:r>
              <a:rPr lang="en-US" sz="3600" dirty="0"/>
              <a:t>of expansion of health </a:t>
            </a:r>
            <a:r>
              <a:rPr lang="en-US" sz="3600" dirty="0" smtClean="0"/>
              <a:t>facilities</a:t>
            </a:r>
          </a:p>
          <a:p>
            <a:r>
              <a:rPr lang="en-US" sz="3600" dirty="0" smtClean="0"/>
              <a:t>Freeze in </a:t>
            </a:r>
            <a:r>
              <a:rPr lang="en-US" sz="3600" dirty="0"/>
              <a:t>recruitments resulting in huge </a:t>
            </a:r>
            <a:r>
              <a:rPr lang="en-US" sz="3600" dirty="0" smtClean="0"/>
              <a:t>vacancies</a:t>
            </a:r>
          </a:p>
          <a:p>
            <a:r>
              <a:rPr lang="en-US" sz="3600" dirty="0" smtClean="0"/>
              <a:t>Increased dependence </a:t>
            </a:r>
            <a:r>
              <a:rPr lang="en-US" sz="3600" dirty="0"/>
              <a:t>on private </a:t>
            </a:r>
            <a:r>
              <a:rPr lang="en-US" sz="3600" dirty="0" smtClean="0"/>
              <a:t>sector</a:t>
            </a:r>
          </a:p>
          <a:p>
            <a:r>
              <a:rPr lang="en-US" sz="3600" dirty="0" smtClean="0"/>
              <a:t>Rise in cost </a:t>
            </a:r>
            <a:r>
              <a:rPr lang="en-US" sz="3600" dirty="0"/>
              <a:t>of health </a:t>
            </a:r>
            <a:r>
              <a:rPr lang="en-US" sz="3600" dirty="0" smtClean="0"/>
              <a:t>care</a:t>
            </a:r>
            <a:endParaRPr lang="en-US" sz="3600" dirty="0"/>
          </a:p>
          <a:p>
            <a:r>
              <a:rPr lang="en-US" sz="3600" dirty="0" smtClean="0"/>
              <a:t>Access to </a:t>
            </a:r>
            <a:r>
              <a:rPr lang="en-US" sz="3600" dirty="0"/>
              <a:t>care, both physical and financial, indebtedness and loss of </a:t>
            </a:r>
            <a:r>
              <a:rPr lang="en-US" sz="3600" dirty="0" smtClean="0"/>
              <a:t>earning</a:t>
            </a:r>
          </a:p>
          <a:p>
            <a:endParaRPr lang="en-US" sz="3600" dirty="0"/>
          </a:p>
        </p:txBody>
      </p:sp>
    </p:spTree>
    <p:extLst>
      <p:ext uri="{BB962C8B-B14F-4D97-AF65-F5344CB8AC3E}">
        <p14:creationId xmlns:p14="http://schemas.microsoft.com/office/powerpoint/2010/main" val="209146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market failures and its consequences</a:t>
            </a:r>
            <a:endParaRPr lang="en-US" dirty="0"/>
          </a:p>
        </p:txBody>
      </p:sp>
      <p:sp>
        <p:nvSpPr>
          <p:cNvPr id="3" name="Content Placeholder 2"/>
          <p:cNvSpPr>
            <a:spLocks noGrp="1"/>
          </p:cNvSpPr>
          <p:nvPr>
            <p:ph idx="1"/>
          </p:nvPr>
        </p:nvSpPr>
        <p:spPr/>
        <p:txBody>
          <a:bodyPr>
            <a:normAutofit/>
          </a:bodyPr>
          <a:lstStyle/>
          <a:p>
            <a:r>
              <a:rPr lang="en-US" sz="3600" dirty="0"/>
              <a:t>Consumer sovereignty </a:t>
            </a:r>
          </a:p>
          <a:p>
            <a:r>
              <a:rPr lang="en-US" sz="3600" dirty="0"/>
              <a:t>Information asymmetry and the </a:t>
            </a:r>
            <a:r>
              <a:rPr lang="en-US" sz="3600" i="1" dirty="0"/>
              <a:t>agency relationship</a:t>
            </a:r>
          </a:p>
          <a:p>
            <a:r>
              <a:rPr lang="en-US" sz="3600" dirty="0"/>
              <a:t>Uncertainty and complexity of health care</a:t>
            </a:r>
          </a:p>
          <a:p>
            <a:r>
              <a:rPr lang="en-US" sz="3600" dirty="0"/>
              <a:t>Monopoly </a:t>
            </a:r>
          </a:p>
          <a:p>
            <a:r>
              <a:rPr lang="en-US" sz="3600" dirty="0"/>
              <a:t>Indivisibility</a:t>
            </a:r>
          </a:p>
          <a:p>
            <a:r>
              <a:rPr lang="en-US" sz="3600" dirty="0"/>
              <a:t>Externalities</a:t>
            </a:r>
          </a:p>
        </p:txBody>
      </p:sp>
    </p:spTree>
    <p:extLst>
      <p:ext uri="{BB962C8B-B14F-4D97-AF65-F5344CB8AC3E}">
        <p14:creationId xmlns:p14="http://schemas.microsoft.com/office/powerpoint/2010/main" val="236765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vert="horz" lIns="91440" tIns="45720" rIns="91440" bIns="45720" rtlCol="0" anchor="ctr">
            <a:normAutofit/>
          </a:bodyPr>
          <a:lstStyle/>
          <a:p>
            <a:r>
              <a:rPr lang="en-US" sz="5400" b="1" dirty="0">
                <a:solidFill>
                  <a:schemeClr val="tx1">
                    <a:lumMod val="95000"/>
                    <a:lumOff val="5000"/>
                  </a:schemeClr>
                </a:solidFill>
              </a:rPr>
              <a:t>Consumer sovereignty</a:t>
            </a:r>
          </a:p>
        </p:txBody>
      </p:sp>
      <p:sp>
        <p:nvSpPr>
          <p:cNvPr id="3" name="Content Placeholder 2"/>
          <p:cNvSpPr>
            <a:spLocks noGrp="1"/>
          </p:cNvSpPr>
          <p:nvPr>
            <p:ph idx="1"/>
          </p:nvPr>
        </p:nvSpPr>
        <p:spPr/>
        <p:txBody>
          <a:bodyPr>
            <a:normAutofit/>
          </a:bodyPr>
          <a:lstStyle/>
          <a:p>
            <a:r>
              <a:rPr lang="en-US" sz="3200" dirty="0"/>
              <a:t>Incapability of </a:t>
            </a:r>
            <a:r>
              <a:rPr lang="en-US" sz="3200" dirty="0" smtClean="0"/>
              <a:t>rational </a:t>
            </a:r>
            <a:r>
              <a:rPr lang="en-US" sz="3200" dirty="0"/>
              <a:t>decision making: state of illness presents an exceptional human situation, in the extreme life may be at stake; </a:t>
            </a:r>
            <a:endParaRPr lang="en-US" sz="3200" dirty="0" smtClean="0"/>
          </a:p>
          <a:p>
            <a:r>
              <a:rPr lang="en-US" sz="3200" dirty="0" smtClean="0"/>
              <a:t>In </a:t>
            </a:r>
            <a:r>
              <a:rPr lang="en-US" sz="3200" dirty="0"/>
              <a:t>this situation are capable of seeking out the treatment alternative maximizing their </a:t>
            </a:r>
            <a:r>
              <a:rPr lang="en-US" sz="3200" dirty="0" smtClean="0"/>
              <a:t>utility</a:t>
            </a:r>
          </a:p>
          <a:p>
            <a:r>
              <a:rPr lang="en-US" sz="3200" dirty="0" smtClean="0"/>
              <a:t>Patients are </a:t>
            </a:r>
            <a:r>
              <a:rPr lang="en-US" sz="3200" dirty="0"/>
              <a:t>in a weak position relative to the supplier of health services</a:t>
            </a:r>
            <a:endParaRPr lang="en-US" sz="3200" dirty="0" smtClean="0"/>
          </a:p>
          <a:p>
            <a:pPr lvl="1"/>
            <a:endParaRPr lang="en-US" sz="2800" dirty="0" smtClean="0"/>
          </a:p>
          <a:p>
            <a:endParaRPr lang="en-US" sz="3200" dirty="0"/>
          </a:p>
        </p:txBody>
      </p:sp>
    </p:spTree>
    <p:extLst>
      <p:ext uri="{BB962C8B-B14F-4D97-AF65-F5344CB8AC3E}">
        <p14:creationId xmlns:p14="http://schemas.microsoft.com/office/powerpoint/2010/main" val="3836498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vert="horz" lIns="91440" tIns="45720" rIns="91440" bIns="45720" rtlCol="0" anchor="ctr">
            <a:normAutofit/>
          </a:bodyPr>
          <a:lstStyle/>
          <a:p>
            <a:r>
              <a:rPr lang="en-US" b="1" dirty="0">
                <a:solidFill>
                  <a:schemeClr val="tx1">
                    <a:lumMod val="95000"/>
                    <a:lumOff val="5000"/>
                  </a:schemeClr>
                </a:solidFill>
              </a:rPr>
              <a:t>Information asymmetry</a:t>
            </a:r>
            <a:endParaRPr lang="en-IN" b="1"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r>
              <a:rPr lang="en-US" sz="3600" dirty="0" smtClean="0"/>
              <a:t>Consumers</a:t>
            </a:r>
          </a:p>
          <a:p>
            <a:pPr lvl="1"/>
            <a:r>
              <a:rPr lang="en-US" sz="3200" dirty="0" smtClean="0"/>
              <a:t>Know little of timing of the needs</a:t>
            </a:r>
          </a:p>
          <a:p>
            <a:pPr lvl="1"/>
            <a:r>
              <a:rPr lang="en-US" sz="3200" dirty="0" smtClean="0"/>
              <a:t>Little knowledge on precise need (diagnosis and treatment required)</a:t>
            </a:r>
          </a:p>
          <a:p>
            <a:pPr lvl="1"/>
            <a:r>
              <a:rPr lang="en-US" sz="3200" dirty="0" smtClean="0"/>
              <a:t>Range of treatment available</a:t>
            </a:r>
          </a:p>
          <a:p>
            <a:pPr lvl="1"/>
            <a:r>
              <a:rPr lang="en-US" sz="3200" dirty="0" smtClean="0"/>
              <a:t>Effectiveness of the outcome of treatment and level of utility attained by it</a:t>
            </a:r>
          </a:p>
          <a:p>
            <a:pPr lvl="1"/>
            <a:endParaRPr lang="en-IN" sz="3200" dirty="0"/>
          </a:p>
        </p:txBody>
      </p:sp>
    </p:spTree>
    <p:extLst>
      <p:ext uri="{BB962C8B-B14F-4D97-AF65-F5344CB8AC3E}">
        <p14:creationId xmlns:p14="http://schemas.microsoft.com/office/powerpoint/2010/main" val="4173808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86" y="266275"/>
            <a:ext cx="10515600" cy="1325563"/>
          </a:xfrm>
          <a:solidFill>
            <a:schemeClr val="bg1"/>
          </a:solidFill>
        </p:spPr>
        <p:txBody>
          <a:bodyPr vert="horz" lIns="91440" tIns="45720" rIns="91440" bIns="45720" rtlCol="0" anchor="ctr">
            <a:normAutofit/>
          </a:bodyPr>
          <a:lstStyle/>
          <a:p>
            <a:r>
              <a:rPr lang="en-US" sz="4000" b="1" dirty="0">
                <a:solidFill>
                  <a:schemeClr val="tx1">
                    <a:lumMod val="95000"/>
                    <a:lumOff val="5000"/>
                  </a:schemeClr>
                </a:solidFill>
              </a:rPr>
              <a:t>Uncertainty and complexity</a:t>
            </a:r>
            <a:endParaRPr lang="en-IN" sz="4000" b="1" dirty="0">
              <a:solidFill>
                <a:schemeClr val="tx1">
                  <a:lumMod val="95000"/>
                  <a:lumOff val="5000"/>
                </a:schemeClr>
              </a:solidFill>
            </a:endParaRPr>
          </a:p>
        </p:txBody>
      </p:sp>
      <p:sp>
        <p:nvSpPr>
          <p:cNvPr id="3" name="Content Placeholder 2"/>
          <p:cNvSpPr>
            <a:spLocks noGrp="1"/>
          </p:cNvSpPr>
          <p:nvPr>
            <p:ph idx="1"/>
          </p:nvPr>
        </p:nvSpPr>
        <p:spPr>
          <a:xfrm>
            <a:off x="1981200" y="1600200"/>
            <a:ext cx="8229600" cy="4853136"/>
          </a:xfrm>
        </p:spPr>
        <p:txBody>
          <a:bodyPr>
            <a:normAutofit/>
          </a:bodyPr>
          <a:lstStyle/>
          <a:p>
            <a:r>
              <a:rPr lang="en-US" dirty="0" smtClean="0"/>
              <a:t>Health like any other goods- cannot be stored or transferred across individuals</a:t>
            </a:r>
          </a:p>
          <a:p>
            <a:r>
              <a:rPr lang="en-US" dirty="0" smtClean="0"/>
              <a:t>Production varies</a:t>
            </a:r>
          </a:p>
          <a:p>
            <a:pPr lvl="1"/>
            <a:r>
              <a:rPr lang="en-US" dirty="0" smtClean="0"/>
              <a:t>Across age, sex, ethnicity</a:t>
            </a:r>
          </a:p>
          <a:p>
            <a:r>
              <a:rPr lang="en-US" dirty="0" smtClean="0"/>
              <a:t>As uncertainty increases complexity increases</a:t>
            </a:r>
          </a:p>
          <a:p>
            <a:r>
              <a:rPr lang="en-US" dirty="0" smtClean="0"/>
              <a:t>As complexity increases as services get more customized.</a:t>
            </a:r>
          </a:p>
          <a:p>
            <a:pPr lvl="1"/>
            <a:r>
              <a:rPr lang="en-US" dirty="0" smtClean="0"/>
              <a:t>Increase in monopoly</a:t>
            </a:r>
          </a:p>
          <a:p>
            <a:pPr lvl="1"/>
            <a:r>
              <a:rPr lang="en-US" dirty="0" smtClean="0"/>
              <a:t>Information asymmetry</a:t>
            </a:r>
          </a:p>
          <a:p>
            <a:r>
              <a:rPr lang="en-US" dirty="0" smtClean="0"/>
              <a:t>In case of uncertainty the supply of health care is a sequence of adaptive response (Harris, 1997)</a:t>
            </a:r>
          </a:p>
          <a:p>
            <a:endParaRPr lang="en-IN" dirty="0"/>
          </a:p>
        </p:txBody>
      </p:sp>
    </p:spTree>
    <p:extLst>
      <p:ext uri="{BB962C8B-B14F-4D97-AF65-F5344CB8AC3E}">
        <p14:creationId xmlns:p14="http://schemas.microsoft.com/office/powerpoint/2010/main" val="1533362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1714</Words>
  <Application>Microsoft Office PowerPoint</Application>
  <PresentationFormat>Widescreen</PresentationFormat>
  <Paragraphs>202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Wingdings</vt:lpstr>
      <vt:lpstr>Office Theme</vt:lpstr>
      <vt:lpstr>Universal Health Coverage: a panacea to Neo-liberal reforms  or a repackaging of expired medicines?</vt:lpstr>
      <vt:lpstr>Contours of Neo-liberal Reforms </vt:lpstr>
      <vt:lpstr>Neo-liberal vision of Health</vt:lpstr>
      <vt:lpstr>Nature and scope of health sector reforms</vt:lpstr>
      <vt:lpstr>Implications of HSR on peoples’ health</vt:lpstr>
      <vt:lpstr>Understanding market failures and its consequences</vt:lpstr>
      <vt:lpstr>Consumer sovereignty</vt:lpstr>
      <vt:lpstr>Information asymmetry</vt:lpstr>
      <vt:lpstr>Uncertainty and complexity</vt:lpstr>
      <vt:lpstr>Uncertainty and risks: insurance</vt:lpstr>
      <vt:lpstr>PowerPoint Presentation</vt:lpstr>
      <vt:lpstr>Universal Health Coverage: the panacea?</vt:lpstr>
      <vt:lpstr>Three Ways to Move Towards UHC</vt:lpstr>
      <vt:lpstr>The Step Pyramid View of Coverage</vt:lpstr>
      <vt:lpstr>SPREADING RISK AND SUBSIDIZING THE POOR:   POOLING OF RESOURCES</vt:lpstr>
      <vt:lpstr>Various Avatars of UHC</vt:lpstr>
      <vt:lpstr>History of Health Insurance in India</vt:lpstr>
      <vt:lpstr>Strategic Purchasing</vt:lpstr>
      <vt:lpstr>Principal agent relationship:</vt:lpstr>
      <vt:lpstr> Guidelines by MoHFW, Government of India for Private Investments in setting up of Hospitals in Tier 2&amp;3 cities and towns subsequent to PMJAY  The government will incentivise private sector in these cities to set up private hospitals by providing them land and funds and facilitating clearances in Tier II and Tier III cities.   The funding in the form of viability gap funding (VGF) will be upto 40%. In addition to VGF, the government will provide gap funding upto 50% of tax on capital cost. </vt:lpstr>
      <vt:lpstr>Care to Coverage</vt:lpstr>
      <vt:lpstr>Blended payment mechanisms </vt:lpstr>
      <vt:lpstr>Consequences of Principle agent relationship</vt:lpstr>
      <vt:lpstr>Market failures under insurance</vt:lpstr>
      <vt:lpstr>Risk selection</vt:lpstr>
      <vt:lpstr>Cream-skimming</vt:lpstr>
      <vt:lpstr>Moral Hazard</vt:lpstr>
      <vt:lpstr>Monopolistic trends in private health care industry</vt:lpstr>
      <vt:lpstr>Inadequate regulation</vt:lpstr>
      <vt:lpstr>Alternative framework: Public pathway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Coverage: a response to Neo-liberal reforms  or a repackaging of the old medicines?</dc:title>
  <dc:creator>Dell</dc:creator>
  <cp:lastModifiedBy>Dell</cp:lastModifiedBy>
  <cp:revision>17</cp:revision>
  <dcterms:created xsi:type="dcterms:W3CDTF">2019-12-21T13:56:45Z</dcterms:created>
  <dcterms:modified xsi:type="dcterms:W3CDTF">2019-12-22T03:49:29Z</dcterms:modified>
</cp:coreProperties>
</file>