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354" r:id="rId3"/>
    <p:sldId id="355" r:id="rId4"/>
    <p:sldId id="356" r:id="rId5"/>
    <p:sldId id="357" r:id="rId6"/>
    <p:sldId id="358" r:id="rId7"/>
    <p:sldId id="359" r:id="rId8"/>
    <p:sldId id="360" r:id="rId9"/>
    <p:sldId id="361" r:id="rId10"/>
    <p:sldId id="362" r:id="rId11"/>
    <p:sldId id="363" r:id="rId12"/>
    <p:sldId id="35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5" d="100"/>
          <a:sy n="35" d="100"/>
        </p:scale>
        <p:origin x="-112"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6B41A-9814-4C75-8822-5DC511A6A707}" type="datetimeFigureOut">
              <a:rPr lang="en-US" smtClean="0"/>
              <a:t>05/01/20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88829-5E95-4263-A83D-1081F0925A2B}" type="slidenum">
              <a:rPr lang="en-US" smtClean="0"/>
              <a:t>‹#›</a:t>
            </a:fld>
            <a:endParaRPr lang="en-US"/>
          </a:p>
        </p:txBody>
      </p:sp>
    </p:spTree>
    <p:extLst>
      <p:ext uri="{BB962C8B-B14F-4D97-AF65-F5344CB8AC3E}">
        <p14:creationId xmlns:p14="http://schemas.microsoft.com/office/powerpoint/2010/main" val="137443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BDA1E-506C-4C4E-988B-BFCE995EAD1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3911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436200-AAB2-4E74-9466-3BE36B72822D}" type="datetime1">
              <a:rPr lang="en-US" smtClean="0"/>
              <a:pPr/>
              <a:t>05/01/20</a:t>
            </a:fld>
            <a:endParaRPr lang="en-US"/>
          </a:p>
        </p:txBody>
      </p:sp>
      <p:sp>
        <p:nvSpPr>
          <p:cNvPr id="5" name="Footer Placeholder 4"/>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6" name="Slide Number Placeholder 5"/>
          <p:cNvSpPr>
            <a:spLocks noGrp="1"/>
          </p:cNvSpPr>
          <p:nvPr>
            <p:ph type="sldNum" sz="quarter" idx="12"/>
          </p:nvPr>
        </p:nvSpPr>
        <p:spPr/>
        <p:txBody>
          <a:bodyPr/>
          <a:lstStyle/>
          <a:p>
            <a:fld id="{CB9DC8B8-6BF0-4990-A9A1-D45386D9FDB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4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6E014-BEF2-4702-8C79-0BBBA415A252}" type="datetime1">
              <a:rPr lang="en-US" smtClean="0"/>
              <a:pPr/>
              <a:t>05/01/20</a:t>
            </a:fld>
            <a:endParaRPr lang="en-US"/>
          </a:p>
        </p:txBody>
      </p:sp>
      <p:sp>
        <p:nvSpPr>
          <p:cNvPr id="5" name="Footer Placeholder 4"/>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6" name="Slide Number Placeholder 5"/>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88613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7BD87-EE73-4AE2-B515-1FAF2C62FBC6}" type="datetime1">
              <a:rPr lang="en-US" smtClean="0"/>
              <a:pPr/>
              <a:t>05/01/20</a:t>
            </a:fld>
            <a:endParaRPr lang="en-US"/>
          </a:p>
        </p:txBody>
      </p:sp>
      <p:sp>
        <p:nvSpPr>
          <p:cNvPr id="5" name="Footer Placeholder 4"/>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6" name="Slide Number Placeholder 5"/>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357692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2ECEE3-C7D7-4280-80D0-43692741AEB7}" type="datetime1">
              <a:rPr lang="en-US" smtClean="0"/>
              <a:pPr/>
              <a:t>05/01/20</a:t>
            </a:fld>
            <a:endParaRPr lang="en-US"/>
          </a:p>
        </p:txBody>
      </p:sp>
      <p:sp>
        <p:nvSpPr>
          <p:cNvPr id="5" name="Footer Placeholder 4"/>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6" name="Slide Number Placeholder 5"/>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88780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1DCF5-68B6-4DB9-B151-9C42F153381A}" type="datetime1">
              <a:rPr lang="en-US" smtClean="0"/>
              <a:pPr/>
              <a:t>05/01/20</a:t>
            </a:fld>
            <a:endParaRPr lang="en-US"/>
          </a:p>
        </p:txBody>
      </p:sp>
      <p:sp>
        <p:nvSpPr>
          <p:cNvPr id="5" name="Footer Placeholder 4"/>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6" name="Slide Number Placeholder 5"/>
          <p:cNvSpPr>
            <a:spLocks noGrp="1"/>
          </p:cNvSpPr>
          <p:nvPr>
            <p:ph type="sldNum" sz="quarter" idx="12"/>
          </p:nvPr>
        </p:nvSpPr>
        <p:spPr/>
        <p:txBody>
          <a:bodyPr/>
          <a:lstStyle/>
          <a:p>
            <a:fld id="{CB9DC8B8-6BF0-4990-A9A1-D45386D9FDB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68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0FD3ED-7217-4DC7-AF5B-C0DBDA465CCA}" type="datetime1">
              <a:rPr lang="en-US" smtClean="0"/>
              <a:pPr/>
              <a:t>05/01/20</a:t>
            </a:fld>
            <a:endParaRPr lang="en-US"/>
          </a:p>
        </p:txBody>
      </p:sp>
      <p:sp>
        <p:nvSpPr>
          <p:cNvPr id="6" name="Footer Placeholder 5"/>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7" name="Slide Number Placeholder 6"/>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206496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B5F00D-6117-4036-BAAB-9318A9EA4938}" type="datetime1">
              <a:rPr lang="en-US" smtClean="0"/>
              <a:pPr/>
              <a:t>05/01/20</a:t>
            </a:fld>
            <a:endParaRPr lang="en-US"/>
          </a:p>
        </p:txBody>
      </p:sp>
      <p:sp>
        <p:nvSpPr>
          <p:cNvPr id="8" name="Footer Placeholder 7"/>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9" name="Slide Number Placeholder 8"/>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305649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510408-AFBA-4D20-8E0B-13BDFAF8AD1A}" type="datetime1">
              <a:rPr lang="en-US" smtClean="0"/>
              <a:pPr/>
              <a:t>05/01/20</a:t>
            </a:fld>
            <a:endParaRPr lang="en-US"/>
          </a:p>
        </p:txBody>
      </p:sp>
      <p:sp>
        <p:nvSpPr>
          <p:cNvPr id="4" name="Footer Placeholder 3"/>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5" name="Slide Number Placeholder 4"/>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202602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8CF32C-4E4B-443F-9BB5-015E75046723}" type="datetime1">
              <a:rPr lang="en-US" smtClean="0"/>
              <a:pPr/>
              <a:t>05/01/20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WHO. 2008. “The World Health Report 2008: Primary Health Care Now More than Ever.” http://apps.who.int/iris/handle/10665/43949</a:t>
            </a:r>
            <a:endParaRPr lang="en-US"/>
          </a:p>
        </p:txBody>
      </p:sp>
      <p:sp>
        <p:nvSpPr>
          <p:cNvPr id="9" name="Slide Number Placeholder 8"/>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345561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962052-8509-419F-9B1C-39547D78474D}" type="datetime1">
              <a:rPr lang="en-US" smtClean="0"/>
              <a:pPr/>
              <a:t>05/01/20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solidFill>
                  <a:srgbClr val="637052"/>
                </a:solidFill>
              </a:rPr>
              <a:t>WHO. 2008. “The World Health Report 2008: Primary Health Care Now More than Ever.” http://apps.who.int/iris/handle/10665/43949</a:t>
            </a:r>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9DC8B8-6BF0-4990-A9A1-D45386D9FDB9}"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103902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C9346-7602-4E16-A806-1C7FF76ACBE3}" type="datetime1">
              <a:rPr lang="en-US" smtClean="0"/>
              <a:pPr/>
              <a:t>05/01/20</a:t>
            </a:fld>
            <a:endParaRPr lang="en-US"/>
          </a:p>
        </p:txBody>
      </p:sp>
      <p:sp>
        <p:nvSpPr>
          <p:cNvPr id="6" name="Footer Placeholder 5"/>
          <p:cNvSpPr>
            <a:spLocks noGrp="1"/>
          </p:cNvSpPr>
          <p:nvPr>
            <p:ph type="ftr" sz="quarter" idx="11"/>
          </p:nvPr>
        </p:nvSpPr>
        <p:spPr/>
        <p:txBody>
          <a:bodyPr/>
          <a:lstStyle/>
          <a:p>
            <a:r>
              <a:rPr lang="en-US" smtClean="0"/>
              <a:t>WHO. 2008. “The World Health Report 2008: Primary Health Care Now More than Ever.” http://apps.who.int/iris/handle/10665/43949</a:t>
            </a:r>
            <a:endParaRPr lang="en-US"/>
          </a:p>
        </p:txBody>
      </p:sp>
      <p:sp>
        <p:nvSpPr>
          <p:cNvPr id="7" name="Slide Number Placeholder 6"/>
          <p:cNvSpPr>
            <a:spLocks noGrp="1"/>
          </p:cNvSpPr>
          <p:nvPr>
            <p:ph type="sldNum" sz="quarter" idx="12"/>
          </p:nvPr>
        </p:nvSpPr>
        <p:spPr/>
        <p:txBody>
          <a:bodyPr/>
          <a:lstStyle/>
          <a:p>
            <a:fld id="{CB9DC8B8-6BF0-4990-A9A1-D45386D9FDB9}" type="slidenum">
              <a:rPr lang="en-US" smtClean="0"/>
              <a:pPr/>
              <a:t>‹#›</a:t>
            </a:fld>
            <a:endParaRPr lang="en-US"/>
          </a:p>
        </p:txBody>
      </p:sp>
    </p:spTree>
    <p:extLst>
      <p:ext uri="{BB962C8B-B14F-4D97-AF65-F5344CB8AC3E}">
        <p14:creationId xmlns:p14="http://schemas.microsoft.com/office/powerpoint/2010/main" val="2867115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222B568-4226-40A6-8CCE-4D6FBAB99400}" type="datetime1">
              <a:rPr lang="en-US" smtClean="0"/>
              <a:pPr/>
              <a:t>05/01/20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WHO. 2008. “The World Health Report 2008: Primary Health Care Now More than Ever.” http://apps.who.int/iris/handle/10665/43949</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B9DC8B8-6BF0-4990-A9A1-D45386D9FDB9}"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552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dirty="0" smtClean="0"/>
              <a:t>Right to Health and Right to Health Care:</a:t>
            </a:r>
            <a:br>
              <a:rPr lang="en-US" sz="4800" dirty="0" smtClean="0"/>
            </a:br>
            <a:r>
              <a:rPr lang="en-US" sz="3200" dirty="0" smtClean="0"/>
              <a:t>Building a strategy for Intervention by Peoples Movements:</a:t>
            </a:r>
            <a:br>
              <a:rPr lang="en-US" sz="3200" dirty="0" smtClean="0"/>
            </a:br>
            <a:r>
              <a:rPr lang="en-US" sz="3200" dirty="0" smtClean="0"/>
              <a:t>TEN STATEMENTS</a:t>
            </a:r>
            <a:endParaRPr lang="en-US" sz="3200" dirty="0"/>
          </a:p>
        </p:txBody>
      </p:sp>
      <p:sp>
        <p:nvSpPr>
          <p:cNvPr id="3" name="Subtitle 2"/>
          <p:cNvSpPr>
            <a:spLocks noGrp="1"/>
          </p:cNvSpPr>
          <p:nvPr>
            <p:ph type="subTitle" idx="1"/>
          </p:nvPr>
        </p:nvSpPr>
        <p:spPr/>
        <p:txBody>
          <a:bodyPr>
            <a:normAutofit fontScale="77500" lnSpcReduction="20000"/>
          </a:bodyPr>
          <a:lstStyle/>
          <a:p>
            <a:r>
              <a:rPr lang="en-US" dirty="0" smtClean="0"/>
              <a:t>Presentation at  </a:t>
            </a:r>
            <a:r>
              <a:rPr lang="en-US" dirty="0" smtClean="0"/>
              <a:t>National</a:t>
            </a:r>
            <a:r>
              <a:rPr lang="en-US" dirty="0" smtClean="0"/>
              <a:t> </a:t>
            </a:r>
            <a:r>
              <a:rPr lang="en-US" dirty="0" smtClean="0"/>
              <a:t>workshop </a:t>
            </a:r>
          </a:p>
          <a:p>
            <a:r>
              <a:rPr lang="en-US" dirty="0" smtClean="0"/>
              <a:t>Of </a:t>
            </a:r>
            <a:r>
              <a:rPr lang="en-US" dirty="0" smtClean="0"/>
              <a:t>All India Peoples Science Network with Jan </a:t>
            </a:r>
            <a:r>
              <a:rPr lang="en-US" dirty="0" err="1" smtClean="0"/>
              <a:t>vigyana</a:t>
            </a:r>
            <a:r>
              <a:rPr lang="en-US" dirty="0" smtClean="0"/>
              <a:t> </a:t>
            </a:r>
            <a:r>
              <a:rPr lang="en-US" dirty="0" err="1" smtClean="0"/>
              <a:t>vedika</a:t>
            </a:r>
            <a:r>
              <a:rPr lang="en-US" dirty="0" smtClean="0"/>
              <a:t>, </a:t>
            </a:r>
            <a:r>
              <a:rPr lang="en-US" dirty="0" err="1" smtClean="0"/>
              <a:t>telengana</a:t>
            </a:r>
            <a:endParaRPr lang="en-US" dirty="0" smtClean="0"/>
          </a:p>
          <a:p>
            <a:r>
              <a:rPr lang="en-US" dirty="0"/>
              <a:t> </a:t>
            </a:r>
            <a:r>
              <a:rPr lang="en-US" dirty="0" err="1" smtClean="0"/>
              <a:t>december</a:t>
            </a:r>
            <a:r>
              <a:rPr lang="en-US" dirty="0" smtClean="0"/>
              <a:t> 21-22</a:t>
            </a:r>
            <a:r>
              <a:rPr lang="en-US" dirty="0" smtClean="0"/>
              <a:t> </a:t>
            </a:r>
            <a:r>
              <a:rPr lang="en-US" dirty="0" smtClean="0"/>
              <a:t>, </a:t>
            </a:r>
            <a:r>
              <a:rPr lang="en-US" dirty="0" smtClean="0"/>
              <a:t>2019</a:t>
            </a:r>
            <a:endParaRPr lang="en-US" dirty="0"/>
          </a:p>
        </p:txBody>
      </p:sp>
    </p:spTree>
    <p:extLst>
      <p:ext uri="{BB962C8B-B14F-4D97-AF65-F5344CB8AC3E}">
        <p14:creationId xmlns:p14="http://schemas.microsoft.com/office/powerpoint/2010/main" val="33824891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9. State </a:t>
            </a:r>
            <a:r>
              <a:rPr lang="en-US" sz="4400" b="1" dirty="0"/>
              <a:t>Specific Content </a:t>
            </a:r>
            <a:r>
              <a:rPr lang="en-US" sz="4400" b="1" dirty="0" smtClean="0"/>
              <a:t>- and in state language:</a:t>
            </a:r>
            <a:endParaRPr lang="en-US" sz="4400" dirty="0"/>
          </a:p>
        </p:txBody>
      </p:sp>
      <p:sp>
        <p:nvSpPr>
          <p:cNvPr id="3" name="Content Placeholder 2"/>
          <p:cNvSpPr>
            <a:spLocks noGrp="1"/>
          </p:cNvSpPr>
          <p:nvPr>
            <p:ph idx="1"/>
          </p:nvPr>
        </p:nvSpPr>
        <p:spPr/>
        <p:txBody>
          <a:bodyPr>
            <a:normAutofit fontScale="92500" lnSpcReduction="10000"/>
          </a:bodyPr>
          <a:lstStyle/>
          <a:p>
            <a:r>
              <a:rPr lang="en-US" dirty="0" smtClean="0"/>
              <a:t>Develop </a:t>
            </a:r>
            <a:r>
              <a:rPr lang="en-US" dirty="0"/>
              <a:t>PSM understanding, at the state </a:t>
            </a:r>
            <a:r>
              <a:rPr lang="en-US" dirty="0" smtClean="0"/>
              <a:t>level</a:t>
            </a:r>
            <a:r>
              <a:rPr lang="en-US" dirty="0"/>
              <a:t> </a:t>
            </a:r>
            <a:r>
              <a:rPr lang="en-US" dirty="0" smtClean="0"/>
              <a:t>ON</a:t>
            </a:r>
            <a:endParaRPr lang="en-US" dirty="0"/>
          </a:p>
          <a:p>
            <a:pPr marL="457200" indent="-457200">
              <a:buFont typeface="Wingdings" charset="2"/>
              <a:buAutoNum type="arabicPlain"/>
            </a:pPr>
            <a:r>
              <a:rPr lang="en-US" dirty="0"/>
              <a:t>M</a:t>
            </a:r>
            <a:r>
              <a:rPr lang="en-US" dirty="0" smtClean="0"/>
              <a:t>ain </a:t>
            </a:r>
            <a:r>
              <a:rPr lang="en-US" dirty="0"/>
              <a:t>causes of ill health </a:t>
            </a:r>
            <a:r>
              <a:rPr lang="en-US" dirty="0" smtClean="0"/>
              <a:t>in state population-  contest selective healthcare: </a:t>
            </a:r>
          </a:p>
          <a:p>
            <a:pPr marL="457200" indent="-457200">
              <a:buFont typeface="Wingdings" charset="2"/>
              <a:buAutoNum type="arabicPlain"/>
            </a:pPr>
            <a:r>
              <a:rPr lang="en-US" dirty="0" smtClean="0"/>
              <a:t>Social </a:t>
            </a:r>
            <a:r>
              <a:rPr lang="en-US" dirty="0"/>
              <a:t>determinants </a:t>
            </a:r>
            <a:r>
              <a:rPr lang="en-US" dirty="0" smtClean="0"/>
              <a:t>of the above causes: and what collective action can do about it</a:t>
            </a:r>
          </a:p>
          <a:p>
            <a:pPr marL="457200" indent="-457200">
              <a:buFont typeface="Wingdings" charset="2"/>
              <a:buAutoNum type="arabicPlain"/>
            </a:pPr>
            <a:r>
              <a:rPr lang="en-US" dirty="0"/>
              <a:t>O</a:t>
            </a:r>
            <a:r>
              <a:rPr lang="en-US" dirty="0" smtClean="0"/>
              <a:t>rganization </a:t>
            </a:r>
            <a:r>
              <a:rPr lang="en-US" dirty="0"/>
              <a:t>of </a:t>
            </a:r>
            <a:r>
              <a:rPr lang="en-US" dirty="0" smtClean="0"/>
              <a:t>Health </a:t>
            </a:r>
            <a:r>
              <a:rPr lang="en-US" dirty="0"/>
              <a:t>S</a:t>
            </a:r>
            <a:r>
              <a:rPr lang="en-US" dirty="0" smtClean="0"/>
              <a:t>ervices &amp; Human resources : and what are peoples demands on this</a:t>
            </a:r>
          </a:p>
          <a:p>
            <a:pPr marL="457200" indent="-457200">
              <a:buFont typeface="Wingdings" charset="2"/>
              <a:buAutoNum type="arabicPlain"/>
            </a:pPr>
            <a:r>
              <a:rPr lang="en-US" dirty="0"/>
              <a:t>G</a:t>
            </a:r>
            <a:r>
              <a:rPr lang="en-US" dirty="0" smtClean="0"/>
              <a:t>ender </a:t>
            </a:r>
            <a:r>
              <a:rPr lang="en-US" dirty="0"/>
              <a:t>equity  </a:t>
            </a:r>
            <a:r>
              <a:rPr lang="en-US" dirty="0" smtClean="0"/>
              <a:t>&amp; equity </a:t>
            </a:r>
            <a:r>
              <a:rPr lang="en-US" dirty="0"/>
              <a:t>in health and health care, </a:t>
            </a:r>
            <a:endParaRPr lang="en-US" dirty="0" smtClean="0"/>
          </a:p>
          <a:p>
            <a:pPr marL="457200" indent="-457200">
              <a:buFont typeface="Wingdings" charset="2"/>
              <a:buAutoNum type="arabicPlain"/>
            </a:pPr>
            <a:r>
              <a:rPr lang="en-US" dirty="0"/>
              <a:t>A</a:t>
            </a:r>
            <a:r>
              <a:rPr lang="en-US" dirty="0" smtClean="0"/>
              <a:t>ccess </a:t>
            </a:r>
            <a:r>
              <a:rPr lang="en-US" dirty="0"/>
              <a:t>to </a:t>
            </a:r>
            <a:r>
              <a:rPr lang="en-US" dirty="0" smtClean="0"/>
              <a:t>medicines : also patents </a:t>
            </a:r>
            <a:r>
              <a:rPr lang="en-US" dirty="0"/>
              <a:t>and </a:t>
            </a:r>
            <a:r>
              <a:rPr lang="en-US" dirty="0" smtClean="0"/>
              <a:t>trade</a:t>
            </a:r>
            <a:endParaRPr lang="en-US" dirty="0"/>
          </a:p>
          <a:p>
            <a:pPr marL="457200" indent="-457200">
              <a:buFont typeface="Wingdings" charset="2"/>
              <a:buAutoNum type="arabicPlain"/>
            </a:pPr>
            <a:r>
              <a:rPr lang="en-US" dirty="0" smtClean="0"/>
              <a:t>Medical and Health care Education</a:t>
            </a:r>
          </a:p>
          <a:p>
            <a:pPr marL="457200" indent="-457200">
              <a:buFont typeface="Wingdings" charset="2"/>
              <a:buAutoNum type="arabicPlain"/>
            </a:pPr>
            <a:r>
              <a:rPr lang="en-US" dirty="0" smtClean="0"/>
              <a:t>Nutrition, </a:t>
            </a:r>
          </a:p>
          <a:p>
            <a:pPr marL="457200" indent="-457200">
              <a:buFont typeface="Wingdings" charset="2"/>
              <a:buAutoNum type="arabicPlain"/>
            </a:pPr>
            <a:r>
              <a:rPr lang="en-US" dirty="0" smtClean="0"/>
              <a:t>Environment and Occupational Health </a:t>
            </a:r>
          </a:p>
          <a:p>
            <a:pPr marL="0" indent="0">
              <a:buNone/>
            </a:pPr>
            <a:r>
              <a:rPr lang="en-US" dirty="0"/>
              <a:t>M</a:t>
            </a:r>
            <a:r>
              <a:rPr lang="en-US" dirty="0" smtClean="0"/>
              <a:t>eans </a:t>
            </a:r>
            <a:r>
              <a:rPr lang="en-US" dirty="0"/>
              <a:t>the development </a:t>
            </a:r>
            <a:r>
              <a:rPr lang="en-US" dirty="0" smtClean="0"/>
              <a:t>number </a:t>
            </a:r>
            <a:r>
              <a:rPr lang="en-US" dirty="0"/>
              <a:t>of booklets or papers </a:t>
            </a:r>
            <a:r>
              <a:rPr lang="en-US" dirty="0" smtClean="0"/>
              <a:t>@ development of a resource team</a:t>
            </a:r>
            <a:endParaRPr lang="en-US" dirty="0"/>
          </a:p>
        </p:txBody>
      </p:sp>
    </p:spTree>
    <p:extLst>
      <p:ext uri="{BB962C8B-B14F-4D97-AF65-F5344CB8AC3E}">
        <p14:creationId xmlns:p14="http://schemas.microsoft.com/office/powerpoint/2010/main" val="988086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Outlines </a:t>
            </a:r>
            <a:r>
              <a:rPr lang="en-US" b="1" dirty="0"/>
              <a:t>of a state activity plan</a:t>
            </a:r>
            <a:endParaRPr lang="en-US" dirty="0"/>
          </a:p>
        </p:txBody>
      </p:sp>
      <p:sp>
        <p:nvSpPr>
          <p:cNvPr id="3" name="Content Placeholder 2"/>
          <p:cNvSpPr>
            <a:spLocks noGrp="1"/>
          </p:cNvSpPr>
          <p:nvPr>
            <p:ph idx="1"/>
          </p:nvPr>
        </p:nvSpPr>
        <p:spPr/>
        <p:txBody>
          <a:bodyPr>
            <a:normAutofit fontScale="92500"/>
          </a:bodyPr>
          <a:lstStyle/>
          <a:p>
            <a:r>
              <a:rPr lang="en-US" b="1" dirty="0" smtClean="0"/>
              <a:t>I. Creating </a:t>
            </a:r>
            <a:r>
              <a:rPr lang="en-US" b="1" dirty="0"/>
              <a:t>resource persons in the district l</a:t>
            </a:r>
            <a:r>
              <a:rPr lang="en-US" dirty="0"/>
              <a:t>evel </a:t>
            </a:r>
            <a:endParaRPr lang="en-US" dirty="0" smtClean="0"/>
          </a:p>
          <a:p>
            <a:pPr lvl="1"/>
            <a:r>
              <a:rPr lang="en-US" dirty="0" smtClean="0"/>
              <a:t>who </a:t>
            </a:r>
            <a:r>
              <a:rPr lang="en-US" dirty="0"/>
              <a:t>would be PSM members, </a:t>
            </a:r>
            <a:endParaRPr lang="en-US" dirty="0" smtClean="0"/>
          </a:p>
          <a:p>
            <a:pPr lvl="1"/>
            <a:r>
              <a:rPr lang="en-US" dirty="0" smtClean="0"/>
              <a:t>Who would be earning </a:t>
            </a:r>
            <a:r>
              <a:rPr lang="en-US" dirty="0"/>
              <a:t>from their respective jobs, but working “voluntarily” to take forward the </a:t>
            </a:r>
            <a:r>
              <a:rPr lang="en-US" dirty="0" smtClean="0"/>
              <a:t>discourse</a:t>
            </a:r>
          </a:p>
          <a:p>
            <a:pPr marL="201168" lvl="1" indent="0">
              <a:buNone/>
            </a:pPr>
            <a:r>
              <a:rPr lang="en-US" b="1" dirty="0" smtClean="0"/>
              <a:t>	Functions of the Resource team :</a:t>
            </a:r>
            <a:r>
              <a:rPr lang="en-US" dirty="0" smtClean="0"/>
              <a:t>Take this discourse into  (a) work places (</a:t>
            </a:r>
            <a:r>
              <a:rPr lang="en-US" dirty="0"/>
              <a:t>b</a:t>
            </a:r>
            <a:r>
              <a:rPr lang="en-US" dirty="0" smtClean="0"/>
              <a:t>) local communities (c)local 	media </a:t>
            </a:r>
            <a:r>
              <a:rPr lang="en-US" dirty="0"/>
              <a:t>channels and (d) social media groups. </a:t>
            </a:r>
            <a:endParaRPr lang="en-US" dirty="0" smtClean="0"/>
          </a:p>
          <a:p>
            <a:pPr lvl="1"/>
            <a:r>
              <a:rPr lang="en-US" dirty="0"/>
              <a:t>B</a:t>
            </a:r>
            <a:r>
              <a:rPr lang="en-US" dirty="0" smtClean="0"/>
              <a:t>ulk </a:t>
            </a:r>
            <a:r>
              <a:rPr lang="en-US" dirty="0"/>
              <a:t>of </a:t>
            </a:r>
            <a:r>
              <a:rPr lang="en-US" dirty="0" smtClean="0"/>
              <a:t>messaging </a:t>
            </a:r>
            <a:r>
              <a:rPr lang="en-US" dirty="0"/>
              <a:t>would be educational and focus on what local communities and families can do to safeguard their health. (This also would needs its own content and media development</a:t>
            </a:r>
            <a:r>
              <a:rPr lang="en-US" dirty="0" smtClean="0"/>
              <a:t>)</a:t>
            </a:r>
            <a:endParaRPr lang="en-US" dirty="0"/>
          </a:p>
          <a:p>
            <a:pPr lvl="1"/>
            <a:r>
              <a:rPr lang="en-US" dirty="0" smtClean="0"/>
              <a:t>In </a:t>
            </a:r>
            <a:r>
              <a:rPr lang="en-US" dirty="0"/>
              <a:t>addition </a:t>
            </a:r>
            <a:r>
              <a:rPr lang="mr-IN" dirty="0" smtClean="0"/>
              <a:t>–</a:t>
            </a:r>
            <a:r>
              <a:rPr lang="en-US" dirty="0" smtClean="0"/>
              <a:t> some 20% of </a:t>
            </a:r>
            <a:r>
              <a:rPr lang="en-US" dirty="0"/>
              <a:t>messaging must also include </a:t>
            </a:r>
            <a:r>
              <a:rPr lang="en-US" dirty="0" smtClean="0"/>
              <a:t> political </a:t>
            </a:r>
            <a:r>
              <a:rPr lang="mr-IN" dirty="0" smtClean="0"/>
              <a:t>–</a:t>
            </a:r>
            <a:r>
              <a:rPr lang="en-US" dirty="0" smtClean="0"/>
              <a:t> counter divisive and dangerous narratives. </a:t>
            </a:r>
          </a:p>
          <a:p>
            <a:pPr lvl="1"/>
            <a:r>
              <a:rPr lang="en-US" dirty="0" smtClean="0"/>
              <a:t>Learn to reach into other </a:t>
            </a:r>
            <a:r>
              <a:rPr lang="en-US" i="1" dirty="0" smtClean="0"/>
              <a:t>echo-chambers</a:t>
            </a:r>
            <a:r>
              <a:rPr lang="en-US" dirty="0" smtClean="0"/>
              <a:t>- that is an important goal in itself&gt;</a:t>
            </a:r>
          </a:p>
          <a:p>
            <a:pPr marL="201168" lvl="1" indent="0">
              <a:buNone/>
            </a:pPr>
            <a:r>
              <a:rPr lang="en-US" b="1" dirty="0" smtClean="0"/>
              <a:t>II. </a:t>
            </a:r>
            <a:r>
              <a:rPr lang="en-US" sz="1900" b="1" dirty="0" smtClean="0"/>
              <a:t>Within the health sector: </a:t>
            </a:r>
            <a:r>
              <a:rPr lang="en-US" b="1" dirty="0" smtClean="0"/>
              <a:t>Create a discourse and a network of resource persons:</a:t>
            </a:r>
          </a:p>
          <a:p>
            <a:pPr marL="201168" lvl="1" indent="0">
              <a:buNone/>
            </a:pPr>
            <a:r>
              <a:rPr lang="en-US" dirty="0" smtClean="0"/>
              <a:t>That can save and strengthen public health services:</a:t>
            </a:r>
          </a:p>
          <a:p>
            <a:pPr marL="201168" lvl="1" indent="0">
              <a:buNone/>
            </a:pPr>
            <a:r>
              <a:rPr lang="en-US" dirty="0" smtClean="0"/>
              <a:t>Oppose dominant narratives that legitimize </a:t>
            </a:r>
            <a:r>
              <a:rPr lang="en-US" dirty="0" err="1" smtClean="0"/>
              <a:t>privatisation</a:t>
            </a:r>
            <a:r>
              <a:rPr lang="en-US" dirty="0" smtClean="0"/>
              <a:t>, or </a:t>
            </a:r>
            <a:r>
              <a:rPr lang="en-US" dirty="0" err="1" smtClean="0"/>
              <a:t>mis</a:t>
            </a:r>
            <a:r>
              <a:rPr lang="en-US" dirty="0" smtClean="0"/>
              <a:t>-direct efforts at strengthening public services</a:t>
            </a:r>
            <a:endParaRPr lang="en-US" dirty="0"/>
          </a:p>
          <a:p>
            <a:endParaRPr lang="en-US" dirty="0"/>
          </a:p>
        </p:txBody>
      </p:sp>
    </p:spTree>
    <p:extLst>
      <p:ext uri="{BB962C8B-B14F-4D97-AF65-F5344CB8AC3E}">
        <p14:creationId xmlns:p14="http://schemas.microsoft.com/office/powerpoint/2010/main" val="144620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0532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Mandate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i="1" dirty="0" smtClean="0"/>
              <a:t>The </a:t>
            </a:r>
            <a:r>
              <a:rPr lang="en-US" sz="3200" i="1" dirty="0"/>
              <a:t>Indian government is already committed to achieving the right to health and right to healthcare and should be held accountable to this commitment. We should neither forget, nor let government ignore or distract us from this commitment</a:t>
            </a:r>
            <a:r>
              <a:rPr lang="en-US" sz="3600" dirty="0" smtClean="0"/>
              <a:t>.”</a:t>
            </a:r>
          </a:p>
          <a:p>
            <a:r>
              <a:rPr lang="en-US" sz="3600" dirty="0" smtClean="0"/>
              <a:t>International: UNDHR, </a:t>
            </a:r>
            <a:r>
              <a:rPr lang="en-US" sz="3600" dirty="0" err="1" smtClean="0"/>
              <a:t>ICESCR,Health</a:t>
            </a:r>
            <a:r>
              <a:rPr lang="en-US" sz="3600" dirty="0" smtClean="0"/>
              <a:t> for </a:t>
            </a:r>
            <a:r>
              <a:rPr lang="en-US" sz="3600" dirty="0" err="1" smtClean="0"/>
              <a:t>All,CEDAW</a:t>
            </a:r>
            <a:r>
              <a:rPr lang="en-US" sz="3600" dirty="0" smtClean="0"/>
              <a:t>, </a:t>
            </a:r>
          </a:p>
          <a:p>
            <a:r>
              <a:rPr lang="en-US" sz="3600" dirty="0" smtClean="0"/>
              <a:t>National : Supreme Court Rulings, Policy.</a:t>
            </a:r>
            <a:endParaRPr lang="en-US" sz="3600" dirty="0"/>
          </a:p>
          <a:p>
            <a:endParaRPr lang="en-US" dirty="0"/>
          </a:p>
        </p:txBody>
      </p:sp>
    </p:spTree>
    <p:extLst>
      <p:ext uri="{BB962C8B-B14F-4D97-AF65-F5344CB8AC3E}">
        <p14:creationId xmlns:p14="http://schemas.microsoft.com/office/powerpoint/2010/main" val="216976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2. </a:t>
            </a:r>
            <a:r>
              <a:rPr lang="en-US" sz="3600" dirty="0"/>
              <a:t>We need to learn from past efforts at making health and healthcare into a justiciable right in India and in other nations</a:t>
            </a:r>
            <a:r>
              <a:rPr lang="en-US" dirty="0"/>
              <a:t>: </a:t>
            </a:r>
          </a:p>
        </p:txBody>
      </p:sp>
      <p:sp>
        <p:nvSpPr>
          <p:cNvPr id="3" name="Content Placeholder 2"/>
          <p:cNvSpPr>
            <a:spLocks noGrp="1"/>
          </p:cNvSpPr>
          <p:nvPr>
            <p:ph idx="1"/>
          </p:nvPr>
        </p:nvSpPr>
        <p:spPr/>
        <p:txBody>
          <a:bodyPr>
            <a:normAutofit fontScale="85000" lnSpcReduction="10000"/>
          </a:bodyPr>
          <a:lstStyle/>
          <a:p>
            <a:r>
              <a:rPr lang="en-US" sz="3200" dirty="0" smtClean="0"/>
              <a:t>International-most industrialized nations + Cuba, Thailand, Brazil, South Africa-</a:t>
            </a:r>
          </a:p>
          <a:p>
            <a:r>
              <a:rPr lang="en-US" sz="3200" dirty="0" smtClean="0"/>
              <a:t>There </a:t>
            </a:r>
            <a:r>
              <a:rPr lang="en-US" sz="3200" dirty="0"/>
              <a:t>have been past moves to pass such an Act in </a:t>
            </a:r>
            <a:r>
              <a:rPr lang="en-US" sz="3200" dirty="0" smtClean="0"/>
              <a:t>India during NRHM peak- and </a:t>
            </a:r>
            <a:r>
              <a:rPr lang="en-US" sz="3200" dirty="0"/>
              <a:t>one state </a:t>
            </a:r>
            <a:r>
              <a:rPr lang="en-US" sz="3200" dirty="0" smtClean="0"/>
              <a:t>(Assam) has </a:t>
            </a:r>
            <a:r>
              <a:rPr lang="en-US" sz="3200" dirty="0"/>
              <a:t>actually passed such an </a:t>
            </a:r>
            <a:r>
              <a:rPr lang="en-US" sz="3200" dirty="0" smtClean="0"/>
              <a:t>act Assam. Also learn from experience of Right </a:t>
            </a:r>
            <a:r>
              <a:rPr lang="en-US" sz="3200" dirty="0"/>
              <a:t>to </a:t>
            </a:r>
            <a:r>
              <a:rPr lang="en-US" sz="3200" dirty="0" smtClean="0"/>
              <a:t>Education.?</a:t>
            </a:r>
            <a:endParaRPr lang="en-US" sz="3200" dirty="0"/>
          </a:p>
          <a:p>
            <a:r>
              <a:rPr lang="en-US" sz="3200" dirty="0" smtClean="0"/>
              <a:t> Some key issues:</a:t>
            </a:r>
          </a:p>
          <a:p>
            <a:pPr marL="514350" indent="-514350">
              <a:buFont typeface="+mj-lt"/>
              <a:buAutoNum type="arabicPeriod"/>
            </a:pPr>
            <a:r>
              <a:rPr lang="en-US" sz="3200" dirty="0" smtClean="0"/>
              <a:t>State act or central act?  </a:t>
            </a:r>
          </a:p>
          <a:p>
            <a:pPr marL="514350" indent="-514350">
              <a:buFont typeface="+mj-lt"/>
              <a:buAutoNum type="arabicPeriod"/>
            </a:pPr>
            <a:r>
              <a:rPr lang="en-US" sz="3200" dirty="0" smtClean="0"/>
              <a:t>Right to Health or Right to health care? </a:t>
            </a:r>
          </a:p>
          <a:p>
            <a:pPr marL="514350" indent="-514350">
              <a:buFont typeface="+mj-lt"/>
              <a:buAutoNum type="arabicPeriod"/>
            </a:pPr>
            <a:r>
              <a:rPr lang="en-US" sz="3200" dirty="0" smtClean="0"/>
              <a:t>Public Provisioning based or could it depend on insurance/PPPs</a:t>
            </a:r>
            <a:endParaRPr lang="en-US" dirty="0"/>
          </a:p>
        </p:txBody>
      </p:sp>
    </p:spTree>
    <p:extLst>
      <p:ext uri="{BB962C8B-B14F-4D97-AF65-F5344CB8AC3E}">
        <p14:creationId xmlns:p14="http://schemas.microsoft.com/office/powerpoint/2010/main" val="246106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en-US" sz="4400" b="1" i="1" dirty="0"/>
              <a:t>There are  essential political conditions for the realization of the right to health and healthcare</a:t>
            </a:r>
            <a:endParaRPr lang="en-US" sz="4400" dirty="0"/>
          </a:p>
        </p:txBody>
      </p:sp>
      <p:sp>
        <p:nvSpPr>
          <p:cNvPr id="3" name="Content Placeholder 2"/>
          <p:cNvSpPr>
            <a:spLocks noGrp="1"/>
          </p:cNvSpPr>
          <p:nvPr>
            <p:ph idx="1"/>
          </p:nvPr>
        </p:nvSpPr>
        <p:spPr/>
        <p:txBody>
          <a:bodyPr>
            <a:normAutofit/>
          </a:bodyPr>
          <a:lstStyle/>
          <a:p>
            <a:r>
              <a:rPr lang="en-US" dirty="0" smtClean="0">
                <a:solidFill>
                  <a:srgbClr val="FF0000"/>
                </a:solidFill>
              </a:rPr>
              <a:t>Present </a:t>
            </a:r>
            <a:r>
              <a:rPr lang="en-US" dirty="0">
                <a:solidFill>
                  <a:srgbClr val="FF0000"/>
                </a:solidFill>
              </a:rPr>
              <a:t>political conditions are not favorable to an Act</a:t>
            </a:r>
            <a:r>
              <a:rPr lang="en-US" dirty="0" smtClean="0">
                <a:solidFill>
                  <a:srgbClr val="FF0000"/>
                </a:solidFill>
              </a:rPr>
              <a:t>. </a:t>
            </a:r>
          </a:p>
          <a:p>
            <a:r>
              <a:rPr lang="en-US" dirty="0" smtClean="0"/>
              <a:t>We need:</a:t>
            </a:r>
          </a:p>
          <a:p>
            <a:pPr lvl="1">
              <a:buFont typeface="Wingdings" charset="2"/>
              <a:buChar char="u"/>
            </a:pPr>
            <a:r>
              <a:rPr lang="en-US" dirty="0" smtClean="0"/>
              <a:t> </a:t>
            </a:r>
            <a:r>
              <a:rPr lang="en-US" dirty="0"/>
              <a:t>Peace at the borders</a:t>
            </a:r>
            <a:r>
              <a:rPr lang="en-US" dirty="0" smtClean="0"/>
              <a:t>,</a:t>
            </a:r>
          </a:p>
          <a:p>
            <a:pPr lvl="1">
              <a:buFont typeface="Wingdings" charset="2"/>
              <a:buChar char="u"/>
            </a:pPr>
            <a:r>
              <a:rPr lang="en-US" dirty="0" smtClean="0"/>
              <a:t> </a:t>
            </a:r>
            <a:r>
              <a:rPr lang="en-US" dirty="0"/>
              <a:t>diminished internal conflict</a:t>
            </a:r>
            <a:r>
              <a:rPr lang="en-US" dirty="0" smtClean="0"/>
              <a:t>,</a:t>
            </a:r>
          </a:p>
          <a:p>
            <a:pPr lvl="1">
              <a:buFont typeface="Wingdings" charset="2"/>
              <a:buChar char="u"/>
            </a:pPr>
            <a:r>
              <a:rPr lang="en-US" dirty="0" smtClean="0"/>
              <a:t> </a:t>
            </a:r>
            <a:r>
              <a:rPr lang="en-US" dirty="0"/>
              <a:t>a commitment to federalism, </a:t>
            </a:r>
            <a:endParaRPr lang="en-US" dirty="0" smtClean="0"/>
          </a:p>
          <a:p>
            <a:pPr lvl="1">
              <a:buFont typeface="Wingdings" charset="2"/>
              <a:buChar char="u"/>
            </a:pPr>
            <a:r>
              <a:rPr lang="en-US" dirty="0" smtClean="0"/>
              <a:t>a </a:t>
            </a:r>
            <a:r>
              <a:rPr lang="en-US" dirty="0"/>
              <a:t>commitment to a welfare state</a:t>
            </a:r>
            <a:r>
              <a:rPr lang="en-US" dirty="0" smtClean="0"/>
              <a:t>, and the states role in public services</a:t>
            </a:r>
          </a:p>
          <a:p>
            <a:pPr lvl="1">
              <a:buFont typeface="Wingdings" charset="2"/>
              <a:buChar char="u"/>
            </a:pPr>
            <a:r>
              <a:rPr lang="en-US" dirty="0" smtClean="0"/>
              <a:t> </a:t>
            </a:r>
            <a:r>
              <a:rPr lang="en-US" dirty="0"/>
              <a:t>a commitment to </a:t>
            </a:r>
            <a:r>
              <a:rPr lang="en-US" dirty="0" smtClean="0"/>
              <a:t>equity and sustainability in all development policies. </a:t>
            </a:r>
          </a:p>
          <a:p>
            <a:pPr marL="0" indent="0">
              <a:buNone/>
            </a:pPr>
            <a:r>
              <a:rPr lang="en-US" i="1" dirty="0" smtClean="0">
                <a:solidFill>
                  <a:srgbClr val="FF0000"/>
                </a:solidFill>
              </a:rPr>
              <a:t>For a health activist- the campaign for right to health act  is where they engage with the political conditions required for an Act.</a:t>
            </a:r>
          </a:p>
          <a:p>
            <a:pPr marL="0" indent="0">
              <a:buNone/>
            </a:pPr>
            <a:r>
              <a:rPr lang="en-US" b="1" i="1" dirty="0" smtClean="0">
                <a:solidFill>
                  <a:srgbClr val="FF0000"/>
                </a:solidFill>
              </a:rPr>
              <a:t>. </a:t>
            </a:r>
            <a:endParaRPr lang="en-US" b="1" i="1" dirty="0">
              <a:solidFill>
                <a:srgbClr val="FF0000"/>
              </a:solidFill>
            </a:endParaRPr>
          </a:p>
        </p:txBody>
      </p:sp>
    </p:spTree>
    <p:extLst>
      <p:ext uri="{BB962C8B-B14F-4D97-AF65-F5344CB8AC3E}">
        <p14:creationId xmlns:p14="http://schemas.microsoft.com/office/powerpoint/2010/main" val="387887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4. </a:t>
            </a:r>
            <a:r>
              <a:rPr lang="en-US" dirty="0"/>
              <a:t>There is a need for a Peoples Road Map for Universal Health Care: </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a:t>
            </a:r>
            <a:r>
              <a:rPr lang="en-US" dirty="0" smtClean="0"/>
              <a:t>1. </a:t>
            </a:r>
            <a:r>
              <a:rPr lang="en-US" dirty="0"/>
              <a:t>A</a:t>
            </a:r>
            <a:r>
              <a:rPr lang="en-US" dirty="0" smtClean="0"/>
              <a:t>ssures </a:t>
            </a:r>
            <a:r>
              <a:rPr lang="en-US" dirty="0"/>
              <a:t>equity in access to </a:t>
            </a:r>
            <a:r>
              <a:rPr lang="en-US" i="1" dirty="0"/>
              <a:t>all </a:t>
            </a:r>
            <a:r>
              <a:rPr lang="en-US" dirty="0"/>
              <a:t>health services </a:t>
            </a:r>
            <a:r>
              <a:rPr lang="en-US" dirty="0" smtClean="0"/>
              <a:t>not </a:t>
            </a:r>
            <a:r>
              <a:rPr lang="en-US" dirty="0"/>
              <a:t>just selective packages </a:t>
            </a:r>
            <a:r>
              <a:rPr lang="en-US" dirty="0" smtClean="0"/>
              <a:t>-</a:t>
            </a:r>
            <a:r>
              <a:rPr lang="en-US" dirty="0"/>
              <a:t>only important </a:t>
            </a:r>
            <a:r>
              <a:rPr lang="en-US" dirty="0" smtClean="0"/>
              <a:t>exclusions. </a:t>
            </a:r>
          </a:p>
          <a:p>
            <a:r>
              <a:rPr lang="en-US" dirty="0" smtClean="0"/>
              <a:t>2. </a:t>
            </a:r>
            <a:r>
              <a:rPr lang="en-US" dirty="0"/>
              <a:t>E</a:t>
            </a:r>
            <a:r>
              <a:rPr lang="en-US" dirty="0" smtClean="0"/>
              <a:t>nsure </a:t>
            </a:r>
            <a:r>
              <a:rPr lang="en-US" dirty="0"/>
              <a:t>that universal healthcare is build around robust, good quality, universalized public health services playing the dominant role in healthcare delivery. </a:t>
            </a:r>
            <a:r>
              <a:rPr lang="en-US" dirty="0" smtClean="0"/>
              <a:t>Should NOT become effort </a:t>
            </a:r>
            <a:r>
              <a:rPr lang="en-US" dirty="0"/>
              <a:t>to stigmatize public services, and equate universal health coverage (as different from care) with insurance mechanisms </a:t>
            </a:r>
            <a:r>
              <a:rPr lang="en-US" dirty="0" smtClean="0"/>
              <a:t>and strategic purchasing:</a:t>
            </a:r>
          </a:p>
          <a:p>
            <a:r>
              <a:rPr lang="en-US" dirty="0" smtClean="0"/>
              <a:t>3. Rights can be enforced only with public providers. </a:t>
            </a:r>
          </a:p>
          <a:p>
            <a:r>
              <a:rPr lang="en-US" dirty="0" smtClean="0"/>
              <a:t>4. </a:t>
            </a:r>
            <a:r>
              <a:rPr lang="en-US" dirty="0"/>
              <a:t>M</a:t>
            </a:r>
            <a:r>
              <a:rPr lang="en-US" dirty="0" smtClean="0"/>
              <a:t>arket logic built around commodification (exchange value dominates) but to realize it as a right it has to be produced at terms where it is a” gift” </a:t>
            </a:r>
            <a:r>
              <a:rPr lang="mr-IN" dirty="0" smtClean="0"/>
              <a:t>–</a:t>
            </a:r>
            <a:r>
              <a:rPr lang="en-US" dirty="0" smtClean="0"/>
              <a:t> </a:t>
            </a:r>
            <a:r>
              <a:rPr lang="en-US" dirty="0"/>
              <a:t> </a:t>
            </a:r>
            <a:r>
              <a:rPr lang="en-US" dirty="0" smtClean="0"/>
              <a:t>where only use value matters-. </a:t>
            </a:r>
            <a:endParaRPr lang="en-US" dirty="0"/>
          </a:p>
          <a:p>
            <a:r>
              <a:rPr lang="en-US" dirty="0" smtClean="0"/>
              <a:t>5. If model is “purchasing” based - in </a:t>
            </a:r>
            <a:r>
              <a:rPr lang="en-US" dirty="0"/>
              <a:t>combination with corporate pressures and judiciary </a:t>
            </a:r>
            <a:r>
              <a:rPr lang="en-US" dirty="0" smtClean="0"/>
              <a:t>rulings, used </a:t>
            </a:r>
            <a:r>
              <a:rPr lang="en-US" dirty="0"/>
              <a:t>to include costlier packages of care into insurance </a:t>
            </a:r>
            <a:r>
              <a:rPr lang="en-US" dirty="0" smtClean="0"/>
              <a:t>packages: </a:t>
            </a:r>
          </a:p>
          <a:p>
            <a:r>
              <a:rPr lang="en-US" i="1" dirty="0" smtClean="0"/>
              <a:t>Without a broad consensus on the road- map there are </a:t>
            </a:r>
            <a:r>
              <a:rPr lang="en-US" i="1" dirty="0"/>
              <a:t>d</a:t>
            </a:r>
            <a:r>
              <a:rPr lang="en-US" i="1" dirty="0" smtClean="0"/>
              <a:t>angers of RTH Act being used to drive privatization and regulatory regimes that serve corporate interests- and eliminate affordable care. </a:t>
            </a:r>
            <a:endParaRPr lang="en-US" i="1" dirty="0"/>
          </a:p>
        </p:txBody>
      </p:sp>
    </p:spTree>
    <p:extLst>
      <p:ext uri="{BB962C8B-B14F-4D97-AF65-F5344CB8AC3E}">
        <p14:creationId xmlns:p14="http://schemas.microsoft.com/office/powerpoint/2010/main" val="239648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smtClean="0"/>
              <a:t>5. </a:t>
            </a:r>
            <a:r>
              <a:rPr lang="en-US" sz="3200" dirty="0"/>
              <a:t>A Campaign for Right to Healthcare is an essential condition for saving and strengthening public health </a:t>
            </a:r>
            <a:r>
              <a:rPr lang="en-US" sz="3200" dirty="0" smtClean="0"/>
              <a:t>systems</a:t>
            </a:r>
            <a:r>
              <a:rPr lang="en-US" sz="3200" b="1" dirty="0" smtClean="0"/>
              <a:t>: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1. The </a:t>
            </a:r>
            <a:r>
              <a:rPr lang="en-US" dirty="0"/>
              <a:t>right to healthcare can be enforced only with public providers. In Indian jurisprudence, with private sector one can ask for enforcing contracts- but can one enforce rights to a </a:t>
            </a:r>
            <a:r>
              <a:rPr lang="en-US" dirty="0" smtClean="0"/>
              <a:t>service. Examples from NHRC and </a:t>
            </a:r>
            <a:r>
              <a:rPr lang="en-US" dirty="0"/>
              <a:t> </a:t>
            </a:r>
            <a:r>
              <a:rPr lang="en-US" dirty="0" smtClean="0"/>
              <a:t>case law  </a:t>
            </a:r>
          </a:p>
          <a:p>
            <a:r>
              <a:rPr lang="en-US" dirty="0" smtClean="0"/>
              <a:t>2. Since </a:t>
            </a:r>
            <a:r>
              <a:rPr lang="en-US" dirty="0"/>
              <a:t>in most rural and remote areas and in under-serviced and marginalized populations, private providers do not operate a right to health care law would force governments to provide services to these sections. This has been the experience in many nations like Brazil and </a:t>
            </a:r>
            <a:r>
              <a:rPr lang="en-US" dirty="0" smtClean="0"/>
              <a:t>Thailand</a:t>
            </a:r>
            <a:endParaRPr lang="en-US" dirty="0"/>
          </a:p>
          <a:p>
            <a:r>
              <a:rPr lang="en-US" dirty="0" smtClean="0"/>
              <a:t>3. Even as we fight against weaknesses of public services, </a:t>
            </a:r>
            <a:r>
              <a:rPr lang="en-US" dirty="0"/>
              <a:t>w</a:t>
            </a:r>
            <a:r>
              <a:rPr lang="en-US" dirty="0" smtClean="0"/>
              <a:t>e need to fight stigmatization of public services- and prevent weaknesses from being used as justification for privatization.</a:t>
            </a:r>
          </a:p>
          <a:p>
            <a:endParaRPr lang="en-US" dirty="0"/>
          </a:p>
          <a:p>
            <a:r>
              <a:rPr lang="mr-IN" dirty="0" smtClean="0"/>
              <a:t>…..</a:t>
            </a:r>
            <a:r>
              <a:rPr lang="en-US" dirty="0" smtClean="0"/>
              <a:t>. </a:t>
            </a:r>
            <a:r>
              <a:rPr lang="en-US" i="1" dirty="0"/>
              <a:t>But we would need a political window of opportunity to enact such a law. </a:t>
            </a:r>
          </a:p>
          <a:p>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3054857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6. </a:t>
            </a:r>
            <a:r>
              <a:rPr lang="en-US" sz="3200" dirty="0"/>
              <a:t> </a:t>
            </a:r>
            <a:r>
              <a:rPr lang="en-US" sz="3200" dirty="0" smtClean="0"/>
              <a:t>The </a:t>
            </a:r>
            <a:r>
              <a:rPr lang="en-US" sz="3200" dirty="0"/>
              <a:t>Right to Health and Healthcare Campaign could become a broad-based unifying platform for action in such divisive times as </a:t>
            </a:r>
            <a:r>
              <a:rPr lang="en-US" sz="3200" dirty="0" smtClean="0"/>
              <a:t>this. </a:t>
            </a:r>
            <a:endParaRPr lang="en-US" sz="3200" dirty="0"/>
          </a:p>
        </p:txBody>
      </p:sp>
      <p:sp>
        <p:nvSpPr>
          <p:cNvPr id="3" name="Content Placeholder 2"/>
          <p:cNvSpPr>
            <a:spLocks noGrp="1"/>
          </p:cNvSpPr>
          <p:nvPr>
            <p:ph idx="1"/>
          </p:nvPr>
        </p:nvSpPr>
        <p:spPr/>
        <p:txBody>
          <a:bodyPr>
            <a:normAutofit/>
          </a:bodyPr>
          <a:lstStyle/>
          <a:p>
            <a:r>
              <a:rPr lang="en-US" dirty="0" smtClean="0"/>
              <a:t>This </a:t>
            </a:r>
            <a:r>
              <a:rPr lang="en-US" dirty="0"/>
              <a:t>is an achievable goal </a:t>
            </a:r>
            <a:r>
              <a:rPr lang="en-US" dirty="0" smtClean="0"/>
              <a:t>: </a:t>
            </a:r>
            <a:r>
              <a:rPr lang="en-US" dirty="0"/>
              <a:t> </a:t>
            </a:r>
            <a:r>
              <a:rPr lang="en-US" dirty="0" smtClean="0"/>
              <a:t>can </a:t>
            </a:r>
            <a:r>
              <a:rPr lang="en-US" dirty="0"/>
              <a:t>attract many sections </a:t>
            </a:r>
            <a:r>
              <a:rPr lang="en-US" dirty="0" smtClean="0"/>
              <a:t>: health </a:t>
            </a:r>
            <a:r>
              <a:rPr lang="en-US" dirty="0"/>
              <a:t>professionals, healthcare providers, </a:t>
            </a:r>
            <a:r>
              <a:rPr lang="en-US" dirty="0" smtClean="0"/>
              <a:t>students; employees , working </a:t>
            </a:r>
            <a:r>
              <a:rPr lang="en-US" dirty="0" err="1" smtClean="0"/>
              <a:t>peoples,women</a:t>
            </a:r>
            <a:endParaRPr lang="en-US" dirty="0" smtClean="0"/>
          </a:p>
          <a:p>
            <a:r>
              <a:rPr lang="en-US" dirty="0" smtClean="0"/>
              <a:t>Can cut across many divides and help reach into many  “echo-chambers” </a:t>
            </a:r>
          </a:p>
          <a:p>
            <a:r>
              <a:rPr lang="en-US" dirty="0" smtClean="0"/>
              <a:t>Help us learn how to negotiate social media and organize new sections.</a:t>
            </a:r>
          </a:p>
          <a:p>
            <a:r>
              <a:rPr lang="en-US" dirty="0"/>
              <a:t>The campaign  for right to health</a:t>
            </a:r>
            <a:r>
              <a:rPr lang="en-US" dirty="0" smtClean="0"/>
              <a:t>-</a:t>
            </a:r>
          </a:p>
          <a:p>
            <a:pPr lvl="1">
              <a:buFont typeface="Wingdings" charset="2"/>
              <a:buChar char="q"/>
            </a:pPr>
            <a:r>
              <a:rPr lang="en-US" dirty="0" smtClean="0"/>
              <a:t>will </a:t>
            </a:r>
            <a:r>
              <a:rPr lang="en-US" dirty="0"/>
              <a:t>have a </a:t>
            </a:r>
            <a:r>
              <a:rPr lang="en-US" dirty="0" smtClean="0"/>
              <a:t>large component</a:t>
            </a:r>
            <a:r>
              <a:rPr lang="en-US" dirty="0"/>
              <a:t> </a:t>
            </a:r>
            <a:r>
              <a:rPr lang="en-US" dirty="0" smtClean="0"/>
              <a:t>on </a:t>
            </a:r>
            <a:r>
              <a:rPr lang="en-US" dirty="0"/>
              <a:t>health </a:t>
            </a:r>
            <a:r>
              <a:rPr lang="en-US" dirty="0" smtClean="0"/>
              <a:t>education:  addresses individuals/families</a:t>
            </a:r>
          </a:p>
          <a:p>
            <a:pPr lvl="1">
              <a:buFont typeface="Wingdings" charset="2"/>
              <a:buChar char="q"/>
            </a:pPr>
            <a:r>
              <a:rPr lang="en-US" dirty="0" smtClean="0"/>
              <a:t>will </a:t>
            </a:r>
            <a:r>
              <a:rPr lang="en-US" dirty="0"/>
              <a:t>push for the direction of reforms we want- as opposed to market based reforms. </a:t>
            </a:r>
          </a:p>
          <a:p>
            <a:pPr lvl="1">
              <a:buFont typeface="Wingdings" charset="2"/>
              <a:buChar char="q"/>
            </a:pPr>
            <a:r>
              <a:rPr lang="en-US" dirty="0" smtClean="0"/>
              <a:t>will necessarily address the political conditions required for the right to health. </a:t>
            </a:r>
          </a:p>
          <a:p>
            <a:endParaRPr lang="en-US" dirty="0"/>
          </a:p>
          <a:p>
            <a:endParaRPr lang="en-US" dirty="0"/>
          </a:p>
        </p:txBody>
      </p:sp>
    </p:spTree>
    <p:extLst>
      <p:ext uri="{BB962C8B-B14F-4D97-AF65-F5344CB8AC3E}">
        <p14:creationId xmlns:p14="http://schemas.microsoft.com/office/powerpoint/2010/main" val="41373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dirty="0" smtClean="0"/>
              <a:t>7.</a:t>
            </a:r>
            <a:r>
              <a:rPr lang="en-US" sz="3600" dirty="0"/>
              <a:t> The main objective of this campaign would be </a:t>
            </a:r>
            <a:r>
              <a:rPr lang="en-US" sz="3600" dirty="0">
                <a:solidFill>
                  <a:srgbClr val="FF0000"/>
                </a:solidFill>
              </a:rPr>
              <a:t>to shape the public </a:t>
            </a:r>
            <a:r>
              <a:rPr lang="en-US" sz="3600" dirty="0" smtClean="0">
                <a:solidFill>
                  <a:srgbClr val="FF0000"/>
                </a:solidFill>
              </a:rPr>
              <a:t>discourse</a:t>
            </a:r>
            <a:r>
              <a:rPr lang="en-US" sz="3600" dirty="0">
                <a:solidFill>
                  <a:srgbClr val="FF0000"/>
                </a:solidFill>
              </a:rPr>
              <a:t> </a:t>
            </a:r>
            <a:r>
              <a:rPr lang="en-US" sz="3600" dirty="0" smtClean="0">
                <a:solidFill>
                  <a:srgbClr val="FF0000"/>
                </a:solidFill>
              </a:rPr>
              <a:t>f</a:t>
            </a:r>
            <a:r>
              <a:rPr lang="en-US" sz="3600" dirty="0" smtClean="0"/>
              <a:t>or </a:t>
            </a:r>
            <a:r>
              <a:rPr lang="en-US" sz="3600" dirty="0"/>
              <a:t>the right to health </a:t>
            </a:r>
            <a:r>
              <a:rPr lang="en-US" sz="3600" dirty="0" smtClean="0"/>
              <a:t>and </a:t>
            </a:r>
            <a:r>
              <a:rPr lang="en-US" sz="3600" dirty="0"/>
              <a:t>build consensus on a road map to achieve this.</a:t>
            </a:r>
          </a:p>
        </p:txBody>
      </p:sp>
      <p:sp>
        <p:nvSpPr>
          <p:cNvPr id="3" name="Content Placeholder 2"/>
          <p:cNvSpPr>
            <a:spLocks noGrp="1"/>
          </p:cNvSpPr>
          <p:nvPr>
            <p:ph idx="1"/>
          </p:nvPr>
        </p:nvSpPr>
        <p:spPr/>
        <p:txBody>
          <a:bodyPr/>
          <a:lstStyle/>
          <a:p>
            <a:r>
              <a:rPr lang="en-US" b="1" dirty="0" smtClean="0"/>
              <a:t>“</a:t>
            </a:r>
            <a:r>
              <a:rPr lang="en-US" dirty="0" smtClean="0"/>
              <a:t>The </a:t>
            </a:r>
            <a:r>
              <a:rPr lang="en-US" dirty="0"/>
              <a:t>main objective of this campaign would be to shape the public understanding of what is required for the right to health and right to healthcare and propose a road map to achieve this</a:t>
            </a:r>
            <a:r>
              <a:rPr lang="en-US" dirty="0" smtClean="0"/>
              <a:t>.”</a:t>
            </a:r>
          </a:p>
          <a:p>
            <a:r>
              <a:rPr lang="en-US" dirty="0" smtClean="0"/>
              <a:t>This includes “citizenship” : </a:t>
            </a:r>
            <a:r>
              <a:rPr lang="en-US" i="1" dirty="0"/>
              <a:t>“ One doesn’t ask of one who suffers: what is your country and what is your religion? One merely says: you suffer, this is enough for me, you belong to me and I shall help you</a:t>
            </a:r>
            <a:r>
              <a:rPr lang="en-US" dirty="0"/>
              <a:t>.” </a:t>
            </a:r>
            <a:r>
              <a:rPr lang="en-US" i="1" dirty="0" smtClean="0">
                <a:solidFill>
                  <a:srgbClr val="FF0000"/>
                </a:solidFill>
              </a:rPr>
              <a:t>Louis Pasteur </a:t>
            </a:r>
            <a:r>
              <a:rPr lang="en-US" dirty="0" smtClean="0"/>
              <a:t>:It also includes the fight for federalism and for the welfare state—</a:t>
            </a:r>
          </a:p>
          <a:p>
            <a:r>
              <a:rPr lang="en-US" dirty="0" smtClean="0"/>
              <a:t>It also includes building understanding on what is required for health systems strengthening..</a:t>
            </a:r>
          </a:p>
          <a:p>
            <a:r>
              <a:rPr lang="en-US" dirty="0" smtClean="0"/>
              <a:t>collateral objective:  contest </a:t>
            </a:r>
            <a:r>
              <a:rPr lang="en-US" dirty="0"/>
              <a:t>the dominant discourse imposed by international health agencies and large sections of international academic community, which legitimizes and facilitates shaping health services as vehicles for corporate profits- usually on the lines of the US healthcare system. </a:t>
            </a:r>
            <a:endParaRPr lang="en-US" dirty="0" smtClean="0"/>
          </a:p>
          <a:p>
            <a:r>
              <a:rPr lang="en-US" dirty="0" smtClean="0"/>
              <a:t>Collateral objectives </a:t>
            </a:r>
            <a:r>
              <a:rPr lang="mr-IN" dirty="0" smtClean="0"/>
              <a:t>–</a:t>
            </a:r>
            <a:r>
              <a:rPr lang="en-US" dirty="0" smtClean="0"/>
              <a:t> organizational- development of capacity and of networks </a:t>
            </a:r>
            <a:endParaRPr lang="en-US" dirty="0"/>
          </a:p>
          <a:p>
            <a:endParaRPr lang="en-US" dirty="0"/>
          </a:p>
        </p:txBody>
      </p:sp>
    </p:spTree>
    <p:extLst>
      <p:ext uri="{BB962C8B-B14F-4D97-AF65-F5344CB8AC3E}">
        <p14:creationId xmlns:p14="http://schemas.microsoft.com/office/powerpoint/2010/main" val="3551945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8.AIPSN and JSA have Complementary roles- catalysts and leadership</a:t>
            </a:r>
            <a:endParaRPr lang="en-US" dirty="0"/>
          </a:p>
        </p:txBody>
      </p:sp>
      <p:sp>
        <p:nvSpPr>
          <p:cNvPr id="3" name="Content Placeholder 2"/>
          <p:cNvSpPr>
            <a:spLocks noGrp="1"/>
          </p:cNvSpPr>
          <p:nvPr>
            <p:ph idx="1"/>
          </p:nvPr>
        </p:nvSpPr>
        <p:spPr/>
        <p:txBody>
          <a:bodyPr>
            <a:normAutofit lnSpcReduction="10000"/>
          </a:bodyPr>
          <a:lstStyle/>
          <a:p>
            <a:r>
              <a:rPr lang="en-US" dirty="0" smtClean="0"/>
              <a:t>This </a:t>
            </a:r>
            <a:r>
              <a:rPr lang="en-US" dirty="0"/>
              <a:t>campaign would by AIPSN and its member organizations in partnership with the Jan </a:t>
            </a:r>
            <a:r>
              <a:rPr lang="en-US" dirty="0" err="1"/>
              <a:t>Swasthya</a:t>
            </a:r>
            <a:r>
              <a:rPr lang="en-US" dirty="0"/>
              <a:t> </a:t>
            </a:r>
            <a:r>
              <a:rPr lang="en-US" dirty="0" err="1"/>
              <a:t>Abhiyan</a:t>
            </a:r>
            <a:r>
              <a:rPr lang="en-US" dirty="0"/>
              <a:t> of which the AIPSN is a founder and an active constituent. </a:t>
            </a:r>
            <a:endParaRPr lang="en-US" dirty="0" smtClean="0"/>
          </a:p>
          <a:p>
            <a:r>
              <a:rPr lang="en-US" dirty="0" smtClean="0"/>
              <a:t>The </a:t>
            </a:r>
            <a:r>
              <a:rPr lang="en-US" dirty="0"/>
              <a:t>participation of the AIPSN with large membership among school and college teachers, students, and working people, gives its an opportunity to take this </a:t>
            </a:r>
            <a:r>
              <a:rPr lang="en-US" dirty="0" smtClean="0"/>
              <a:t>campaign </a:t>
            </a:r>
            <a:r>
              <a:rPr lang="en-US" dirty="0"/>
              <a:t>to many new sections</a:t>
            </a:r>
            <a:r>
              <a:rPr lang="en-US" dirty="0" smtClean="0"/>
              <a:t>. </a:t>
            </a:r>
            <a:r>
              <a:rPr lang="en-US" b="1" dirty="0" smtClean="0"/>
              <a:t>Membership based, self-financed, independently decided agenda, nature of networking </a:t>
            </a:r>
            <a:r>
              <a:rPr lang="en-US" b="1" dirty="0" smtClean="0"/>
              <a:t>different. They also bring along a distinct broad political </a:t>
            </a:r>
            <a:r>
              <a:rPr lang="en-US" b="1" dirty="0" err="1" smtClean="0"/>
              <a:t>perspetive</a:t>
            </a:r>
            <a:endParaRPr lang="en-US" b="1" dirty="0" smtClean="0"/>
          </a:p>
          <a:p>
            <a:r>
              <a:rPr lang="en-US" dirty="0" smtClean="0"/>
              <a:t>The </a:t>
            </a:r>
            <a:r>
              <a:rPr lang="en-US" dirty="0"/>
              <a:t>JSA is a major source of both resource persons and fraternal organizations. Many NGOs who work with us may have different priorities due to the nature of funding support that is available to them. </a:t>
            </a:r>
            <a:r>
              <a:rPr lang="en-US" i="1" dirty="0"/>
              <a:t>Many NGOs are Employee-Based, Externally funded</a:t>
            </a:r>
            <a:r>
              <a:rPr lang="en-US" i="1" dirty="0" smtClean="0"/>
              <a:t>, with  </a:t>
            </a:r>
            <a:r>
              <a:rPr lang="en-US" i="1" dirty="0"/>
              <a:t>pressures on </a:t>
            </a:r>
            <a:r>
              <a:rPr lang="en-US" i="1" dirty="0" smtClean="0"/>
              <a:t>agenda</a:t>
            </a:r>
            <a:r>
              <a:rPr lang="en-US" dirty="0" smtClean="0"/>
              <a:t>, Most welcome</a:t>
            </a:r>
            <a:r>
              <a:rPr lang="en-US" dirty="0" smtClean="0"/>
              <a:t> working with PSMs </a:t>
            </a:r>
            <a:r>
              <a:rPr lang="en-US" dirty="0" smtClean="0"/>
              <a:t>and </a:t>
            </a:r>
            <a:r>
              <a:rPr lang="en-US" dirty="0" smtClean="0"/>
              <a:t>their potential mass</a:t>
            </a:r>
            <a:r>
              <a:rPr lang="en-US" dirty="0" smtClean="0"/>
              <a:t>-movement linkages.  </a:t>
            </a:r>
          </a:p>
          <a:p>
            <a:r>
              <a:rPr lang="en-US" dirty="0" smtClean="0"/>
              <a:t>Because </a:t>
            </a:r>
            <a:r>
              <a:rPr lang="en-US" dirty="0"/>
              <a:t>PSMs are membership based and raise resources in a decentralized way, they should be able to set their own agenda much better. But what would limit </a:t>
            </a:r>
            <a:r>
              <a:rPr lang="en-US" dirty="0" smtClean="0"/>
              <a:t>PSMs</a:t>
            </a:r>
            <a:r>
              <a:rPr lang="en-US" dirty="0" smtClean="0"/>
              <a:t> </a:t>
            </a:r>
            <a:r>
              <a:rPr lang="en-US" dirty="0"/>
              <a:t>is the lack of capacity to do so. </a:t>
            </a:r>
          </a:p>
        </p:txBody>
      </p:sp>
    </p:spTree>
    <p:extLst>
      <p:ext uri="{BB962C8B-B14F-4D97-AF65-F5344CB8AC3E}">
        <p14:creationId xmlns:p14="http://schemas.microsoft.com/office/powerpoint/2010/main" val="401137453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1340</Words>
  <Application>Microsoft Macintosh PowerPoint</Application>
  <PresentationFormat>Custom</PresentationFormat>
  <Paragraphs>83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Right to Health and Right to Health Care: Building a strategy for Intervention by Peoples Movements: TEN STATEMENTS</vt:lpstr>
      <vt:lpstr>1. The Mandate</vt:lpstr>
      <vt:lpstr>2. We need to learn from past efforts at making health and healthcare into a justiciable right in India and in other nations: </vt:lpstr>
      <vt:lpstr>3. There are  essential political conditions for the realization of the right to health and healthcare</vt:lpstr>
      <vt:lpstr>4. There is a need for a Peoples Road Map for Universal Health Care: : </vt:lpstr>
      <vt:lpstr>5. A Campaign for Right to Healthcare is an essential condition for saving and strengthening public health systems: </vt:lpstr>
      <vt:lpstr>6.  The Right to Health and Healthcare Campaign could become a broad-based unifying platform for action in such divisive times as this. </vt:lpstr>
      <vt:lpstr>7. The main objective of this campaign would be to shape the public discourse for the right to health and build consensus on a road map to achieve this.</vt:lpstr>
      <vt:lpstr>8.AIPSN and JSA have Complementary roles- catalysts and leadership</vt:lpstr>
      <vt:lpstr>9. State Specific Content - and in state language:</vt:lpstr>
      <vt:lpstr>10. Outlines of a state activity plan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Equity as a Dimension of Progress Towards Universal Health Coverage (UHC)</dc:title>
  <dc:creator>Alok</dc:creator>
  <cp:lastModifiedBy>Sundararaman Thiagarajan</cp:lastModifiedBy>
  <cp:revision>57</cp:revision>
  <dcterms:created xsi:type="dcterms:W3CDTF">2016-10-18T03:36:47Z</dcterms:created>
  <dcterms:modified xsi:type="dcterms:W3CDTF">2020-01-05T01:56:20Z</dcterms:modified>
</cp:coreProperties>
</file>