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embeddings/oleObject1.bin" ContentType="application/vnd.openxmlformats-officedocument.oleObject"/>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Lst>
  <p:notesMasterIdLst>
    <p:notesMasterId r:id="rId9"/>
  </p:notesMasterIdLst>
  <p:handoutMasterIdLst>
    <p:handoutMasterId r:id="rId10"/>
  </p:handoutMasterIdLst>
  <p:sldIdLst>
    <p:sldId id="256" r:id="rId2"/>
    <p:sldId id="258" r:id="rId3"/>
    <p:sldId id="257"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874" autoAdjust="0"/>
    <p:restoredTop sz="74387" autoAdjust="0"/>
  </p:normalViewPr>
  <p:slideViewPr>
    <p:cSldViewPr snapToGrid="0" snapToObjects="1">
      <p:cViewPr>
        <p:scale>
          <a:sx n="94" d="100"/>
          <a:sy n="94" d="100"/>
        </p:scale>
        <p:origin x="-1320" y="256"/>
      </p:cViewPr>
      <p:guideLst>
        <p:guide orient="horz" pos="2160"/>
        <p:guide pos="2880"/>
      </p:guideLst>
    </p:cSldViewPr>
  </p:slideViewPr>
  <p:notesTextViewPr>
    <p:cViewPr>
      <p:scale>
        <a:sx n="100" d="100"/>
        <a:sy n="100" d="100"/>
      </p:scale>
      <p:origin x="0" y="2552"/>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3439A6-A3F5-FC4F-99C7-2584EECBA0CC}" type="datetimeFigureOut">
              <a:rPr lang="en-US" smtClean="0"/>
              <a:t>01/05/20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33C3BD-C4EB-9341-BDB6-4981C00E9C40}" type="slidenum">
              <a:rPr lang="en-US" smtClean="0"/>
              <a:t>‹#›</a:t>
            </a:fld>
            <a:endParaRPr lang="en-US"/>
          </a:p>
        </p:txBody>
      </p:sp>
    </p:spTree>
    <p:extLst>
      <p:ext uri="{BB962C8B-B14F-4D97-AF65-F5344CB8AC3E}">
        <p14:creationId xmlns:p14="http://schemas.microsoft.com/office/powerpoint/2010/main" val="101699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109B39-A391-364E-AFCB-2EC0D8EC7FF2}" type="datetimeFigureOut">
              <a:rPr lang="en-US" smtClean="0"/>
              <a:t>01/05/20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ADF9A1-3752-6F44-9DBA-BA2D73319B78}" type="slidenum">
              <a:rPr lang="en-US" smtClean="0"/>
              <a:t>‹#›</a:t>
            </a:fld>
            <a:endParaRPr lang="en-US"/>
          </a:p>
        </p:txBody>
      </p:sp>
    </p:spTree>
    <p:extLst>
      <p:ext uri="{BB962C8B-B14F-4D97-AF65-F5344CB8AC3E}">
        <p14:creationId xmlns:p14="http://schemas.microsoft.com/office/powerpoint/2010/main" val="9741271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country had a very functional</a:t>
            </a:r>
            <a:r>
              <a:rPr lang="en-US" baseline="0" dirty="0" smtClean="0"/>
              <a:t> IDSP till the first week of </a:t>
            </a:r>
            <a:r>
              <a:rPr lang="en-US" baseline="0" dirty="0" err="1" smtClean="0"/>
              <a:t>february</a:t>
            </a:r>
            <a:r>
              <a:rPr lang="en-US" baseline="0" dirty="0" smtClean="0"/>
              <a:t>. There were weekly reports and monthly outbreak alerts. Some states were under-reporting- but still it was quite effective. Difficult to understand why they stopped putting reports up in public domain- and soon after abandoned it altogether. </a:t>
            </a:r>
          </a:p>
          <a:p>
            <a:r>
              <a:rPr lang="en-US" baseline="0" dirty="0" smtClean="0"/>
              <a:t>Disease surveillance is a MOST important step. </a:t>
            </a:r>
          </a:p>
          <a:p>
            <a:endParaRPr lang="en-US" baseline="0" dirty="0" smtClean="0"/>
          </a:p>
          <a:p>
            <a:r>
              <a:rPr lang="en-US" baseline="0" dirty="0" smtClean="0"/>
              <a:t>There are now two </a:t>
            </a:r>
            <a:r>
              <a:rPr lang="en-US" baseline="0" dirty="0" err="1" smtClean="0"/>
              <a:t>paralllel</a:t>
            </a:r>
            <a:r>
              <a:rPr lang="en-US" baseline="0" dirty="0" smtClean="0"/>
              <a:t> disease surveillance systems in place CCC ( under ICMR) and SSS ( under MOHFW) . But surveillance systems takes years to establish- and its far more that reporting </a:t>
            </a:r>
            <a:r>
              <a:rPr lang="en-US" baseline="0" dirty="0" err="1" smtClean="0"/>
              <a:t>covid</a:t>
            </a:r>
            <a:r>
              <a:rPr lang="en-US" baseline="0" dirty="0" smtClean="0"/>
              <a:t> 19 positive cases. </a:t>
            </a:r>
          </a:p>
          <a:p>
            <a:endParaRPr lang="en-US" baseline="0" dirty="0" smtClean="0"/>
          </a:p>
          <a:p>
            <a:r>
              <a:rPr lang="en-US" baseline="0" dirty="0" smtClean="0"/>
              <a:t>Given next are some of the important elements of a surveillance system. S forms are reported for 1.5 lakh sites. P forms are reported from 40,000 sites- but all private sector could also be added in- based on clinical diagnosis. L forms are from the laboratories- and not only </a:t>
            </a:r>
            <a:r>
              <a:rPr lang="en-US" baseline="0" dirty="0" err="1" smtClean="0"/>
              <a:t>covid</a:t>
            </a:r>
            <a:r>
              <a:rPr lang="en-US" baseline="0" dirty="0" smtClean="0"/>
              <a:t> 19 labs. </a:t>
            </a:r>
          </a:p>
          <a:p>
            <a:endParaRPr lang="en-US" baseline="0" dirty="0" smtClean="0"/>
          </a:p>
          <a:p>
            <a:r>
              <a:rPr lang="en-US" baseline="0" dirty="0" err="1" smtClean="0"/>
              <a:t>Defnitions</a:t>
            </a:r>
            <a:r>
              <a:rPr lang="en-US" baseline="0" dirty="0" smtClean="0"/>
              <a:t> of ILI, SARO and </a:t>
            </a:r>
            <a:r>
              <a:rPr lang="en-US" baseline="0" dirty="0" err="1" smtClean="0"/>
              <a:t>clincial</a:t>
            </a:r>
            <a:r>
              <a:rPr lang="en-US" baseline="0" dirty="0" smtClean="0"/>
              <a:t> COVID should be broad- try to suspect more. Fever </a:t>
            </a:r>
            <a:r>
              <a:rPr lang="en-US" baseline="0" dirty="0" err="1" smtClean="0"/>
              <a:t>surveilance</a:t>
            </a:r>
            <a:r>
              <a:rPr lang="en-US" baseline="0" dirty="0" smtClean="0"/>
              <a:t> is the key- and both fever patients coming to hospital ( passive) and fever uncovered on house to house surveys( active_ must be tested . </a:t>
            </a:r>
          </a:p>
          <a:p>
            <a:r>
              <a:rPr lang="en-US" baseline="0" dirty="0" smtClean="0"/>
              <a:t>Fever cases must also be be picked up early in all contacts under observation- one could do a test on 5</a:t>
            </a:r>
            <a:r>
              <a:rPr lang="en-US" baseline="30000" dirty="0" smtClean="0"/>
              <a:t>th</a:t>
            </a:r>
            <a:r>
              <a:rPr lang="en-US" baseline="0" dirty="0" smtClean="0"/>
              <a:t> day of contact even if asymptomatic or after 4 days of symptoms. If asymptomatic test again on 14</a:t>
            </a:r>
            <a:r>
              <a:rPr lang="en-US" baseline="30000" dirty="0" smtClean="0"/>
              <a:t>th</a:t>
            </a:r>
            <a:r>
              <a:rPr lang="en-US" baseline="0" dirty="0" smtClean="0"/>
              <a:t> day before releasing from home quarantine. If most positives emerge from this category- that</a:t>
            </a:r>
            <a:r>
              <a:rPr lang="mr-IN" baseline="0" dirty="0" smtClean="0"/>
              <a:t>’</a:t>
            </a:r>
            <a:r>
              <a:rPr lang="en-US" baseline="0" dirty="0" smtClean="0"/>
              <a:t>s a good sign.</a:t>
            </a:r>
          </a:p>
          <a:p>
            <a:endParaRPr lang="en-US" baseline="0" dirty="0" smtClean="0"/>
          </a:p>
          <a:p>
            <a:r>
              <a:rPr lang="en-US" baseline="0" dirty="0" smtClean="0"/>
              <a:t>De-stigmatization is the key to detecting fever. Public needs to cooperate in getting tested. Government efforts at de-stigmatization should be visible. Government and </a:t>
            </a:r>
            <a:r>
              <a:rPr lang="en-US" baseline="0" dirty="0" err="1" smtClean="0"/>
              <a:t>mediia</a:t>
            </a:r>
            <a:r>
              <a:rPr lang="en-US" baseline="0" dirty="0" smtClean="0"/>
              <a:t> efforts that are coercive and threaten or criminalize persons for covering up, lockdown violations </a:t>
            </a:r>
            <a:r>
              <a:rPr lang="en-US" baseline="0" dirty="0" err="1" smtClean="0"/>
              <a:t>etc</a:t>
            </a:r>
            <a:r>
              <a:rPr lang="en-US" baseline="0" dirty="0" smtClean="0"/>
              <a:t>- are barriers to de-stigmatization. Arrests under NIA and other security acts on political grounds also erode trust in government as neutral agency acting in public interest. </a:t>
            </a:r>
            <a:endParaRPr lang="en-US" dirty="0"/>
          </a:p>
        </p:txBody>
      </p:sp>
      <p:sp>
        <p:nvSpPr>
          <p:cNvPr id="4" name="Slide Number Placeholder 3"/>
          <p:cNvSpPr>
            <a:spLocks noGrp="1"/>
          </p:cNvSpPr>
          <p:nvPr>
            <p:ph type="sldNum" sz="quarter" idx="10"/>
          </p:nvPr>
        </p:nvSpPr>
        <p:spPr/>
        <p:txBody>
          <a:bodyPr/>
          <a:lstStyle/>
          <a:p>
            <a:fld id="{1BADF9A1-3752-6F44-9DBA-BA2D73319B78}" type="slidenum">
              <a:rPr lang="en-US" smtClean="0"/>
              <a:t>2</a:t>
            </a:fld>
            <a:endParaRPr lang="en-US"/>
          </a:p>
        </p:txBody>
      </p:sp>
    </p:spTree>
    <p:extLst>
      <p:ext uri="{BB962C8B-B14F-4D97-AF65-F5344CB8AC3E}">
        <p14:creationId xmlns:p14="http://schemas.microsoft.com/office/powerpoint/2010/main" val="4117307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Tests can be seen as antigen tests or antibody tests. Antigen tests  are tests</a:t>
            </a:r>
            <a:r>
              <a:rPr lang="en-US" baseline="0" dirty="0" smtClean="0"/>
              <a:t> to detect the viral particles. Usually sample is a nasal swab. In graph above day 0 is when infection is acquired and day 5 to 7 is when symptoms develop and day 7 to 14 is when symptoms are prominent. People are most infective at this stage. Viral ( antigen ) tests are most reliable at this stage. The blue line indicates antigen levels on different days. Currently swabs for antigen tests have to be taken with great care- wearing PPE- and sent a very few labs- and then reported. Usually gaps of one to three days to get report. Symptomatic persons, clinical diagnosed as COVID have to be in isolation- not quarantine. Once confirmed they MUST be in institutional isolation.  </a:t>
            </a:r>
          </a:p>
          <a:p>
            <a:endParaRPr lang="en-US" baseline="0" dirty="0" smtClean="0"/>
          </a:p>
          <a:p>
            <a:r>
              <a:rPr lang="en-US" baseline="0" dirty="0" smtClean="0"/>
              <a:t>Antibodies are of two types- </a:t>
            </a:r>
            <a:r>
              <a:rPr lang="en-US" baseline="0" dirty="0" err="1" smtClean="0"/>
              <a:t>Ig</a:t>
            </a:r>
            <a:r>
              <a:rPr lang="en-US" baseline="0" dirty="0" smtClean="0"/>
              <a:t> M starts rising on 5</a:t>
            </a:r>
            <a:r>
              <a:rPr lang="en-US" baseline="30000" dirty="0" smtClean="0"/>
              <a:t>th</a:t>
            </a:r>
            <a:r>
              <a:rPr lang="en-US" baseline="0" dirty="0" smtClean="0"/>
              <a:t> to 7</a:t>
            </a:r>
            <a:r>
              <a:rPr lang="en-US" baseline="30000" dirty="0" smtClean="0"/>
              <a:t>th</a:t>
            </a:r>
            <a:r>
              <a:rPr lang="en-US" baseline="0" dirty="0" smtClean="0"/>
              <a:t> days, and is present </a:t>
            </a:r>
            <a:r>
              <a:rPr lang="en-US" baseline="0" dirty="0" err="1" smtClean="0"/>
              <a:t>upto</a:t>
            </a:r>
            <a:r>
              <a:rPr lang="en-US" baseline="0" dirty="0" smtClean="0"/>
              <a:t>  day 21. Before or after that it will give a false negative. </a:t>
            </a:r>
            <a:r>
              <a:rPr lang="en-US" baseline="0" dirty="0" err="1" smtClean="0"/>
              <a:t>Ig</a:t>
            </a:r>
            <a:r>
              <a:rPr lang="en-US" baseline="0" dirty="0" smtClean="0"/>
              <a:t> G rises from day 14 and is then present for months or years. After day 21 , and certainly after day 28, patient may have recovered but will continue to have antibody test positive. Which would be a false positive if one is trying to detect active disease and infective person. </a:t>
            </a:r>
            <a:r>
              <a:rPr lang="en-US" u="sng" baseline="0" dirty="0" smtClean="0">
                <a:solidFill>
                  <a:srgbClr val="FF0000"/>
                </a:solidFill>
              </a:rPr>
              <a:t>But quite reliable to know whether infection is present now or anytime in the past. </a:t>
            </a:r>
          </a:p>
          <a:p>
            <a:r>
              <a:rPr lang="en-US" baseline="0" dirty="0" smtClean="0"/>
              <a:t>There are over 200 antibody tests that are now available. And we do not quite know which are </a:t>
            </a:r>
            <a:r>
              <a:rPr lang="en-US" baseline="0" dirty="0" err="1" smtClean="0"/>
              <a:t>Ig</a:t>
            </a:r>
            <a:r>
              <a:rPr lang="en-US" baseline="0" dirty="0" smtClean="0"/>
              <a:t> M and which </a:t>
            </a:r>
            <a:r>
              <a:rPr lang="en-US" baseline="0" dirty="0" err="1" smtClean="0"/>
              <a:t>Ig</a:t>
            </a:r>
            <a:r>
              <a:rPr lang="en-US" baseline="0" dirty="0" smtClean="0"/>
              <a:t> G testing and which test for both. Ideally it should test for  both.  Then in a patient </a:t>
            </a:r>
            <a:r>
              <a:rPr lang="en-US" u="sng" baseline="0" dirty="0" smtClean="0">
                <a:solidFill>
                  <a:srgbClr val="FF0000"/>
                </a:solidFill>
              </a:rPr>
              <a:t>with clinical symptoms </a:t>
            </a:r>
            <a:r>
              <a:rPr lang="en-US" baseline="0" dirty="0" smtClean="0"/>
              <a:t>( 3 days after symptoms have developed or 7 to 10 days after infection) the antibody test is reliable to detect active disease. If no symptoms are there and test is positive we will need to do an antigen test to confirm active infection. If no symptoms are there and test is negative but there is a contact history we need to rule out active infection then we need to do an antigen test to rule out infection. When we validate a specific antibody test we have to be checking whether the test being validated is able to detect  antibodies  in the blood as determined by some other assured way ( gold standard ). Merely comparing it with antigen test is misleading, and not in good faith. Antibody tests need far less protection to perform, results are available in 15 to 20 minutes and can be done even in PHC level. So if ordered and interpreted by a trained doctor it is very useful. </a:t>
            </a:r>
          </a:p>
          <a:p>
            <a:r>
              <a:rPr lang="en-US" baseline="0" dirty="0" smtClean="0"/>
              <a:t>WHY TEST: Testing persons with COVID 19 like symptoms- irrespective of history of contact- is the very core of disease surveillance. As long as we do not do this, we should not make any claims about the prevalence of infection. Testing is essential to provide appropriate care and prevent spread. </a:t>
            </a:r>
          </a:p>
          <a:p>
            <a:r>
              <a:rPr lang="en-US" baseline="0" dirty="0" smtClean="0"/>
              <a:t>WHOM to test- given above- in that order of priority. All patients with COVID 19 like  symptoms for more than 3 days should go for testing. Primary close contacts whether or not asymptomatic</a:t>
            </a:r>
          </a:p>
          <a:p>
            <a:r>
              <a:rPr lang="en-US" baseline="0" dirty="0" smtClean="0"/>
              <a:t>In high risk- health workers on </a:t>
            </a:r>
            <a:r>
              <a:rPr lang="en-US" baseline="0" dirty="0" err="1" smtClean="0"/>
              <a:t>covid</a:t>
            </a:r>
            <a:r>
              <a:rPr lang="en-US" baseline="0" dirty="0" smtClean="0"/>
              <a:t> 19 duty, other health workers coming close to many patients, other service providers with likely multiple contact with infected person, immunosuppressed persons. Random sampling has little role unless samples are large enough and well structured sampling design- and even then more of a research tool than immediate epidemic management. </a:t>
            </a:r>
          </a:p>
          <a:p>
            <a:r>
              <a:rPr lang="en-US" baseline="0" dirty="0" smtClean="0"/>
              <a:t>HOW- the currently used antigen test is RT-PCR and the currently used antibody test is the the rapid test kit. There are other tests that may become available. Ideally testing should be at home, or patient should be transferred by COVID ambulance to a designated sample collection center. This reduces chances of infection. Alternatively patient could be asked to go to such center. </a:t>
            </a:r>
            <a:endParaRPr lang="en-US" baseline="0" dirty="0" smtClean="0"/>
          </a:p>
          <a:p>
            <a:r>
              <a:rPr lang="en-US" baseline="0" dirty="0" smtClean="0"/>
              <a:t>Source: </a:t>
            </a:r>
            <a:r>
              <a:rPr lang="en-IN" sz="1200" dirty="0" smtClean="0"/>
              <a:t>2020 Mar 11. doi:10.1001/jama.2020.3786. 2. Drain PK, Garrett NJ. The arrival of a true point-of-care molecular assay-ready for global </a:t>
            </a:r>
          </a:p>
          <a:p>
            <a:pPr algn="ctr"/>
            <a:r>
              <a:rPr lang="en-IN" sz="1200" dirty="0" smtClean="0"/>
              <a:t>implementation? Lancet Glob Health. 2015 Nov;3(11):e663-4.3. Juanjuan Zhao et al. Antibody responses to SARS-CoV-2 in patients of novel coronavirus </a:t>
            </a:r>
          </a:p>
          <a:p>
            <a:pPr algn="ctr"/>
            <a:r>
              <a:rPr lang="en-IN" sz="1200" dirty="0" smtClean="0"/>
              <a:t>disease 2019. www.medrxiv.org. March 03, 2020 doi.org/10.1101/2020.03.02.200301894. Fatima Amanat et al. A serological assay to detect SARS-CoV-2 seroconversion in </a:t>
            </a:r>
          </a:p>
          <a:p>
            <a:pPr algn="ctr"/>
            <a:r>
              <a:rPr lang="en-IN" sz="1200" dirty="0" smtClean="0"/>
              <a:t>( taken</a:t>
            </a:r>
            <a:r>
              <a:rPr lang="en-IN" sz="1200" baseline="0" dirty="0" smtClean="0"/>
              <a:t> from a Kerala govt presentation- by </a:t>
            </a:r>
            <a:r>
              <a:rPr lang="en-IN" dirty="0" smtClean="0"/>
              <a:t>Dr  Arya Sivaprasad Clinical </a:t>
            </a:r>
            <a:r>
              <a:rPr lang="en-IN" smtClean="0"/>
              <a:t>Microbiologist </a:t>
            </a:r>
            <a:r>
              <a:rPr lang="en-IN" baseline="0" smtClean="0"/>
              <a:t> </a:t>
            </a:r>
            <a:r>
              <a:rPr lang="en-IN" smtClean="0"/>
              <a:t>General Hospital Ernakulam</a:t>
            </a:r>
            <a:r>
              <a:rPr lang="en-IN" sz="1200" baseline="0" smtClean="0"/>
              <a:t>)</a:t>
            </a:r>
            <a:endParaRPr lang="en-IN" sz="120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BADF9A1-3752-6F44-9DBA-BA2D73319B78}" type="slidenum">
              <a:rPr lang="en-US" smtClean="0"/>
              <a:t>3</a:t>
            </a:fld>
            <a:endParaRPr lang="en-US"/>
          </a:p>
        </p:txBody>
      </p:sp>
    </p:spTree>
    <p:extLst>
      <p:ext uri="{BB962C8B-B14F-4D97-AF65-F5344CB8AC3E}">
        <p14:creationId xmlns:p14="http://schemas.microsoft.com/office/powerpoint/2010/main" val="1732801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positive cases must be isolated in a facility. Difference between isolation and quarantine must be noted. Positive cases need observation</a:t>
            </a:r>
            <a:r>
              <a:rPr lang="en-US" baseline="0" dirty="0" smtClean="0"/>
              <a:t> because they can slip into severity without recognition ( home could be associated with higher mortality), because they can actively spread disease- and they are far far more infective than asymptomatic persons. Care givers need PPE</a:t>
            </a:r>
            <a:endParaRPr lang="en-US" dirty="0" smtClean="0"/>
          </a:p>
          <a:p>
            <a:endParaRPr lang="en-US" dirty="0" smtClean="0"/>
          </a:p>
          <a:p>
            <a:r>
              <a:rPr lang="en-US" dirty="0" smtClean="0"/>
              <a:t>In certain circumstances home isolation can be allowed- as</a:t>
            </a:r>
            <a:r>
              <a:rPr lang="en-US" baseline="0" dirty="0" smtClean="0"/>
              <a:t> a matter of choice, where there is reasonable reliability of being able and willing to follow it, and because it is more humane, like in a very elderly or terminally ill who consciously make that choice. </a:t>
            </a:r>
          </a:p>
          <a:p>
            <a:endParaRPr lang="en-US" baseline="0" dirty="0" smtClean="0"/>
          </a:p>
          <a:p>
            <a:r>
              <a:rPr lang="en-US" baseline="0" dirty="0" smtClean="0"/>
              <a:t>In quarantine- however, home quarantine is a good choice though community managed hotels or hostels or some non-busy hospitals could play this role where effective home quarantine is not feasible. . The moment they test positive or develop symptoms- they may need to shift to isolation. Care givers need to take moderate to mild risk PPE- but not at high levels. Thus community management is more feasible- and more humane. More choice is possible- but observation is a must. </a:t>
            </a:r>
          </a:p>
          <a:p>
            <a:endParaRPr lang="en-US" baseline="0" dirty="0" smtClean="0"/>
          </a:p>
          <a:p>
            <a:r>
              <a:rPr lang="en-US" baseline="0" dirty="0" smtClean="0"/>
              <a:t>Tracing requires cooperation and community engagement. It cannot happen where there is no trust and where conditions of isolation and quarantine or coercive and violations of dignity. </a:t>
            </a:r>
          </a:p>
          <a:p>
            <a:endParaRPr lang="en-US" baseline="0" dirty="0" smtClean="0"/>
          </a:p>
          <a:p>
            <a:r>
              <a:rPr lang="en-US" baseline="0" dirty="0" smtClean="0"/>
              <a:t>Need to explain the problems with the government strategies listed above: Coercive isolation or quarantine, </a:t>
            </a:r>
            <a:r>
              <a:rPr lang="en-US" baseline="0" dirty="0" err="1" smtClean="0"/>
              <a:t>aarogya</a:t>
            </a:r>
            <a:r>
              <a:rPr lang="en-US" baseline="0" dirty="0" smtClean="0"/>
              <a:t> </a:t>
            </a:r>
            <a:r>
              <a:rPr lang="en-US" baseline="0" dirty="0" err="1" smtClean="0"/>
              <a:t>setu</a:t>
            </a:r>
            <a:r>
              <a:rPr lang="en-US" baseline="0" dirty="0" smtClean="0"/>
              <a:t>. Also the absurdity of the circular hot-spot. Am I more at risk if my </a:t>
            </a:r>
            <a:r>
              <a:rPr lang="en-US" baseline="0" dirty="0" err="1" smtClean="0"/>
              <a:t>neighbour</a:t>
            </a:r>
            <a:r>
              <a:rPr lang="en-US" baseline="0" dirty="0" smtClean="0"/>
              <a:t> tests COVID 19 positive. Not really. It is who all I come into contact with which is critical- though there can be overlaps. Many of the disinfection spraying shown on the media- or merely photo-ops. Have no real value. </a:t>
            </a:r>
          </a:p>
          <a:p>
            <a:endParaRPr lang="en-US" baseline="0" dirty="0" smtClean="0"/>
          </a:p>
          <a:p>
            <a:r>
              <a:rPr lang="en-US" baseline="0" dirty="0" smtClean="0"/>
              <a:t>To discuss masks and universal masks in some detail. </a:t>
            </a:r>
          </a:p>
          <a:p>
            <a:endParaRPr lang="en-US" dirty="0"/>
          </a:p>
        </p:txBody>
      </p:sp>
      <p:sp>
        <p:nvSpPr>
          <p:cNvPr id="4" name="Slide Number Placeholder 3"/>
          <p:cNvSpPr>
            <a:spLocks noGrp="1"/>
          </p:cNvSpPr>
          <p:nvPr>
            <p:ph type="sldNum" sz="quarter" idx="10"/>
          </p:nvPr>
        </p:nvSpPr>
        <p:spPr/>
        <p:txBody>
          <a:bodyPr/>
          <a:lstStyle/>
          <a:p>
            <a:fld id="{1BADF9A1-3752-6F44-9DBA-BA2D73319B78}" type="slidenum">
              <a:rPr lang="en-US" smtClean="0"/>
              <a:t>4</a:t>
            </a:fld>
            <a:endParaRPr lang="en-US"/>
          </a:p>
        </p:txBody>
      </p:sp>
    </p:spTree>
    <p:extLst>
      <p:ext uri="{BB962C8B-B14F-4D97-AF65-F5344CB8AC3E}">
        <p14:creationId xmlns:p14="http://schemas.microsoft.com/office/powerpoint/2010/main" val="2336251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If breathlessness develops or being sick worsens- must be treated as severe and hospitalized under effective medical care. Most will need oxygen. </a:t>
            </a:r>
          </a:p>
          <a:p>
            <a:endParaRPr lang="en-US" baseline="0" dirty="0" smtClean="0"/>
          </a:p>
          <a:p>
            <a:r>
              <a:rPr lang="en-US" baseline="0" dirty="0" smtClean="0"/>
              <a:t>Current government policy is to re-purpose busy public hospitals into COVID 19 hospitals- by displacing poor persons with other essential health care needs.  Discuss each of these problems-a s where government policy is currently going wrong. </a:t>
            </a:r>
          </a:p>
          <a:p>
            <a:endParaRPr lang="en-US" baseline="0" dirty="0" smtClean="0"/>
          </a:p>
          <a:p>
            <a:r>
              <a:rPr lang="en-US" baseline="0" dirty="0" smtClean="0"/>
              <a:t>Discuss the role of private sector as it is shaping out.. </a:t>
            </a:r>
          </a:p>
          <a:p>
            <a:endParaRPr lang="en-US" baseline="0" dirty="0" smtClean="0"/>
          </a:p>
          <a:p>
            <a:r>
              <a:rPr lang="en-US" baseline="0" dirty="0" smtClean="0"/>
              <a:t>Give an understanding of what is required to prevent hospital as source of spread ( </a:t>
            </a:r>
            <a:r>
              <a:rPr lang="en-US" baseline="0" dirty="0" err="1" smtClean="0"/>
              <a:t>kerala</a:t>
            </a:r>
            <a:r>
              <a:rPr lang="en-US" baseline="0" dirty="0" smtClean="0"/>
              <a:t> example) and ensure health worker safety ( the crisis in PPEs)</a:t>
            </a:r>
            <a:endParaRPr lang="en-US" dirty="0"/>
          </a:p>
        </p:txBody>
      </p:sp>
      <p:sp>
        <p:nvSpPr>
          <p:cNvPr id="4" name="Slide Number Placeholder 3"/>
          <p:cNvSpPr>
            <a:spLocks noGrp="1"/>
          </p:cNvSpPr>
          <p:nvPr>
            <p:ph type="sldNum" sz="quarter" idx="10"/>
          </p:nvPr>
        </p:nvSpPr>
        <p:spPr/>
        <p:txBody>
          <a:bodyPr/>
          <a:lstStyle/>
          <a:p>
            <a:fld id="{1BADF9A1-3752-6F44-9DBA-BA2D73319B78}" type="slidenum">
              <a:rPr lang="en-US" smtClean="0"/>
              <a:t>5</a:t>
            </a:fld>
            <a:endParaRPr lang="en-US"/>
          </a:p>
        </p:txBody>
      </p:sp>
    </p:spTree>
    <p:extLst>
      <p:ext uri="{BB962C8B-B14F-4D97-AF65-F5344CB8AC3E}">
        <p14:creationId xmlns:p14="http://schemas.microsoft.com/office/powerpoint/2010/main" val="4050692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Meaning of  community transmission: Where the positive</a:t>
            </a:r>
            <a:r>
              <a:rPr lang="en-US" baseline="0" dirty="0" smtClean="0"/>
              <a:t> patient from whom the disease was acquired is not known. If cases occur in only those contacts who are under observation, the disease is under control. But if they occur outside this pool, then it should be seen as community transmission- even if we can subsequently figure out a contact. </a:t>
            </a:r>
            <a:endParaRPr lang="en-US" dirty="0" smtClean="0"/>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Lockdowns are always about responding to community transmission, never about preventing it. Question has been whether to lock-down when community transmission is low, or when there are large clusters affected or when it is there in every part of the state or nation. </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The difference between containment and mitigation is in immediate objective &lt; Containment</a:t>
            </a:r>
            <a:r>
              <a:rPr lang="en-US" baseline="0" dirty="0" smtClean="0"/>
              <a:t> objective is to bring </a:t>
            </a:r>
            <a:r>
              <a:rPr lang="en-US" dirty="0" smtClean="0"/>
              <a:t> R0</a:t>
            </a:r>
            <a:r>
              <a:rPr lang="en-US" baseline="0" dirty="0" smtClean="0"/>
              <a:t> below </a:t>
            </a:r>
            <a:r>
              <a:rPr lang="en-US" dirty="0" smtClean="0"/>
              <a:t>1. In mitigation</a:t>
            </a:r>
            <a:r>
              <a:rPr lang="en-US" baseline="0" dirty="0" smtClean="0"/>
              <a:t> we are willing to accept a R0 above </a:t>
            </a:r>
            <a:r>
              <a:rPr lang="en-US" dirty="0" smtClean="0"/>
              <a:t> 1. </a:t>
            </a:r>
            <a:r>
              <a:rPr lang="en-US" baseline="0" dirty="0" smtClean="0"/>
              <a:t> But the main strategy is the same. </a:t>
            </a:r>
            <a:r>
              <a:rPr lang="en-US" baseline="0" dirty="0" err="1" smtClean="0"/>
              <a:t>Ove</a:t>
            </a:r>
            <a:r>
              <a:rPr lang="en-US" baseline="0" dirty="0" smtClean="0"/>
              <a:t>. </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baseline="0" dirty="0" smtClean="0"/>
              <a:t>Social mixing occurs at many contact sites as listed above. The restriction of activity at each site causes one incremental decrease in R0. For example the closure of schools and colleges for example would lower R0 by 0.6 ( in the UK). Of public transport by (say) 0.5. Of essential health services by (say) 0.6. Of construction sites by (say) 0.3. . There is also a likely compliance factor. Based on this information we choose which activity to restrict and which not to restrict. In most parts of the world essential health services would not be restricted- but if we can ( politically ) get away with shutting it down, LMIC nations with highly privatized healthcare may think nothing of doing so. This is the meeting point of public health with ideology and politics. In India we lack data and we lack the will to get the data. </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baseline="0" dirty="0" smtClean="0"/>
              <a:t>Our understanding should be that to restrict activities minimally and never all at the same time and without giving due notice and time for preparation. The more we are confident of “ Identify, Test, Isolate, Treat and Trace- “ the less we will need to go for restrictions. Choosing restriction over ITITT as strategy is often a lack of capacity , laziness and the preference for coercive measures in authoritarian states. This goes along with under-reporting illness and deaths. </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baseline="0" dirty="0" smtClean="0"/>
              <a:t>The basis of restriction should be data- on the spread of disease ( see slide 1) </a:t>
            </a:r>
            <a:r>
              <a:rPr lang="en-US" baseline="0" smtClean="0"/>
              <a:t>and social mixing </a:t>
            </a:r>
            <a:r>
              <a:rPr lang="en-US" baseline="0" dirty="0" smtClean="0"/>
              <a:t>patterns. </a:t>
            </a:r>
            <a:endParaRPr lang="en-US" dirty="0"/>
          </a:p>
        </p:txBody>
      </p:sp>
      <p:sp>
        <p:nvSpPr>
          <p:cNvPr id="4" name="Slide Number Placeholder 3"/>
          <p:cNvSpPr>
            <a:spLocks noGrp="1"/>
          </p:cNvSpPr>
          <p:nvPr>
            <p:ph type="sldNum" sz="quarter" idx="10"/>
          </p:nvPr>
        </p:nvSpPr>
        <p:spPr/>
        <p:txBody>
          <a:bodyPr/>
          <a:lstStyle/>
          <a:p>
            <a:fld id="{1BADF9A1-3752-6F44-9DBA-BA2D73319B78}" type="slidenum">
              <a:rPr lang="en-US" smtClean="0"/>
              <a:t>6</a:t>
            </a:fld>
            <a:endParaRPr lang="en-US"/>
          </a:p>
        </p:txBody>
      </p:sp>
    </p:spTree>
    <p:extLst>
      <p:ext uri="{BB962C8B-B14F-4D97-AF65-F5344CB8AC3E}">
        <p14:creationId xmlns:p14="http://schemas.microsoft.com/office/powerpoint/2010/main" val="3972606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x-none"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2D5C33A6-3021-2A45-8F5F-DEDBE533952C}" type="datetimeFigureOut">
              <a:rPr lang="en-US" smtClean="0"/>
              <a:t>01/05/20</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x-none"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2D5C33A6-3021-2A45-8F5F-DEDBE533952C}" type="datetimeFigureOut">
              <a:rPr lang="en-US" smtClean="0"/>
              <a:t>01/05/20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621E16-0E09-7142-AC92-526F3061391E}"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x-none"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x-none"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x-none" smtClean="0"/>
              <a:t>Click to edit Master text styles</a:t>
            </a:r>
          </a:p>
        </p:txBody>
      </p:sp>
      <p:sp>
        <p:nvSpPr>
          <p:cNvPr id="5" name="Date Placeholder 4"/>
          <p:cNvSpPr>
            <a:spLocks noGrp="1"/>
          </p:cNvSpPr>
          <p:nvPr>
            <p:ph type="dt" sz="half" idx="10"/>
          </p:nvPr>
        </p:nvSpPr>
        <p:spPr/>
        <p:txBody>
          <a:bodyPr/>
          <a:lstStyle/>
          <a:p>
            <a:fld id="{2D5C33A6-3021-2A45-8F5F-DEDBE533952C}" type="datetimeFigureOut">
              <a:rPr lang="en-US" smtClean="0"/>
              <a:t>01/05/20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621E16-0E09-7142-AC92-526F3061391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x-none"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x-none" smtClean="0"/>
              <a:t>Click to edit Master text styles</a:t>
            </a:r>
          </a:p>
        </p:txBody>
      </p:sp>
      <p:sp>
        <p:nvSpPr>
          <p:cNvPr id="5" name="Date Placeholder 4"/>
          <p:cNvSpPr>
            <a:spLocks noGrp="1"/>
          </p:cNvSpPr>
          <p:nvPr>
            <p:ph type="dt" sz="half" idx="10"/>
          </p:nvPr>
        </p:nvSpPr>
        <p:spPr/>
        <p:txBody>
          <a:bodyPr/>
          <a:lstStyle/>
          <a:p>
            <a:fld id="{2D5C33A6-3021-2A45-8F5F-DEDBE533952C}" type="datetimeFigureOut">
              <a:rPr lang="en-US" smtClean="0"/>
              <a:t>01/05/20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621E16-0E09-7142-AC92-526F3061391E}"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2D5C33A6-3021-2A45-8F5F-DEDBE533952C}" type="datetimeFigureOut">
              <a:rPr lang="en-US" smtClean="0"/>
              <a:t>01/05/20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21E16-0E09-7142-AC92-526F3061391E}"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x-none"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2D5C33A6-3021-2A45-8F5F-DEDBE533952C}" type="datetimeFigureOut">
              <a:rPr lang="en-US" smtClean="0"/>
              <a:t>01/05/20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21E16-0E09-7142-AC92-526F3061391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2D5C33A6-3021-2A45-8F5F-DEDBE533952C}" type="datetimeFigureOut">
              <a:rPr lang="en-US" smtClean="0"/>
              <a:t>01/05/20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21E16-0E09-7142-AC92-526F3061391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x-none"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2D5C33A6-3021-2A45-8F5F-DEDBE533952C}" type="datetimeFigureOut">
              <a:rPr lang="en-US" smtClean="0"/>
              <a:t>01/05/20</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x-none"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x-none"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2D5C33A6-3021-2A45-8F5F-DEDBE533952C}" type="datetimeFigureOut">
              <a:rPr lang="en-US" smtClean="0"/>
              <a:t>01/05/20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21E16-0E09-7142-AC92-526F3061391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5" name="Date Placeholder 4"/>
          <p:cNvSpPr>
            <a:spLocks noGrp="1"/>
          </p:cNvSpPr>
          <p:nvPr>
            <p:ph type="dt" sz="half" idx="10"/>
          </p:nvPr>
        </p:nvSpPr>
        <p:spPr/>
        <p:txBody>
          <a:bodyPr/>
          <a:lstStyle/>
          <a:p>
            <a:fld id="{2D5C33A6-3021-2A45-8F5F-DEDBE533952C}" type="datetimeFigureOut">
              <a:rPr lang="en-US" smtClean="0"/>
              <a:t>01/05/20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621E16-0E09-7142-AC92-526F3061391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7" name="Date Placeholder 6"/>
          <p:cNvSpPr>
            <a:spLocks noGrp="1"/>
          </p:cNvSpPr>
          <p:nvPr>
            <p:ph type="dt" sz="half" idx="10"/>
          </p:nvPr>
        </p:nvSpPr>
        <p:spPr/>
        <p:txBody>
          <a:bodyPr/>
          <a:lstStyle/>
          <a:p>
            <a:fld id="{2D5C33A6-3021-2A45-8F5F-DEDBE533952C}" type="datetimeFigureOut">
              <a:rPr lang="en-US" smtClean="0"/>
              <a:t>01/05/20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621E16-0E09-7142-AC92-526F3061391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fld id="{2D5C33A6-3021-2A45-8F5F-DEDBE533952C}" type="datetimeFigureOut">
              <a:rPr lang="en-US" smtClean="0"/>
              <a:t>01/05/20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621E16-0E09-7142-AC92-526F3061391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2D5C33A6-3021-2A45-8F5F-DEDBE533952C}" type="datetimeFigureOut">
              <a:rPr lang="en-US" smtClean="0"/>
              <a:t>01/05/20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621E16-0E09-7142-AC92-526F3061391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x-none"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x-none" smtClean="0"/>
              <a:t>Click to edit Master text styles</a:t>
            </a:r>
          </a:p>
        </p:txBody>
      </p:sp>
      <p:sp>
        <p:nvSpPr>
          <p:cNvPr id="5" name="Date Placeholder 4"/>
          <p:cNvSpPr>
            <a:spLocks noGrp="1"/>
          </p:cNvSpPr>
          <p:nvPr>
            <p:ph type="dt" sz="half" idx="10"/>
          </p:nvPr>
        </p:nvSpPr>
        <p:spPr/>
        <p:txBody>
          <a:bodyPr/>
          <a:lstStyle/>
          <a:p>
            <a:fld id="{2D5C33A6-3021-2A45-8F5F-DEDBE533952C}" type="datetimeFigureOut">
              <a:rPr lang="en-US" smtClean="0"/>
              <a:t>01/05/20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x-none"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2D5C33A6-3021-2A45-8F5F-DEDBE533952C}" type="datetimeFigureOut">
              <a:rPr lang="en-US" smtClean="0"/>
              <a:t>01/05/20</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EB621E16-0E09-7142-AC92-526F3061391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oleObject1.bin"/><Relationship Id="rId5" Type="http://schemas.openxmlformats.org/officeDocument/2006/relationships/package" Target="../embeddings/Microsoft_Word_Document1.docx"/><Relationship Id="rId6" Type="http://schemas.openxmlformats.org/officeDocument/2006/relationships/image" Target="../media/image4.png"/><Relationship Id="rId1" Type="http://schemas.openxmlformats.org/officeDocument/2006/relationships/vmlDrawing" Target="../drawings/vmlDrawing1.vml"/><Relationship Id="rId2"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3949"/>
            <a:ext cx="7342188" cy="1942815"/>
          </a:xfrm>
        </p:spPr>
        <p:txBody>
          <a:bodyPr>
            <a:normAutofit fontScale="90000"/>
          </a:bodyPr>
          <a:lstStyle/>
          <a:p>
            <a:r>
              <a:rPr lang="en-US" sz="3600" dirty="0" smtClean="0"/>
              <a:t>POST </a:t>
            </a:r>
            <a:r>
              <a:rPr lang="mr-IN" sz="3600" dirty="0" smtClean="0"/>
              <a:t>–</a:t>
            </a:r>
            <a:r>
              <a:rPr lang="en-US" sz="3600" dirty="0" smtClean="0"/>
              <a:t>LOCKDOWN:</a:t>
            </a:r>
            <a:br>
              <a:rPr lang="en-US" sz="3600" dirty="0" smtClean="0"/>
            </a:br>
            <a:r>
              <a:rPr lang="en-US" sz="4000" dirty="0" smtClean="0"/>
              <a:t>-</a:t>
            </a:r>
            <a:r>
              <a:rPr lang="en-US" sz="3600" dirty="0" smtClean="0"/>
              <a:t>WHAT MUST GOVERNMENTS DO?</a:t>
            </a:r>
            <a:br>
              <a:rPr lang="en-US" sz="3600" dirty="0" smtClean="0"/>
            </a:br>
            <a:r>
              <a:rPr lang="mr-IN" sz="3600" dirty="0" smtClean="0"/>
              <a:t>….</a:t>
            </a:r>
            <a:r>
              <a:rPr lang="en-US" sz="4400" dirty="0" smtClean="0"/>
              <a:t>and what they must NOT do</a:t>
            </a:r>
            <a:r>
              <a:rPr lang="mr-IN" sz="4400"/>
              <a:t> </a:t>
            </a:r>
            <a:r>
              <a:rPr lang="mr-IN" sz="4400" smtClean="0"/>
              <a:t>!</a:t>
            </a:r>
            <a:endParaRPr lang="en-US" sz="4400" dirty="0"/>
          </a:p>
        </p:txBody>
      </p:sp>
      <p:sp>
        <p:nvSpPr>
          <p:cNvPr id="3" name="Subtitle 2"/>
          <p:cNvSpPr>
            <a:spLocks noGrp="1"/>
          </p:cNvSpPr>
          <p:nvPr>
            <p:ph type="subTitle" idx="1"/>
          </p:nvPr>
        </p:nvSpPr>
        <p:spPr/>
        <p:txBody>
          <a:bodyPr/>
          <a:lstStyle/>
          <a:p>
            <a:r>
              <a:rPr lang="en-US" dirty="0" smtClean="0"/>
              <a:t>T. Sundararaman</a:t>
            </a:r>
          </a:p>
          <a:p>
            <a:r>
              <a:rPr lang="en-US" dirty="0" smtClean="0"/>
              <a:t>Popular Science Lecture Series, </a:t>
            </a:r>
          </a:p>
          <a:p>
            <a:r>
              <a:rPr lang="en-US" dirty="0" smtClean="0"/>
              <a:t>Tamil Nadu Science Forum,</a:t>
            </a:r>
          </a:p>
          <a:p>
            <a:r>
              <a:rPr lang="en-US" dirty="0" smtClean="0"/>
              <a:t>April 25</a:t>
            </a:r>
            <a:r>
              <a:rPr lang="en-US" baseline="30000" dirty="0" smtClean="0"/>
              <a:t>th</a:t>
            </a:r>
            <a:r>
              <a:rPr lang="en-US" dirty="0" smtClean="0"/>
              <a:t>, 2020</a:t>
            </a:r>
            <a:endParaRPr lang="en-US" dirty="0"/>
          </a:p>
        </p:txBody>
      </p:sp>
    </p:spTree>
    <p:extLst>
      <p:ext uri="{BB962C8B-B14F-4D97-AF65-F5344CB8AC3E}">
        <p14:creationId xmlns:p14="http://schemas.microsoft.com/office/powerpoint/2010/main" val="387097945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367" y="230694"/>
            <a:ext cx="7345362" cy="1339850"/>
          </a:xfrm>
        </p:spPr>
        <p:txBody>
          <a:bodyPr>
            <a:noAutofit/>
          </a:bodyPr>
          <a:lstStyle/>
          <a:p>
            <a:r>
              <a:rPr lang="en-US" sz="3200" dirty="0"/>
              <a:t>Identify early- Identify spread </a:t>
            </a:r>
            <a:br>
              <a:rPr lang="en-US" sz="3200" dirty="0"/>
            </a:br>
            <a:r>
              <a:rPr lang="en-US" sz="3200" dirty="0" smtClean="0"/>
              <a:t>Data driven policy decisions need data-</a:t>
            </a:r>
            <a:endParaRPr lang="en-US" sz="3200"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Whatever Happened to IDSP (</a:t>
            </a:r>
            <a:r>
              <a:rPr lang="en-US" dirty="0"/>
              <a:t>I</a:t>
            </a:r>
            <a:r>
              <a:rPr lang="en-US" dirty="0" smtClean="0"/>
              <a:t>ntegrated disease surveillance program): and what is CCC ( </a:t>
            </a:r>
            <a:r>
              <a:rPr lang="en-US" dirty="0" err="1" smtClean="0"/>
              <a:t>Covid</a:t>
            </a:r>
            <a:r>
              <a:rPr lang="en-US" dirty="0" smtClean="0"/>
              <a:t> 19 collection centers) and SSS ( special surveillance system): The principles of  surveillance systems: </a:t>
            </a:r>
          </a:p>
          <a:p>
            <a:pPr marL="0" indent="0">
              <a:buNone/>
            </a:pPr>
            <a:r>
              <a:rPr lang="en-US" dirty="0" smtClean="0"/>
              <a:t>1.	Monitoring </a:t>
            </a:r>
            <a:r>
              <a:rPr lang="en-US" dirty="0" smtClean="0">
                <a:solidFill>
                  <a:srgbClr val="FF0000"/>
                </a:solidFill>
              </a:rPr>
              <a:t>S</a:t>
            </a:r>
            <a:r>
              <a:rPr lang="en-US" dirty="0" smtClean="0"/>
              <a:t>uspect, </a:t>
            </a:r>
            <a:r>
              <a:rPr lang="en-US" dirty="0" smtClean="0">
                <a:solidFill>
                  <a:srgbClr val="FF0000"/>
                </a:solidFill>
              </a:rPr>
              <a:t>P</a:t>
            </a:r>
            <a:r>
              <a:rPr lang="en-US" dirty="0" smtClean="0"/>
              <a:t>resumptive AND  </a:t>
            </a:r>
            <a:r>
              <a:rPr lang="en-US" dirty="0" smtClean="0">
                <a:solidFill>
                  <a:srgbClr val="FF0000"/>
                </a:solidFill>
              </a:rPr>
              <a:t>L</a:t>
            </a:r>
            <a:r>
              <a:rPr lang="en-US" dirty="0" smtClean="0"/>
              <a:t>aboratory 	Confirmed Cases </a:t>
            </a:r>
            <a:r>
              <a:rPr lang="mr-IN" dirty="0" smtClean="0"/>
              <a:t>–</a:t>
            </a:r>
            <a:r>
              <a:rPr lang="en-US" dirty="0" smtClean="0"/>
              <a:t> S, P and L forms</a:t>
            </a:r>
          </a:p>
          <a:p>
            <a:pPr marL="457200" indent="-457200">
              <a:buAutoNum type="arabicPeriod" startAt="3"/>
            </a:pPr>
            <a:r>
              <a:rPr lang="en-US" dirty="0" smtClean="0"/>
              <a:t>       Importance of Case Definitions- ILI, SARI and COVID </a:t>
            </a:r>
            <a:r>
              <a:rPr lang="mr-IN" dirty="0" smtClean="0"/>
              <a:t>…...</a:t>
            </a:r>
            <a:r>
              <a:rPr lang="en-US" dirty="0" smtClean="0"/>
              <a:t> 		</a:t>
            </a:r>
            <a:r>
              <a:rPr lang="en-US" dirty="0" err="1" smtClean="0"/>
              <a:t>Defnitions</a:t>
            </a:r>
            <a:r>
              <a:rPr lang="en-US" dirty="0" smtClean="0"/>
              <a:t> of Contact &amp; Outbreak</a:t>
            </a:r>
          </a:p>
          <a:p>
            <a:pPr marL="457200" indent="-457200">
              <a:buAutoNum type="arabicPeriod" startAt="3"/>
            </a:pPr>
            <a:r>
              <a:rPr lang="en-US" dirty="0" smtClean="0"/>
              <a:t>        Fever </a:t>
            </a:r>
            <a:r>
              <a:rPr lang="mr-IN" dirty="0" smtClean="0"/>
              <a:t>–</a:t>
            </a:r>
            <a:r>
              <a:rPr lang="en-US" dirty="0" smtClean="0"/>
              <a:t> from Surveys (active) &amp; health </a:t>
            </a:r>
            <a:r>
              <a:rPr lang="en-US" dirty="0" err="1" smtClean="0"/>
              <a:t>centre</a:t>
            </a:r>
            <a:r>
              <a:rPr lang="en-US" dirty="0"/>
              <a:t> </a:t>
            </a:r>
            <a:r>
              <a:rPr lang="en-US" dirty="0" smtClean="0"/>
              <a:t>(passive) :                   		Test </a:t>
            </a:r>
            <a:r>
              <a:rPr lang="en-US" dirty="0"/>
              <a:t>every suspect; </a:t>
            </a:r>
          </a:p>
          <a:p>
            <a:pPr marL="0" indent="0">
              <a:buNone/>
            </a:pPr>
            <a:r>
              <a:rPr lang="en-US" dirty="0" smtClean="0"/>
              <a:t>5. 	Contacts under observation- pick up fever/infection early</a:t>
            </a:r>
          </a:p>
          <a:p>
            <a:pPr marL="0" indent="0">
              <a:buNone/>
            </a:pPr>
            <a:r>
              <a:rPr lang="en-US" dirty="0" smtClean="0"/>
              <a:t>6.            De-stigmatization and the need for public cooperation</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210769292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1546045177"/>
              </p:ext>
            </p:extLst>
          </p:nvPr>
        </p:nvGraphicFramePr>
        <p:xfrm>
          <a:off x="373637" y="405915"/>
          <a:ext cx="8451216" cy="6018437"/>
        </p:xfrm>
        <a:graphic>
          <a:graphicData uri="http://schemas.openxmlformats.org/presentationml/2006/ole">
            <mc:AlternateContent xmlns:mc="http://schemas.openxmlformats.org/markup-compatibility/2006">
              <mc:Choice xmlns:v="urn:schemas-microsoft-com:vml" Requires="v">
                <p:oleObj spid="_x0000_s1048" name="Document" r:id="rId5" imgW="5270500" imgH="3581400" progId="Word.Document.12">
                  <p:embed/>
                </p:oleObj>
              </mc:Choice>
              <mc:Fallback>
                <p:oleObj name="Document" r:id="rId5" imgW="5270500" imgH="3581400" progId="Word.Document.12">
                  <p:embed/>
                  <p:pic>
                    <p:nvPicPr>
                      <p:cNvPr id="0" name=""/>
                      <p:cNvPicPr/>
                      <p:nvPr/>
                    </p:nvPicPr>
                    <p:blipFill>
                      <a:blip r:embed="rId6"/>
                      <a:stretch>
                        <a:fillRect/>
                      </a:stretch>
                    </p:blipFill>
                    <p:spPr>
                      <a:xfrm>
                        <a:off x="373637" y="405915"/>
                        <a:ext cx="8451216" cy="6018437"/>
                      </a:xfrm>
                      <a:prstGeom prst="rect">
                        <a:avLst/>
                      </a:prstGeom>
                    </p:spPr>
                  </p:pic>
                </p:oleObj>
              </mc:Fallback>
            </mc:AlternateContent>
          </a:graphicData>
        </a:graphic>
      </p:graphicFrame>
    </p:spTree>
    <p:extLst>
      <p:ext uri="{BB962C8B-B14F-4D97-AF65-F5344CB8AC3E}">
        <p14:creationId xmlns:p14="http://schemas.microsoft.com/office/powerpoint/2010/main" val="35389544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Isolate &amp; Trace</a:t>
            </a:r>
            <a:endParaRPr lang="en-US" dirty="0"/>
          </a:p>
        </p:txBody>
      </p:sp>
      <p:sp>
        <p:nvSpPr>
          <p:cNvPr id="3" name="Content Placeholder 2"/>
          <p:cNvSpPr>
            <a:spLocks noGrp="1"/>
          </p:cNvSpPr>
          <p:nvPr>
            <p:ph idx="1"/>
          </p:nvPr>
        </p:nvSpPr>
        <p:spPr>
          <a:xfrm>
            <a:off x="900112" y="1793883"/>
            <a:ext cx="7345363" cy="4271638"/>
          </a:xfrm>
        </p:spPr>
        <p:txBody>
          <a:bodyPr>
            <a:normAutofit fontScale="55000" lnSpcReduction="20000"/>
          </a:bodyPr>
          <a:lstStyle/>
          <a:p>
            <a:pPr marL="457200" indent="-457200">
              <a:buFont typeface="+mj-lt"/>
              <a:buAutoNum type="arabicPeriod"/>
            </a:pPr>
            <a:r>
              <a:rPr lang="en-US" sz="3500" dirty="0"/>
              <a:t>P</a:t>
            </a:r>
            <a:r>
              <a:rPr lang="en-US" sz="3500" dirty="0" smtClean="0"/>
              <a:t>ositive case : Isolate     Contact: Quarantine: </a:t>
            </a:r>
          </a:p>
          <a:p>
            <a:pPr marL="457200" indent="-457200">
              <a:buFont typeface="+mj-lt"/>
              <a:buAutoNum type="arabicPeriod"/>
            </a:pPr>
            <a:r>
              <a:rPr lang="en-US" sz="3500" dirty="0" smtClean="0"/>
              <a:t>SITE   @ home, </a:t>
            </a:r>
            <a:r>
              <a:rPr lang="en-US" sz="3500" dirty="0"/>
              <a:t>@</a:t>
            </a:r>
            <a:r>
              <a:rPr lang="en-US" sz="3500" dirty="0" smtClean="0"/>
              <a:t> community managed institution  @  hospital</a:t>
            </a:r>
          </a:p>
          <a:p>
            <a:pPr marL="457200" indent="-457200">
              <a:buFont typeface="+mj-lt"/>
              <a:buAutoNum type="arabicPeriod"/>
            </a:pPr>
            <a:r>
              <a:rPr lang="en-US" sz="3500" dirty="0" smtClean="0"/>
              <a:t>Tracing: </a:t>
            </a:r>
            <a:r>
              <a:rPr lang="en-US" sz="3500" dirty="0"/>
              <a:t>V</a:t>
            </a:r>
            <a:r>
              <a:rPr lang="en-US" sz="3500" dirty="0" smtClean="0"/>
              <a:t>olunteers , Patience, Trust, </a:t>
            </a:r>
            <a:r>
              <a:rPr lang="en-US" sz="3500" dirty="0" err="1"/>
              <a:t>C</a:t>
            </a:r>
            <a:r>
              <a:rPr lang="en-US" sz="3500" dirty="0" err="1" smtClean="0"/>
              <a:t>operation</a:t>
            </a:r>
            <a:r>
              <a:rPr lang="en-US" sz="3500" dirty="0" smtClean="0"/>
              <a:t>:</a:t>
            </a:r>
          </a:p>
          <a:p>
            <a:pPr marL="457200" indent="-457200">
              <a:buFont typeface="+mj-lt"/>
              <a:buAutoNum type="arabicPeriod"/>
            </a:pPr>
            <a:r>
              <a:rPr lang="en-US" sz="3500" dirty="0"/>
              <a:t>S</a:t>
            </a:r>
            <a:r>
              <a:rPr lang="en-US" sz="3500" dirty="0" smtClean="0"/>
              <a:t>ocial media - the south </a:t>
            </a:r>
            <a:r>
              <a:rPr lang="en-US" sz="3500" dirty="0" err="1" smtClean="0"/>
              <a:t>korean</a:t>
            </a:r>
            <a:r>
              <a:rPr lang="en-US" sz="3500" dirty="0" smtClean="0"/>
              <a:t> model</a:t>
            </a:r>
          </a:p>
          <a:p>
            <a:pPr marL="0" indent="0">
              <a:buNone/>
            </a:pPr>
            <a:r>
              <a:rPr lang="en-US" sz="3500" dirty="0" smtClean="0"/>
              <a:t>Problems/Critiques in the Indian strategy: </a:t>
            </a:r>
          </a:p>
          <a:p>
            <a:r>
              <a:rPr lang="en-US" sz="3500" dirty="0" smtClean="0"/>
              <a:t>Coercive Isolation:</a:t>
            </a:r>
          </a:p>
          <a:p>
            <a:r>
              <a:rPr lang="en-US" sz="3500" dirty="0" err="1" smtClean="0"/>
              <a:t>Aarogya</a:t>
            </a:r>
            <a:r>
              <a:rPr lang="en-US" sz="3500" dirty="0" smtClean="0"/>
              <a:t> </a:t>
            </a:r>
            <a:r>
              <a:rPr lang="en-US" sz="3500" dirty="0" err="1" smtClean="0"/>
              <a:t>Setu</a:t>
            </a:r>
            <a:r>
              <a:rPr lang="en-US" sz="3500" dirty="0" smtClean="0"/>
              <a:t> and its dangers. </a:t>
            </a:r>
          </a:p>
          <a:p>
            <a:r>
              <a:rPr lang="en-US" sz="3500" dirty="0"/>
              <a:t>C</a:t>
            </a:r>
            <a:r>
              <a:rPr lang="en-US" sz="3500" dirty="0" smtClean="0"/>
              <a:t>ircular geographical hot-spots : is it relevant</a:t>
            </a:r>
          </a:p>
          <a:p>
            <a:r>
              <a:rPr lang="en-US" sz="3500" dirty="0"/>
              <a:t>A</a:t>
            </a:r>
            <a:r>
              <a:rPr lang="en-US" sz="3500" dirty="0" smtClean="0"/>
              <a:t>rea disinfection  &amp; Masks:</a:t>
            </a:r>
          </a:p>
          <a:p>
            <a:endParaRPr lang="en-US" sz="3500" dirty="0" smtClean="0"/>
          </a:p>
          <a:p>
            <a:endParaRPr lang="en-US" dirty="0"/>
          </a:p>
        </p:txBody>
      </p:sp>
    </p:spTree>
    <p:extLst>
      <p:ext uri="{BB962C8B-B14F-4D97-AF65-F5344CB8AC3E}">
        <p14:creationId xmlns:p14="http://schemas.microsoft.com/office/powerpoint/2010/main" val="476064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 </a:t>
            </a:r>
            <a:endParaRPr lang="en-US" dirty="0"/>
          </a:p>
        </p:txBody>
      </p:sp>
      <p:sp>
        <p:nvSpPr>
          <p:cNvPr id="3" name="Content Placeholder 2"/>
          <p:cNvSpPr>
            <a:spLocks noGrp="1"/>
          </p:cNvSpPr>
          <p:nvPr>
            <p:ph idx="1"/>
          </p:nvPr>
        </p:nvSpPr>
        <p:spPr>
          <a:xfrm>
            <a:off x="900112" y="1793883"/>
            <a:ext cx="7345363" cy="4271638"/>
          </a:xfrm>
        </p:spPr>
        <p:txBody>
          <a:bodyPr>
            <a:normAutofit fontScale="62500" lnSpcReduction="20000"/>
          </a:bodyPr>
          <a:lstStyle/>
          <a:p>
            <a:r>
              <a:rPr lang="en-US" sz="2600" dirty="0" smtClean="0"/>
              <a:t>Mild and Moderate- Observation: Isolation Facility- not at home preferably</a:t>
            </a:r>
          </a:p>
          <a:p>
            <a:r>
              <a:rPr lang="en-US" sz="2600" dirty="0" smtClean="0"/>
              <a:t>Severe- Breathlessness: Hospitalize- maybe oxygen</a:t>
            </a:r>
          </a:p>
          <a:p>
            <a:r>
              <a:rPr lang="en-US" sz="2600" dirty="0" smtClean="0"/>
              <a:t>Critical- Intensive Care- Ventilation:</a:t>
            </a:r>
          </a:p>
          <a:p>
            <a:pPr marL="0" indent="0">
              <a:buNone/>
            </a:pPr>
            <a:r>
              <a:rPr lang="en-US" sz="2600" dirty="0" smtClean="0"/>
              <a:t>Hospital capacity for isolation/ for critical care: ICU beds and ventilators</a:t>
            </a:r>
          </a:p>
          <a:p>
            <a:pPr marL="0" indent="0">
              <a:buNone/>
            </a:pPr>
            <a:r>
              <a:rPr lang="en-US" sz="3800" dirty="0" smtClean="0"/>
              <a:t>Problems in Indian strategy: </a:t>
            </a:r>
          </a:p>
          <a:p>
            <a:r>
              <a:rPr lang="en-US" sz="2600" dirty="0" smtClean="0"/>
              <a:t>Difference between creating surge capacity and re-purposing hospitals:  For ICU beds and for ventilators</a:t>
            </a:r>
          </a:p>
          <a:p>
            <a:r>
              <a:rPr lang="en-US" sz="2600" dirty="0" smtClean="0"/>
              <a:t>Which hospitals to re-purpose?</a:t>
            </a:r>
          </a:p>
          <a:p>
            <a:r>
              <a:rPr lang="en-US" sz="2600" dirty="0" smtClean="0"/>
              <a:t>What role for the private sector &amp; The costs of care</a:t>
            </a:r>
          </a:p>
          <a:p>
            <a:r>
              <a:rPr lang="en-US" sz="2600" dirty="0" smtClean="0"/>
              <a:t>Preventing Hospital Acquired Infection- and Ensuring Health Worker Safety</a:t>
            </a:r>
          </a:p>
          <a:p>
            <a:pPr marL="0" indent="0">
              <a:buNone/>
            </a:pPr>
            <a:endParaRPr lang="en-US" dirty="0"/>
          </a:p>
        </p:txBody>
      </p:sp>
    </p:spTree>
    <p:extLst>
      <p:ext uri="{BB962C8B-B14F-4D97-AF65-F5344CB8AC3E}">
        <p14:creationId xmlns:p14="http://schemas.microsoft.com/office/powerpoint/2010/main" val="1043405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about lock-downs</a:t>
            </a:r>
            <a:endParaRPr lang="en-US" dirty="0"/>
          </a:p>
        </p:txBody>
      </p:sp>
      <p:sp>
        <p:nvSpPr>
          <p:cNvPr id="3" name="Content Placeholder 2"/>
          <p:cNvSpPr>
            <a:spLocks noGrp="1"/>
          </p:cNvSpPr>
          <p:nvPr>
            <p:ph idx="1"/>
          </p:nvPr>
        </p:nvSpPr>
        <p:spPr>
          <a:xfrm>
            <a:off x="900112" y="1729276"/>
            <a:ext cx="7345363" cy="4431271"/>
          </a:xfrm>
        </p:spPr>
        <p:txBody>
          <a:bodyPr>
            <a:normAutofit fontScale="40000" lnSpcReduction="20000"/>
          </a:bodyPr>
          <a:lstStyle/>
          <a:p>
            <a:r>
              <a:rPr lang="en-US" sz="3700" dirty="0" smtClean="0"/>
              <a:t>Physical Distancing Lowers R0 : </a:t>
            </a:r>
            <a:r>
              <a:rPr lang="en-US" sz="3700" dirty="0"/>
              <a:t>N</a:t>
            </a:r>
            <a:r>
              <a:rPr lang="en-US" sz="3700" dirty="0" smtClean="0"/>
              <a:t>eeded at each contact site: </a:t>
            </a:r>
          </a:p>
          <a:p>
            <a:r>
              <a:rPr lang="en-US" sz="3700" dirty="0"/>
              <a:t>S</a:t>
            </a:r>
            <a:r>
              <a:rPr lang="en-US" sz="3700" dirty="0" smtClean="0"/>
              <a:t>ite specific closures OR a closure of all sites viz. lock-down</a:t>
            </a:r>
          </a:p>
          <a:p>
            <a:r>
              <a:rPr lang="en-US" sz="4000" dirty="0" smtClean="0"/>
              <a:t>Contact Sites: (S1 to S5)</a:t>
            </a:r>
          </a:p>
          <a:p>
            <a:pPr marL="808038" lvl="1" indent="-457200">
              <a:buFont typeface="+mj-lt"/>
              <a:buAutoNum type="arabicPeriod"/>
            </a:pPr>
            <a:r>
              <a:rPr lang="en-US" sz="4000" dirty="0" smtClean="0"/>
              <a:t>At place of residence</a:t>
            </a:r>
          </a:p>
          <a:p>
            <a:pPr marL="808038" lvl="1" indent="-457200">
              <a:buFont typeface="+mj-lt"/>
              <a:buAutoNum type="arabicPeriod"/>
            </a:pPr>
            <a:r>
              <a:rPr lang="en-US" sz="4000" dirty="0" smtClean="0"/>
              <a:t>At schools and colleges</a:t>
            </a:r>
          </a:p>
          <a:p>
            <a:pPr marL="808038" lvl="1" indent="-457200">
              <a:buFont typeface="+mj-lt"/>
              <a:buAutoNum type="arabicPeriod"/>
            </a:pPr>
            <a:r>
              <a:rPr lang="en-US" sz="4000" dirty="0" smtClean="0"/>
              <a:t>At work places: </a:t>
            </a:r>
          </a:p>
          <a:p>
            <a:pPr marL="808038" lvl="1" indent="-457200">
              <a:buFont typeface="+mj-lt"/>
              <a:buAutoNum type="arabicPeriod"/>
            </a:pPr>
            <a:r>
              <a:rPr lang="en-US" sz="4000" dirty="0" smtClean="0"/>
              <a:t>At community- (a)access to essential services, (b) recreation, (c)cultural gatherings</a:t>
            </a:r>
            <a:r>
              <a:rPr lang="en-US" sz="4000" dirty="0"/>
              <a:t> </a:t>
            </a:r>
            <a:r>
              <a:rPr lang="en-US" sz="4000" dirty="0" smtClean="0"/>
              <a:t>(d) immediate neighborhood</a:t>
            </a:r>
          </a:p>
          <a:p>
            <a:pPr marL="808038" lvl="1" indent="-457200">
              <a:buFont typeface="+mj-lt"/>
              <a:buAutoNum type="arabicPeriod"/>
            </a:pPr>
            <a:r>
              <a:rPr lang="en-US" sz="4000" dirty="0" smtClean="0"/>
              <a:t>In public transport: </a:t>
            </a:r>
          </a:p>
          <a:p>
            <a:pPr marL="350838" lvl="1" indent="0">
              <a:buNone/>
            </a:pPr>
            <a:r>
              <a:rPr lang="en-US" sz="4000" dirty="0" smtClean="0">
                <a:solidFill>
                  <a:schemeClr val="tx1"/>
                </a:solidFill>
              </a:rPr>
              <a:t>Take decisions on each contact site  based on : No of likely contacts in Site * probability of transmission in each site *increase in contacts in other sites if shutdown in S</a:t>
            </a:r>
            <a:r>
              <a:rPr lang="en-US" sz="4000" baseline="-25000" dirty="0" smtClean="0">
                <a:solidFill>
                  <a:schemeClr val="tx1"/>
                </a:solidFill>
              </a:rPr>
              <a:t>(1-5) </a:t>
            </a:r>
            <a:r>
              <a:rPr lang="en-US" sz="4000" dirty="0" smtClean="0">
                <a:solidFill>
                  <a:schemeClr val="tx1"/>
                </a:solidFill>
              </a:rPr>
              <a:t>* likely extent of compliance in S</a:t>
            </a:r>
            <a:r>
              <a:rPr lang="en-US" sz="4000" baseline="-25000" dirty="0">
                <a:solidFill>
                  <a:schemeClr val="tx1"/>
                </a:solidFill>
              </a:rPr>
              <a:t>(1-5) </a:t>
            </a:r>
            <a:endParaRPr lang="en-US" sz="4000" dirty="0" smtClean="0">
              <a:solidFill>
                <a:schemeClr val="tx1"/>
              </a:solidFill>
            </a:endParaRPr>
          </a:p>
          <a:p>
            <a:pPr marL="350838" lvl="1" indent="0">
              <a:buNone/>
            </a:pPr>
            <a:r>
              <a:rPr lang="en-US" sz="4000" dirty="0"/>
              <a:t>M</a:t>
            </a:r>
            <a:r>
              <a:rPr lang="en-US" sz="4000" dirty="0" smtClean="0"/>
              <a:t>eaning of  community transmission: Lockdowns are always about responding to community transmission, never about preventing it. </a:t>
            </a:r>
          </a:p>
          <a:p>
            <a:pPr marL="350838" lvl="1" indent="0">
              <a:buNone/>
            </a:pPr>
            <a:r>
              <a:rPr lang="en-US" sz="4000" dirty="0"/>
              <a:t>D</a:t>
            </a:r>
            <a:r>
              <a:rPr lang="en-US" sz="4000" dirty="0" smtClean="0"/>
              <a:t>ifference between containment and </a:t>
            </a:r>
            <a:r>
              <a:rPr lang="en-US" sz="4000" smtClean="0"/>
              <a:t>mitigation </a:t>
            </a:r>
            <a:r>
              <a:rPr lang="en-US" sz="4000"/>
              <a:t>:</a:t>
            </a:r>
            <a:endParaRPr lang="en-US" sz="4000" dirty="0" smtClean="0"/>
          </a:p>
          <a:p>
            <a:endParaRPr lang="en-US" dirty="0"/>
          </a:p>
        </p:txBody>
      </p:sp>
    </p:spTree>
    <p:extLst>
      <p:ext uri="{BB962C8B-B14F-4D97-AF65-F5344CB8AC3E}">
        <p14:creationId xmlns:p14="http://schemas.microsoft.com/office/powerpoint/2010/main" val="2006072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Till we get to the vaccines and the drugs</a:t>
            </a:r>
            <a:r>
              <a:rPr lang="mr-IN" dirty="0" smtClean="0"/>
              <a:t>…</a:t>
            </a:r>
            <a:endParaRPr lang="en-US" dirty="0"/>
          </a:p>
        </p:txBody>
      </p:sp>
      <p:sp>
        <p:nvSpPr>
          <p:cNvPr id="5" name="Text Placeholder 4"/>
          <p:cNvSpPr>
            <a:spLocks noGrp="1"/>
          </p:cNvSpPr>
          <p:nvPr>
            <p:ph type="body" idx="1"/>
          </p:nvPr>
        </p:nvSpPr>
        <p:spPr/>
        <p:txBody>
          <a:bodyPr/>
          <a:lstStyle/>
          <a:p>
            <a:r>
              <a:rPr lang="mr-IN" dirty="0" smtClean="0"/>
              <a:t>…... </a:t>
            </a:r>
            <a:r>
              <a:rPr lang="en-US" dirty="0" smtClean="0">
                <a:solidFill>
                  <a:srgbClr val="FF0000"/>
                </a:solidFill>
              </a:rPr>
              <a:t>A</a:t>
            </a:r>
            <a:r>
              <a:rPr lang="mr-IN" dirty="0" smtClean="0">
                <a:solidFill>
                  <a:srgbClr val="FF0000"/>
                </a:solidFill>
              </a:rPr>
              <a:t>nd</a:t>
            </a:r>
            <a:r>
              <a:rPr lang="mr-IN" dirty="0" smtClean="0"/>
              <a:t> the next pandemic</a:t>
            </a:r>
          </a:p>
          <a:p>
            <a:endParaRPr lang="mr-IN" dirty="0"/>
          </a:p>
          <a:p>
            <a:r>
              <a:rPr lang="mr-IN" sz="3600" dirty="0" smtClean="0"/>
              <a:t>Thank You </a:t>
            </a:r>
            <a:endParaRPr lang="en-US" sz="3600" dirty="0"/>
          </a:p>
        </p:txBody>
      </p:sp>
    </p:spTree>
    <p:extLst>
      <p:ext uri="{BB962C8B-B14F-4D97-AF65-F5344CB8AC3E}">
        <p14:creationId xmlns:p14="http://schemas.microsoft.com/office/powerpoint/2010/main" val="6497639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2255</TotalTime>
  <Words>2462</Words>
  <Application>Microsoft Macintosh PowerPoint</Application>
  <PresentationFormat>On-screen Show (4:3)</PresentationFormat>
  <Paragraphs>106</Paragraphs>
  <Slides>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Capital</vt:lpstr>
      <vt:lpstr>Document</vt:lpstr>
      <vt:lpstr>POST –LOCKDOWN: -WHAT MUST GOVERNMENTS DO? ….and what they must NOT do !</vt:lpstr>
      <vt:lpstr>Identify early- Identify spread  Data driven policy decisions need data-</vt:lpstr>
      <vt:lpstr>PowerPoint Presentation</vt:lpstr>
      <vt:lpstr>Isolate &amp; Trace</vt:lpstr>
      <vt:lpstr>Treat: </vt:lpstr>
      <vt:lpstr>So what about lock-downs</vt:lpstr>
      <vt:lpstr>Till we get to the vaccines and the drugs…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and Re-orienting Public Health System</dc:title>
  <dc:creator>Sundararaman</dc:creator>
  <cp:lastModifiedBy>Sundararaman Thiagarajan</cp:lastModifiedBy>
  <cp:revision>50</cp:revision>
  <cp:lastPrinted>2020-04-25T09:58:49Z</cp:lastPrinted>
  <dcterms:created xsi:type="dcterms:W3CDTF">2014-03-27T15:14:44Z</dcterms:created>
  <dcterms:modified xsi:type="dcterms:W3CDTF">2020-05-01T03:39:37Z</dcterms:modified>
</cp:coreProperties>
</file>